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28" r:id="rId2"/>
    <p:sldMasterId id="2147484140" r:id="rId3"/>
  </p:sldMasterIdLst>
  <p:notesMasterIdLst>
    <p:notesMasterId r:id="rId38"/>
  </p:notesMasterIdLst>
  <p:handoutMasterIdLst>
    <p:handoutMasterId r:id="rId39"/>
  </p:handoutMasterIdLst>
  <p:sldIdLst>
    <p:sldId id="256" r:id="rId4"/>
    <p:sldId id="258" r:id="rId5"/>
    <p:sldId id="305" r:id="rId6"/>
    <p:sldId id="299" r:id="rId7"/>
    <p:sldId id="306" r:id="rId8"/>
    <p:sldId id="300" r:id="rId9"/>
    <p:sldId id="270" r:id="rId10"/>
    <p:sldId id="324" r:id="rId11"/>
    <p:sldId id="322" r:id="rId12"/>
    <p:sldId id="313" r:id="rId13"/>
    <p:sldId id="314" r:id="rId14"/>
    <p:sldId id="271" r:id="rId15"/>
    <p:sldId id="272" r:id="rId16"/>
    <p:sldId id="274" r:id="rId17"/>
    <p:sldId id="286" r:id="rId18"/>
    <p:sldId id="275" r:id="rId19"/>
    <p:sldId id="316" r:id="rId20"/>
    <p:sldId id="287" r:id="rId21"/>
    <p:sldId id="292" r:id="rId22"/>
    <p:sldId id="294" r:id="rId23"/>
    <p:sldId id="297" r:id="rId24"/>
    <p:sldId id="296" r:id="rId25"/>
    <p:sldId id="302" r:id="rId26"/>
    <p:sldId id="326" r:id="rId27"/>
    <p:sldId id="327" r:id="rId28"/>
    <p:sldId id="328" r:id="rId29"/>
    <p:sldId id="329" r:id="rId30"/>
    <p:sldId id="303" r:id="rId31"/>
    <p:sldId id="288" r:id="rId32"/>
    <p:sldId id="289" r:id="rId33"/>
    <p:sldId id="323" r:id="rId34"/>
    <p:sldId id="317" r:id="rId35"/>
    <p:sldId id="325" r:id="rId36"/>
    <p:sldId id="318" r:id="rId3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156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40BC2CD-1B1C-4AAC-B5FD-D89FE717BC9F}" type="datetimeFigureOut">
              <a:rPr kumimoji="1" lang="ja-JP" altLang="en-US" smtClean="0"/>
              <a:t>2012/11/15</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FEEAB64-61CF-4C81-91F6-8CEAC5026DE0}" type="slidenum">
              <a:rPr kumimoji="1" lang="ja-JP" altLang="en-US" smtClean="0"/>
              <a:t>‹#›</a:t>
            </a:fld>
            <a:endParaRPr kumimoji="1" lang="ja-JP" altLang="en-US"/>
          </a:p>
        </p:txBody>
      </p:sp>
    </p:spTree>
    <p:extLst>
      <p:ext uri="{BB962C8B-B14F-4D97-AF65-F5344CB8AC3E}">
        <p14:creationId xmlns:p14="http://schemas.microsoft.com/office/powerpoint/2010/main" val="3556475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195EFDC-4E9A-4FFD-AFAB-50DA544D69A7}" type="datetimeFigureOut">
              <a:rPr kumimoji="1" lang="ja-JP" altLang="en-US" smtClean="0"/>
              <a:t>2012/11/16</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D2D2771-BA9A-4C72-933E-EFD590B80C9A}" type="slidenum">
              <a:rPr kumimoji="1" lang="ja-JP" altLang="en-US" smtClean="0"/>
              <a:t>‹#›</a:t>
            </a:fld>
            <a:endParaRPr kumimoji="1" lang="ja-JP" altLang="en-US"/>
          </a:p>
        </p:txBody>
      </p:sp>
    </p:spTree>
    <p:extLst>
      <p:ext uri="{BB962C8B-B14F-4D97-AF65-F5344CB8AC3E}">
        <p14:creationId xmlns:p14="http://schemas.microsoft.com/office/powerpoint/2010/main" val="11232095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2D2771-BA9A-4C72-933E-EFD590B80C9A}" type="slidenum">
              <a:rPr kumimoji="1" lang="ja-JP" altLang="en-US" smtClean="0"/>
              <a:t>17</a:t>
            </a:fld>
            <a:endParaRPr kumimoji="1" lang="ja-JP" altLang="en-US"/>
          </a:p>
        </p:txBody>
      </p:sp>
    </p:spTree>
    <p:extLst>
      <p:ext uri="{BB962C8B-B14F-4D97-AF65-F5344CB8AC3E}">
        <p14:creationId xmlns:p14="http://schemas.microsoft.com/office/powerpoint/2010/main" val="257920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FB82166-6A7B-4C9E-99CA-976D8B04CB1A}" type="slidenum">
              <a:rPr kumimoji="1" lang="ja-JP" altLang="en-US" smtClean="0"/>
              <a:t>‹#›</a:t>
            </a:fld>
            <a:endParaRPr kumimoji="1" lang="ja-JP" alt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grpSp>
    </p:spTree>
    <p:extLst>
      <p:ext uri="{BB962C8B-B14F-4D97-AF65-F5344CB8AC3E}">
        <p14:creationId xmlns:p14="http://schemas.microsoft.com/office/powerpoint/2010/main" val="41787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10" name="Slide Number Placeholder 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2" name="Footer Placeholder 11"/>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17571422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20" name="Slide Number Placeholder 1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21" name="Footer Placeholder 20"/>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25797730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1206714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8" name="Footer Placeholder 7"/>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9" name="Slide Number Placeholder 8"/>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12994420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4" name="Footer Placeholder 3"/>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5" name="Slide Number Placeholder 4"/>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35429245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6" name="Slide Number Placeholder 5"/>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7" name="Footer Placeholder 6"/>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20703290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028F2D84-63BA-4B59-B697-6410C708102F}" type="datetimeFigureOut">
              <a:rPr lang="ja-JP" altLang="en-US" smtClean="0"/>
              <a:pPr/>
              <a:t>2012/11/15</a:t>
            </a:fld>
            <a:endParaRPr lang="ja-JP" altLang="en-US"/>
          </a:p>
        </p:txBody>
      </p:sp>
      <p:sp>
        <p:nvSpPr>
          <p:cNvPr id="10" name="Slide Number Placeholder 9"/>
          <p:cNvSpPr>
            <a:spLocks noGrp="1"/>
          </p:cNvSpPr>
          <p:nvPr>
            <p:ph type="sldNum" sz="quarter" idx="15"/>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3" name="Footer Placeholder 12"/>
          <p:cNvSpPr>
            <a:spLocks noGrp="1"/>
          </p:cNvSpPr>
          <p:nvPr>
            <p:ph type="ftr" sz="quarter" idx="16"/>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3913868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10" name="Slide Number Placeholder 9"/>
          <p:cNvSpPr>
            <a:spLocks noGrp="1"/>
          </p:cNvSpPr>
          <p:nvPr>
            <p:ph type="sldNum" sz="quarter" idx="11"/>
          </p:nvPr>
        </p:nvSpPr>
        <p:spPr/>
        <p:txBody>
          <a:bodyPr/>
          <a:lstStyle/>
          <a:p>
            <a:fld id="{0FB82166-6A7B-4C9E-99CA-976D8B04CB1A}" type="slidenum">
              <a:rPr kumimoji="1" lang="ja-JP" altLang="en-US" smtClean="0"/>
              <a:t>‹#›</a:t>
            </a:fld>
            <a:endParaRPr kumimoji="1" lang="ja-JP" altLang="en-US"/>
          </a:p>
        </p:txBody>
      </p:sp>
      <p:sp>
        <p:nvSpPr>
          <p:cNvPr id="12" name="Footer Placeholder 11"/>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415587590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21158267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281396920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grpSp>
    </p:spTree>
    <p:extLst>
      <p:ext uri="{BB962C8B-B14F-4D97-AF65-F5344CB8AC3E}">
        <p14:creationId xmlns:p14="http://schemas.microsoft.com/office/powerpoint/2010/main" val="287504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10" name="Slide Number Placeholder 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2" name="Footer Placeholder 11"/>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83357491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20" name="Slide Number Placeholder 19"/>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21" name="Footer Placeholder 20"/>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257981087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09624765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8" name="Footer Placeholder 7"/>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9" name="Slide Number Placeholder 8"/>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74273347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4" name="Footer Placeholder 3"/>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5" name="Slide Number Placeholder 4"/>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38260512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6" name="Slide Number Placeholder 5"/>
          <p:cNvSpPr>
            <a:spLocks noGrp="1"/>
          </p:cNvSpPr>
          <p:nvPr>
            <p:ph type="sldNum" sz="quarter" idx="11"/>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7" name="Footer Placeholder 6"/>
          <p:cNvSpPr>
            <a:spLocks noGrp="1"/>
          </p:cNvSpPr>
          <p:nvPr>
            <p:ph type="ftr" sz="quarter" idx="12"/>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17691646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20" name="Slide Number Placeholder 19"/>
          <p:cNvSpPr>
            <a:spLocks noGrp="1"/>
          </p:cNvSpPr>
          <p:nvPr>
            <p:ph type="sldNum" sz="quarter" idx="11"/>
          </p:nvPr>
        </p:nvSpPr>
        <p:spPr/>
        <p:txBody>
          <a:bodyPr/>
          <a:lstStyle/>
          <a:p>
            <a:fld id="{0FB82166-6A7B-4C9E-99CA-976D8B04CB1A}" type="slidenum">
              <a:rPr kumimoji="1" lang="ja-JP" altLang="en-US" smtClean="0"/>
              <a:t>‹#›</a:t>
            </a:fld>
            <a:endParaRPr kumimoji="1" lang="ja-JP" altLang="en-US"/>
          </a:p>
        </p:txBody>
      </p:sp>
      <p:sp>
        <p:nvSpPr>
          <p:cNvPr id="21" name="Footer Placeholder 20"/>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028F2D84-63BA-4B59-B697-6410C708102F}" type="datetimeFigureOut">
              <a:rPr lang="ja-JP" altLang="en-US" smtClean="0"/>
              <a:pPr/>
              <a:t>2012/11/15</a:t>
            </a:fld>
            <a:endParaRPr lang="ja-JP" altLang="en-US"/>
          </a:p>
        </p:txBody>
      </p:sp>
      <p:sp>
        <p:nvSpPr>
          <p:cNvPr id="10" name="Slide Number Placeholder 9"/>
          <p:cNvSpPr>
            <a:spLocks noGrp="1"/>
          </p:cNvSpPr>
          <p:nvPr>
            <p:ph type="sldNum" sz="quarter" idx="15"/>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3" name="Footer Placeholder 12"/>
          <p:cNvSpPr>
            <a:spLocks noGrp="1"/>
          </p:cNvSpPr>
          <p:nvPr>
            <p:ph type="ftr" sz="quarter" idx="16"/>
          </p:nvPr>
        </p:nvSpPr>
        <p:spPr/>
        <p:txBody>
          <a:bodyPr/>
          <a:lstStyle/>
          <a:p>
            <a:endParaRPr lang="ja-JP" altLang="en-US">
              <a:solidFill>
                <a:srgbClr val="4D5B6B">
                  <a:lumMod val="60000"/>
                  <a:lumOff val="40000"/>
                </a:srgbClr>
              </a:solidFill>
            </a:endParaRPr>
          </a:p>
        </p:txBody>
      </p:sp>
    </p:spTree>
    <p:extLst>
      <p:ext uri="{BB962C8B-B14F-4D97-AF65-F5344CB8AC3E}">
        <p14:creationId xmlns:p14="http://schemas.microsoft.com/office/powerpoint/2010/main" val="40327065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6" name="Footer Placeholder 5"/>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7" name="Slide Number Placeholder 6"/>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195377607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278080383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28F2D84-63BA-4B59-B697-6410C708102F}" type="datetimeFigureOut">
              <a:rPr lang="ja-JP" altLang="en-US" smtClean="0"/>
              <a:pPr/>
              <a:t>2012/11/15</a:t>
            </a:fld>
            <a:endParaRPr lang="ja-JP" altLang="en-US"/>
          </a:p>
        </p:txBody>
      </p:sp>
      <p:sp>
        <p:nvSpPr>
          <p:cNvPr id="5" name="Footer Placeholder 4"/>
          <p:cNvSpPr>
            <a:spLocks noGrp="1"/>
          </p:cNvSpPr>
          <p:nvPr>
            <p:ph type="ftr" sz="quarter" idx="11"/>
          </p:nvPr>
        </p:nvSpPr>
        <p:spPr/>
        <p:txBody>
          <a:body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12"/>
          </p:nvPr>
        </p:nvSpPr>
        <p:spPr/>
        <p:txBody>
          <a:body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Tree>
    <p:extLst>
      <p:ext uri="{BB962C8B-B14F-4D97-AF65-F5344CB8AC3E}">
        <p14:creationId xmlns:p14="http://schemas.microsoft.com/office/powerpoint/2010/main" val="9157623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6" name="Slide Number Placeholder 5"/>
          <p:cNvSpPr>
            <a:spLocks noGrp="1"/>
          </p:cNvSpPr>
          <p:nvPr>
            <p:ph type="sldNum" sz="quarter" idx="11"/>
          </p:nvPr>
        </p:nvSpPr>
        <p:spPr/>
        <p:txBody>
          <a:bodyPr/>
          <a:lstStyle/>
          <a:p>
            <a:fld id="{0FB82166-6A7B-4C9E-99CA-976D8B04CB1A}" type="slidenum">
              <a:rPr kumimoji="1" lang="ja-JP" altLang="en-US" smtClean="0"/>
              <a:t>‹#›</a:t>
            </a:fld>
            <a:endParaRPr kumimoji="1" lang="ja-JP" altLang="en-US"/>
          </a:p>
        </p:txBody>
      </p:sp>
      <p:sp>
        <p:nvSpPr>
          <p:cNvPr id="7" name="Footer Placeholder 6"/>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028F2D84-63BA-4B59-B697-6410C708102F}" type="datetimeFigureOut">
              <a:rPr kumimoji="1" lang="ja-JP" altLang="en-US" smtClean="0"/>
              <a:t>2012/11/15</a:t>
            </a:fld>
            <a:endParaRPr kumimoji="1" lang="ja-JP" altLang="en-US"/>
          </a:p>
        </p:txBody>
      </p:sp>
      <p:sp>
        <p:nvSpPr>
          <p:cNvPr id="10" name="Slide Number Placeholder 9"/>
          <p:cNvSpPr>
            <a:spLocks noGrp="1"/>
          </p:cNvSpPr>
          <p:nvPr>
            <p:ph type="sldNum" sz="quarter" idx="15"/>
          </p:nvPr>
        </p:nvSpPr>
        <p:spPr/>
        <p:txBody>
          <a:bodyPr/>
          <a:lstStyle/>
          <a:p>
            <a:fld id="{0FB82166-6A7B-4C9E-99CA-976D8B04CB1A}" type="slidenum">
              <a:rPr kumimoji="1" lang="ja-JP" altLang="en-US" smtClean="0"/>
              <a:t>‹#›</a:t>
            </a:fld>
            <a:endParaRPr kumimoji="1" lang="ja-JP" altLang="en-US"/>
          </a:p>
        </p:txBody>
      </p:sp>
      <p:sp>
        <p:nvSpPr>
          <p:cNvPr id="13" name="Footer Placeholder 12"/>
          <p:cNvSpPr>
            <a:spLocks noGrp="1"/>
          </p:cNvSpPr>
          <p:nvPr>
            <p:ph type="ftr" sz="quarter" idx="16"/>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8F2D84-63BA-4B59-B697-6410C708102F}" type="datetimeFigureOut">
              <a:rPr kumimoji="1" lang="ja-JP" altLang="en-US" smtClean="0"/>
              <a:t>2012/11/15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B82166-6A7B-4C9E-99CA-976D8B04CB1A}"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kumimoji="1" lang="ja-JP" alt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FB82166-6A7B-4C9E-99CA-976D8B04CB1A}" type="slidenum">
              <a:rPr kumimoji="1" lang="ja-JP" altLang="en-US" smtClean="0"/>
              <a:t>‹#›</a:t>
            </a:fld>
            <a:endParaRPr kumimoji="1" lang="ja-JP" alt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28F2D84-63BA-4B59-B697-6410C708102F}" type="datetimeFigureOut">
              <a:rPr kumimoji="1" lang="ja-JP" altLang="en-US" smtClean="0"/>
              <a:t>2012/11/15</a:t>
            </a:fld>
            <a:endParaRPr kumimoji="1" lang="ja-JP" alt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28F2D84-63BA-4B59-B697-6410C708102F}" type="datetimeFigureOut">
              <a:rPr lang="ja-JP" altLang="en-US" smtClean="0"/>
              <a:pPr/>
              <a:t>2012/11/15</a:t>
            </a:fld>
            <a:endParaRPr lang="ja-JP" altLang="en-US"/>
          </a:p>
        </p:txBody>
      </p:sp>
    </p:spTree>
    <p:extLst>
      <p:ext uri="{BB962C8B-B14F-4D97-AF65-F5344CB8AC3E}">
        <p14:creationId xmlns:p14="http://schemas.microsoft.com/office/powerpoint/2010/main" val="2990294181"/>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ja-JP" altLang="en-US">
              <a:solidFill>
                <a:srgbClr val="4D5B6B">
                  <a:lumMod val="60000"/>
                  <a:lumOff val="40000"/>
                </a:srgbClr>
              </a:solidFill>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FB82166-6A7B-4C9E-99CA-976D8B04CB1A}" type="slidenum">
              <a:rPr lang="ja-JP" altLang="en-US" smtClean="0">
                <a:solidFill>
                  <a:srgbClr val="675D59">
                    <a:lumMod val="60000"/>
                    <a:lumOff val="40000"/>
                  </a:srgbClr>
                </a:solidFill>
              </a:rPr>
              <a:pPr/>
              <a:t>‹#›</a:t>
            </a:fld>
            <a:endParaRPr lang="ja-JP" altLang="en-US">
              <a:solidFill>
                <a:srgbClr val="675D59">
                  <a:lumMod val="60000"/>
                  <a:lumOff val="40000"/>
                </a:srgbClr>
              </a:solidFill>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4D5B6B"/>
              </a:solidFill>
            </a:endParaRPr>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28F2D84-63BA-4B59-B697-6410C708102F}" type="datetimeFigureOut">
              <a:rPr lang="ja-JP" altLang="en-US" smtClean="0"/>
              <a:pPr/>
              <a:t>2012/11/15</a:t>
            </a:fld>
            <a:endParaRPr lang="ja-JP" altLang="en-US"/>
          </a:p>
        </p:txBody>
      </p:sp>
    </p:spTree>
    <p:extLst>
      <p:ext uri="{BB962C8B-B14F-4D97-AF65-F5344CB8AC3E}">
        <p14:creationId xmlns:p14="http://schemas.microsoft.com/office/powerpoint/2010/main" val="2706907818"/>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2.png"/><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7"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3.png"/><Relationship Id="rId3" Type="http://schemas.openxmlformats.org/officeDocument/2006/relationships/image" Target="../media/image470.png"/><Relationship Id="rId7" Type="http://schemas.openxmlformats.org/officeDocument/2006/relationships/image" Target="../media/image490.png"/><Relationship Id="rId12" Type="http://schemas.openxmlformats.org/officeDocument/2006/relationships/image" Target="../media/image54.png"/><Relationship Id="rId2" Type="http://schemas.openxmlformats.org/officeDocument/2006/relationships/image" Target="../media/image460.png"/><Relationship Id="rId1" Type="http://schemas.openxmlformats.org/officeDocument/2006/relationships/slideLayout" Target="../slideLayouts/slideLayout2.xml"/><Relationship Id="rId6" Type="http://schemas.openxmlformats.org/officeDocument/2006/relationships/image" Target="../media/image480.png"/><Relationship Id="rId11" Type="http://schemas.openxmlformats.org/officeDocument/2006/relationships/image" Target="../media/image51.png"/><Relationship Id="rId5" Type="http://schemas.openxmlformats.org/officeDocument/2006/relationships/image" Target="../media/image491.png"/><Relationship Id="rId15" Type="http://schemas.openxmlformats.org/officeDocument/2006/relationships/image" Target="../media/image47.png"/><Relationship Id="rId10" Type="http://schemas.openxmlformats.org/officeDocument/2006/relationships/image" Target="../media/image52.png"/><Relationship Id="rId4" Type="http://schemas.openxmlformats.org/officeDocument/2006/relationships/image" Target="../media/image481.png"/><Relationship Id="rId14" Type="http://schemas.openxmlformats.org/officeDocument/2006/relationships/image" Target="../media/image5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201.png"/><Relationship Id="rId7" Type="http://schemas.openxmlformats.org/officeDocument/2006/relationships/image" Target="../media/image211.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9" Type="http://schemas.openxmlformats.org/officeDocument/2006/relationships/image" Target="../media/image38.png"/></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440.png"/><Relationship Id="rId1" Type="http://schemas.openxmlformats.org/officeDocument/2006/relationships/slideLayout" Target="../slideLayouts/slideLayout2.xml"/><Relationship Id="rId5" Type="http://schemas.openxmlformats.org/officeDocument/2006/relationships/image" Target="../media/image46.png"/><Relationship Id="rId4" Type="http://schemas.openxmlformats.org/officeDocument/2006/relationships/image" Target="../media/image4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3" Type="http://schemas.openxmlformats.org/officeDocument/2006/relationships/image" Target="../media/image10.png"/><Relationship Id="rId12" Type="http://schemas.openxmlformats.org/officeDocument/2006/relationships/image" Target="../media/image65.png"/><Relationship Id="rId7" Type="http://schemas.openxmlformats.org/officeDocument/2006/relationships/image" Target="../media/image15.png"/><Relationship Id="rId1" Type="http://schemas.openxmlformats.org/officeDocument/2006/relationships/slideLayout" Target="../slideLayouts/slideLayout2.xml"/><Relationship Id="rId11" Type="http://schemas.openxmlformats.org/officeDocument/2006/relationships/image" Target="../media/image64.png"/><Relationship Id="rId6" Type="http://schemas.openxmlformats.org/officeDocument/2006/relationships/image" Target="../media/image14.png"/><Relationship Id="rId5" Type="http://schemas.openxmlformats.org/officeDocument/2006/relationships/image" Target="../media/image13.png"/><Relationship Id="rId15" Type="http://schemas.openxmlformats.org/officeDocument/2006/relationships/image" Target="../media/image67.png"/><Relationship Id="rId4" Type="http://schemas.openxmlformats.org/officeDocument/2006/relationships/image" Target="../media/image12.png"/><Relationship Id="rId14" Type="http://schemas.openxmlformats.org/officeDocument/2006/relationships/image" Target="../media/image66.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16.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4.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38.png"/></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0.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200.png"/><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196752"/>
            <a:ext cx="8388424" cy="1472184"/>
          </a:xfrm>
          <a:noFill/>
        </p:spPr>
        <p:txBody>
          <a:bodyPr/>
          <a:lstStyle/>
          <a:p>
            <a:pPr algn="ctr"/>
            <a:r>
              <a:rPr lang="ja-JP" altLang="en-US" sz="4000" dirty="0">
                <a:ln w="12700" cmpd="sng">
                  <a:noFill/>
                </a:ln>
                <a:solidFill>
                  <a:schemeClr val="bg2">
                    <a:lumMod val="10000"/>
                  </a:schemeClr>
                </a:solidFill>
                <a:effectLst>
                  <a:outerShdw blurRad="38100" dist="38100" dir="2700000" algn="tl">
                    <a:srgbClr val="000000">
                      <a:alpha val="43137"/>
                    </a:srgbClr>
                  </a:outerShdw>
                </a:effectLst>
                <a:latin typeface="+mj-ea"/>
              </a:rPr>
              <a:t>強化学習に</a:t>
            </a:r>
            <a:r>
              <a:rPr lang="ja-JP" altLang="en-US"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おける不完全知覚の解決</a:t>
            </a:r>
            <a: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
            </a:r>
            <a:b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br>
            <a: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a:t>
            </a:r>
            <a:r>
              <a:rPr lang="ja-JP" altLang="en-US" sz="4000" dirty="0">
                <a:ln w="12700" cmpd="sng">
                  <a:noFill/>
                </a:ln>
                <a:solidFill>
                  <a:schemeClr val="bg2">
                    <a:lumMod val="10000"/>
                  </a:schemeClr>
                </a:solidFill>
                <a:effectLst>
                  <a:outerShdw blurRad="38100" dist="38100" dir="2700000" algn="tl">
                    <a:srgbClr val="000000">
                      <a:alpha val="43137"/>
                    </a:srgbClr>
                  </a:outerShdw>
                </a:effectLst>
                <a:latin typeface="+mj-ea"/>
              </a:rPr>
              <a:t>経験</a:t>
            </a:r>
            <a:r>
              <a:rPr lang="ja-JP" altLang="en-US"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情報に基づく状態認識</a:t>
            </a:r>
            <a:r>
              <a:rPr lang="en-US" altLang="ja-JP" sz="4000" dirty="0" smtClean="0">
                <a:ln w="12700" cmpd="sng">
                  <a:noFill/>
                </a:ln>
                <a:solidFill>
                  <a:schemeClr val="bg2">
                    <a:lumMod val="10000"/>
                  </a:schemeClr>
                </a:solidFill>
                <a:effectLst>
                  <a:outerShdw blurRad="38100" dist="38100" dir="2700000" algn="tl">
                    <a:srgbClr val="000000">
                      <a:alpha val="43137"/>
                    </a:srgbClr>
                  </a:outerShdw>
                </a:effectLst>
                <a:latin typeface="+mj-ea"/>
              </a:rPr>
              <a:t>-</a:t>
            </a:r>
            <a:endParaRPr kumimoji="1" lang="ja-JP" altLang="en-US" sz="4000" dirty="0">
              <a:ln w="12700" cmpd="sng">
                <a:noFill/>
              </a:ln>
              <a:solidFill>
                <a:schemeClr val="bg2">
                  <a:lumMod val="10000"/>
                </a:schemeClr>
              </a:solidFill>
              <a:effectLst>
                <a:outerShdw blurRad="38100" dist="38100" dir="2700000" algn="tl">
                  <a:srgbClr val="000000">
                    <a:alpha val="43137"/>
                  </a:srgbClr>
                </a:outerShdw>
              </a:effectLst>
              <a:latin typeface="+mj-ea"/>
            </a:endParaRPr>
          </a:p>
        </p:txBody>
      </p:sp>
      <p:sp>
        <p:nvSpPr>
          <p:cNvPr id="3" name="サブタイトル 2"/>
          <p:cNvSpPr>
            <a:spLocks noGrp="1"/>
          </p:cNvSpPr>
          <p:nvPr>
            <p:ph type="subTitle" idx="1"/>
          </p:nvPr>
        </p:nvSpPr>
        <p:spPr>
          <a:xfrm>
            <a:off x="1403648" y="3356992"/>
            <a:ext cx="7406640" cy="1752600"/>
          </a:xfrm>
        </p:spPr>
        <p:txBody>
          <a:bodyPr/>
          <a:lstStyle/>
          <a:p>
            <a:r>
              <a:rPr kumimoji="1" lang="ja-JP" altLang="en-US" dirty="0" smtClean="0">
                <a:solidFill>
                  <a:schemeClr val="bg2">
                    <a:lumMod val="10000"/>
                  </a:schemeClr>
                </a:solidFill>
                <a:latin typeface="+mj-ea"/>
                <a:ea typeface="+mj-ea"/>
              </a:rPr>
              <a:t>室蘭工業大学</a:t>
            </a:r>
            <a:endParaRPr kumimoji="1" lang="en-US" altLang="ja-JP" dirty="0" smtClean="0">
              <a:solidFill>
                <a:schemeClr val="bg2">
                  <a:lumMod val="10000"/>
                </a:schemeClr>
              </a:solidFill>
              <a:latin typeface="+mj-ea"/>
              <a:ea typeface="+mj-ea"/>
            </a:endParaRPr>
          </a:p>
          <a:p>
            <a:r>
              <a:rPr lang="ja-JP" altLang="en-US" dirty="0">
                <a:solidFill>
                  <a:schemeClr val="bg2">
                    <a:lumMod val="10000"/>
                  </a:schemeClr>
                </a:solidFill>
                <a:latin typeface="+mj-ea"/>
                <a:ea typeface="+mj-ea"/>
              </a:rPr>
              <a:t>認知ロボティクス</a:t>
            </a:r>
            <a:r>
              <a:rPr lang="ja-JP" altLang="en-US" dirty="0" smtClean="0">
                <a:solidFill>
                  <a:schemeClr val="bg2">
                    <a:lumMod val="10000"/>
                  </a:schemeClr>
                </a:solidFill>
                <a:latin typeface="+mj-ea"/>
                <a:ea typeface="+mj-ea"/>
              </a:rPr>
              <a:t>研究室</a:t>
            </a:r>
            <a:endParaRPr lang="en-US" altLang="ja-JP" dirty="0" smtClean="0">
              <a:solidFill>
                <a:schemeClr val="bg2">
                  <a:lumMod val="10000"/>
                </a:schemeClr>
              </a:solidFill>
              <a:latin typeface="+mj-ea"/>
              <a:ea typeface="+mj-ea"/>
            </a:endParaRPr>
          </a:p>
          <a:p>
            <a:r>
              <a:rPr kumimoji="1" lang="ja-JP" altLang="en-US" dirty="0">
                <a:solidFill>
                  <a:schemeClr val="bg2">
                    <a:lumMod val="10000"/>
                  </a:schemeClr>
                </a:solidFill>
                <a:latin typeface="+mj-ea"/>
                <a:ea typeface="+mj-ea"/>
              </a:rPr>
              <a:t>情報工</a:t>
            </a:r>
            <a:r>
              <a:rPr kumimoji="1" lang="ja-JP" altLang="en-US" dirty="0" smtClean="0">
                <a:solidFill>
                  <a:schemeClr val="bg2">
                    <a:lumMod val="10000"/>
                  </a:schemeClr>
                </a:solidFill>
                <a:latin typeface="+mj-ea"/>
                <a:ea typeface="+mj-ea"/>
              </a:rPr>
              <a:t>学科　</a:t>
            </a:r>
            <a:r>
              <a:rPr kumimoji="1" lang="en-US" altLang="ja-JP" dirty="0" smtClean="0">
                <a:solidFill>
                  <a:schemeClr val="bg2">
                    <a:lumMod val="10000"/>
                  </a:schemeClr>
                </a:solidFill>
                <a:latin typeface="+mj-ea"/>
                <a:ea typeface="+mj-ea"/>
              </a:rPr>
              <a:t>4</a:t>
            </a:r>
            <a:r>
              <a:rPr kumimoji="1" lang="ja-JP" altLang="en-US" dirty="0" smtClean="0">
                <a:solidFill>
                  <a:schemeClr val="bg2">
                    <a:lumMod val="10000"/>
                  </a:schemeClr>
                </a:solidFill>
                <a:latin typeface="+mj-ea"/>
                <a:ea typeface="+mj-ea"/>
              </a:rPr>
              <a:t>年　平間経太</a:t>
            </a:r>
            <a:endParaRPr kumimoji="1" lang="ja-JP" altLang="en-US" dirty="0">
              <a:solidFill>
                <a:schemeClr val="bg2">
                  <a:lumMod val="10000"/>
                </a:schemeClr>
              </a:solidFill>
              <a:latin typeface="+mj-ea"/>
              <a:ea typeface="+mj-ea"/>
            </a:endParaRPr>
          </a:p>
        </p:txBody>
      </p:sp>
      <p:cxnSp>
        <p:nvCxnSpPr>
          <p:cNvPr id="5" name="直線コネクタ 4"/>
          <p:cNvCxnSpPr/>
          <p:nvPr/>
        </p:nvCxnSpPr>
        <p:spPr>
          <a:xfrm>
            <a:off x="1331640" y="2924944"/>
            <a:ext cx="7344816" cy="0"/>
          </a:xfrm>
          <a:prstGeom prst="line">
            <a:avLst/>
          </a:prstGeom>
          <a:ln w="1905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196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000" y="720000"/>
            <a:ext cx="8280000" cy="720000"/>
          </a:xfrm>
        </p:spPr>
        <p:txBody>
          <a:bodyPr/>
          <a:lstStyle/>
          <a:p>
            <a:r>
              <a:rPr kumimoji="1" lang="ja-JP" altLang="en-US" sz="4000" dirty="0" smtClean="0">
                <a:ln w="12700">
                  <a:noFill/>
                </a:ln>
                <a:solidFill>
                  <a:schemeClr val="bg2">
                    <a:lumMod val="10000"/>
                  </a:schemeClr>
                </a:solidFill>
                <a:effectLst>
                  <a:outerShdw blurRad="38100" dist="38100" dir="2700000" algn="tl">
                    <a:srgbClr val="000000">
                      <a:alpha val="43137"/>
                    </a:srgbClr>
                  </a:outerShdw>
                </a:effectLst>
              </a:rPr>
              <a:t>アプローチ：分割する観測の判別</a:t>
            </a:r>
            <a:endParaRPr kumimoji="1" lang="ja-JP" altLang="en-US" sz="40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900000" y="1700808"/>
            <a:ext cx="7560000" cy="1569660"/>
          </a:xfrm>
          <a:prstGeom prst="rect">
            <a:avLst/>
          </a:prstGeom>
          <a:noFill/>
        </p:spPr>
        <p:txBody>
          <a:bodyPr wrap="square" rtlCol="0">
            <a:spAutoFit/>
          </a:bodyPr>
          <a:lstStyle/>
          <a:p>
            <a:r>
              <a:rPr kumimoji="1" lang="ja-JP" altLang="en-US" sz="24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適切な行動が複数ある観測では</a:t>
            </a:r>
            <a:r>
              <a:rPr kumimoji="1" lang="ja-JP" altLang="en-US" sz="2400" dirty="0" smtClean="0">
                <a:solidFill>
                  <a:srgbClr val="FF0000"/>
                </a:solidFill>
                <a:latin typeface="+mj-ea"/>
                <a:ea typeface="+mj-ea"/>
              </a:rPr>
              <a:t>選択する</a:t>
            </a:r>
            <a:r>
              <a:rPr lang="ja-JP" altLang="en-US" sz="2400" dirty="0" smtClean="0">
                <a:solidFill>
                  <a:srgbClr val="FF0000"/>
                </a:solidFill>
                <a:latin typeface="+mj-ea"/>
                <a:ea typeface="+mj-ea"/>
              </a:rPr>
              <a:t>行動</a:t>
            </a:r>
            <a:r>
              <a:rPr lang="ja-JP" altLang="en-US" sz="2400" dirty="0" smtClean="0">
                <a:solidFill>
                  <a:schemeClr val="bg2">
                    <a:lumMod val="10000"/>
                  </a:schemeClr>
                </a:solidFill>
                <a:latin typeface="+mj-ea"/>
                <a:ea typeface="+mj-ea"/>
              </a:rPr>
              <a:t>が</a:t>
            </a:r>
            <a:endParaRPr lang="en-US" altLang="ja-JP" sz="2400" dirty="0" smtClean="0">
              <a:solidFill>
                <a:schemeClr val="bg2">
                  <a:lumMod val="10000"/>
                </a:schemeClr>
              </a:solidFill>
              <a:latin typeface="+mj-ea"/>
              <a:ea typeface="+mj-ea"/>
            </a:endParaRPr>
          </a:p>
          <a:p>
            <a:r>
              <a:rPr lang="ja-JP" altLang="en-US" sz="2400" dirty="0" smtClean="0">
                <a:solidFill>
                  <a:schemeClr val="bg2">
                    <a:lumMod val="10000"/>
                  </a:schemeClr>
                </a:solidFill>
                <a:latin typeface="+mj-ea"/>
                <a:ea typeface="+mj-ea"/>
              </a:rPr>
              <a:t>　 </a:t>
            </a:r>
            <a:r>
              <a:rPr lang="ja-JP" altLang="en-US" sz="2400" dirty="0" smtClean="0">
                <a:solidFill>
                  <a:srgbClr val="FF0000"/>
                </a:solidFill>
                <a:latin typeface="+mj-ea"/>
                <a:ea typeface="+mj-ea"/>
              </a:rPr>
              <a:t>一つに確定しない</a:t>
            </a:r>
            <a:endParaRPr lang="en-US" altLang="ja-JP" sz="2400" dirty="0" smtClean="0">
              <a:solidFill>
                <a:srgbClr val="FF0000"/>
              </a:solidFill>
              <a:latin typeface="+mj-ea"/>
              <a:ea typeface="+mj-ea"/>
            </a:endParaRPr>
          </a:p>
          <a:p>
            <a:r>
              <a:rPr lang="ja-JP" altLang="en-US" sz="2400" b="1" dirty="0" smtClean="0">
                <a:solidFill>
                  <a:srgbClr val="FF0000"/>
                </a:solidFill>
                <a:latin typeface="ＭＳ Ｐゴシック"/>
                <a:ea typeface="ＭＳ Ｐゴシック"/>
              </a:rPr>
              <a:t>□</a:t>
            </a:r>
            <a:r>
              <a:rPr lang="ja-JP" altLang="en-US" sz="2400" dirty="0" smtClean="0">
                <a:solidFill>
                  <a:schemeClr val="bg2">
                    <a:lumMod val="10000"/>
                  </a:schemeClr>
                </a:solidFill>
                <a:latin typeface="ＭＳ Ｐゴシック"/>
                <a:ea typeface="ＭＳ Ｐゴシック"/>
              </a:rPr>
              <a:t>異なる複数の状態を混同しているため，同じ行動を</a:t>
            </a:r>
            <a:endParaRPr lang="en-US" altLang="ja-JP" sz="2400" dirty="0" smtClean="0">
              <a:solidFill>
                <a:schemeClr val="bg2">
                  <a:lumMod val="10000"/>
                </a:schemeClr>
              </a:solidFill>
              <a:latin typeface="ＭＳ Ｐゴシック"/>
              <a:ea typeface="ＭＳ Ｐゴシック"/>
            </a:endParaRPr>
          </a:p>
          <a:p>
            <a:r>
              <a:rPr lang="ja-JP" altLang="en-US" sz="2400" dirty="0" smtClean="0">
                <a:solidFill>
                  <a:schemeClr val="bg2">
                    <a:lumMod val="10000"/>
                  </a:schemeClr>
                </a:solidFill>
                <a:latin typeface="ＭＳ Ｐゴシック"/>
                <a:ea typeface="ＭＳ Ｐゴシック"/>
              </a:rPr>
              <a:t>　 選択しても，</a:t>
            </a:r>
            <a:r>
              <a:rPr lang="ja-JP" altLang="en-US" sz="2400" dirty="0" smtClean="0">
                <a:solidFill>
                  <a:srgbClr val="FF0000"/>
                </a:solidFill>
                <a:latin typeface="ＭＳ Ｐゴシック"/>
                <a:ea typeface="ＭＳ Ｐゴシック"/>
              </a:rPr>
              <a:t>遷移する状態</a:t>
            </a:r>
            <a:r>
              <a:rPr lang="ja-JP" altLang="en-US" sz="2400" dirty="0" smtClean="0">
                <a:solidFill>
                  <a:schemeClr val="bg2">
                    <a:lumMod val="10000"/>
                  </a:schemeClr>
                </a:solidFill>
                <a:latin typeface="ＭＳ Ｐゴシック"/>
                <a:ea typeface="ＭＳ Ｐゴシック"/>
              </a:rPr>
              <a:t>が</a:t>
            </a:r>
            <a:r>
              <a:rPr lang="ja-JP" altLang="en-US" sz="2400" dirty="0" smtClean="0">
                <a:solidFill>
                  <a:srgbClr val="FF0000"/>
                </a:solidFill>
                <a:latin typeface="ＭＳ Ｐゴシック"/>
                <a:ea typeface="ＭＳ Ｐゴシック"/>
              </a:rPr>
              <a:t>一つに確定しない</a:t>
            </a:r>
            <a:endParaRPr lang="en-US" altLang="ja-JP" sz="2400" dirty="0" smtClean="0">
              <a:solidFill>
                <a:srgbClr val="FF0000"/>
              </a:solidFill>
              <a:latin typeface="+mj-ea"/>
              <a:ea typeface="+mj-ea"/>
            </a:endParaRPr>
          </a:p>
        </p:txBody>
      </p:sp>
      <p:sp>
        <p:nvSpPr>
          <p:cNvPr id="18" name="テキスト ボックス 17"/>
          <p:cNvSpPr txBox="1"/>
          <p:nvPr/>
        </p:nvSpPr>
        <p:spPr>
          <a:xfrm>
            <a:off x="1224000" y="5220000"/>
            <a:ext cx="6654386" cy="830997"/>
          </a:xfrm>
          <a:prstGeom prst="rect">
            <a:avLst/>
          </a:prstGeom>
          <a:noFill/>
          <a:ln w="19050">
            <a:solidFill>
              <a:schemeClr val="bg2">
                <a:lumMod val="10000"/>
              </a:schemeClr>
            </a:solidFill>
          </a:ln>
        </p:spPr>
        <p:txBody>
          <a:bodyPr wrap="none" rtlCol="0">
            <a:spAutoFit/>
          </a:bodyPr>
          <a:lstStyle/>
          <a:p>
            <a:r>
              <a:rPr lang="ja-JP" altLang="en-US" sz="2400" dirty="0" smtClean="0">
                <a:solidFill>
                  <a:schemeClr val="bg2">
                    <a:lumMod val="10000"/>
                  </a:schemeClr>
                </a:solidFill>
                <a:latin typeface="+mj-ea"/>
                <a:ea typeface="+mj-ea"/>
              </a:rPr>
              <a:t>得られた各観測における，</a:t>
            </a:r>
            <a:r>
              <a:rPr lang="ja-JP" altLang="en-US" sz="2400" dirty="0" smtClean="0">
                <a:solidFill>
                  <a:srgbClr val="FF0000"/>
                </a:solidFill>
                <a:latin typeface="+mj-ea"/>
                <a:ea typeface="+mj-ea"/>
              </a:rPr>
              <a:t>各行動の選択確率</a:t>
            </a:r>
            <a:r>
              <a:rPr lang="ja-JP" altLang="en-US" sz="2400" dirty="0" smtClean="0">
                <a:solidFill>
                  <a:schemeClr val="bg2">
                    <a:lumMod val="10000"/>
                  </a:schemeClr>
                </a:solidFill>
                <a:latin typeface="+mj-ea"/>
                <a:ea typeface="+mj-ea"/>
              </a:rPr>
              <a:t>や</a:t>
            </a:r>
            <a:endParaRPr lang="en-US" altLang="ja-JP" sz="2400" dirty="0" smtClean="0">
              <a:solidFill>
                <a:schemeClr val="bg2">
                  <a:lumMod val="10000"/>
                </a:schemeClr>
              </a:solidFill>
              <a:latin typeface="+mj-ea"/>
              <a:ea typeface="+mj-ea"/>
            </a:endParaRPr>
          </a:p>
          <a:p>
            <a:r>
              <a:rPr lang="ja-JP" altLang="en-US" sz="2400" dirty="0" smtClean="0">
                <a:solidFill>
                  <a:srgbClr val="FF0000"/>
                </a:solidFill>
                <a:latin typeface="+mj-ea"/>
                <a:ea typeface="+mj-ea"/>
              </a:rPr>
              <a:t>各状態</a:t>
            </a:r>
            <a:r>
              <a:rPr lang="ja-JP" altLang="en-US" sz="2400" dirty="0">
                <a:solidFill>
                  <a:srgbClr val="FF0000"/>
                </a:solidFill>
                <a:latin typeface="+mj-ea"/>
                <a:ea typeface="+mj-ea"/>
              </a:rPr>
              <a:t>へ</a:t>
            </a:r>
            <a:r>
              <a:rPr lang="ja-JP" altLang="en-US" sz="2400" dirty="0" smtClean="0">
                <a:solidFill>
                  <a:srgbClr val="FF0000"/>
                </a:solidFill>
                <a:latin typeface="+mj-ea"/>
                <a:ea typeface="+mj-ea"/>
              </a:rPr>
              <a:t>の遷移確率</a:t>
            </a:r>
            <a:r>
              <a:rPr lang="ja-JP" altLang="en-US" sz="2400" dirty="0" smtClean="0">
                <a:solidFill>
                  <a:schemeClr val="bg2">
                    <a:lumMod val="10000"/>
                  </a:schemeClr>
                </a:solidFill>
                <a:latin typeface="+mj-ea"/>
                <a:ea typeface="+mj-ea"/>
              </a:rPr>
              <a:t>を利用して観測を判別する</a:t>
            </a:r>
            <a:endParaRPr kumimoji="1" lang="ja-JP" altLang="en-US" sz="2400" dirty="0">
              <a:solidFill>
                <a:srgbClr val="FF0000"/>
              </a:solidFill>
              <a:latin typeface="+mj-ea"/>
              <a:ea typeface="+mj-ea"/>
            </a:endParaRPr>
          </a:p>
        </p:txBody>
      </p:sp>
      <p:sp>
        <p:nvSpPr>
          <p:cNvPr id="5" name="テキスト ボックス 4"/>
          <p:cNvSpPr txBox="1"/>
          <p:nvPr/>
        </p:nvSpPr>
        <p:spPr>
          <a:xfrm>
            <a:off x="827584" y="3473132"/>
            <a:ext cx="7402989" cy="1107996"/>
          </a:xfrm>
          <a:prstGeom prst="rect">
            <a:avLst/>
          </a:prstGeom>
          <a:noFill/>
          <a:ln>
            <a:noFill/>
          </a:ln>
        </p:spPr>
        <p:txBody>
          <a:bodyPr wrap="none" rtlCol="0">
            <a:spAutoFit/>
          </a:bodyPr>
          <a:lstStyle/>
          <a:p>
            <a:pPr lvl="0"/>
            <a:r>
              <a:rPr lang="ja-JP" altLang="en-US" sz="2400" dirty="0" smtClean="0">
                <a:solidFill>
                  <a:srgbClr val="E8DED8">
                    <a:lumMod val="10000"/>
                  </a:srgbClr>
                </a:solidFill>
                <a:latin typeface="ＭＳ Ｐゴシック"/>
                <a:ea typeface="ＭＳ Ｐゴシック"/>
              </a:rPr>
              <a:t>　　→</a:t>
            </a:r>
            <a:r>
              <a:rPr lang="ja-JP" altLang="en-US" sz="2400" dirty="0" smtClean="0">
                <a:solidFill>
                  <a:schemeClr val="bg2">
                    <a:lumMod val="10000"/>
                  </a:schemeClr>
                </a:solidFill>
                <a:latin typeface="ＭＳ Ｐゴシック"/>
                <a:ea typeface="ＭＳ Ｐゴシック"/>
              </a:rPr>
              <a:t>各行動を選択する確率，</a:t>
            </a:r>
            <a:r>
              <a:rPr lang="ja-JP" altLang="en-US" sz="2400" dirty="0">
                <a:solidFill>
                  <a:schemeClr val="bg2">
                    <a:lumMod val="10000"/>
                  </a:schemeClr>
                </a:solidFill>
                <a:latin typeface="ＭＳ Ｐゴシック"/>
                <a:ea typeface="ＭＳ Ｐゴシック"/>
              </a:rPr>
              <a:t>各状態へ遷移する確率</a:t>
            </a:r>
            <a:r>
              <a:rPr lang="ja-JP" altLang="en-US" sz="2400" dirty="0">
                <a:solidFill>
                  <a:srgbClr val="E8DED8">
                    <a:lumMod val="10000"/>
                  </a:srgbClr>
                </a:solidFill>
                <a:latin typeface="ＭＳ Ｐゴシック"/>
                <a:ea typeface="ＭＳ Ｐゴシック"/>
              </a:rPr>
              <a:t>に</a:t>
            </a:r>
            <a:endParaRPr lang="en-US" altLang="ja-JP" sz="2400" dirty="0">
              <a:solidFill>
                <a:srgbClr val="E8DED8">
                  <a:lumMod val="10000"/>
                </a:srgbClr>
              </a:solidFill>
              <a:latin typeface="ＭＳ Ｐゴシック"/>
              <a:ea typeface="ＭＳ Ｐゴシック"/>
            </a:endParaRPr>
          </a:p>
          <a:p>
            <a:pPr lvl="0"/>
            <a:r>
              <a:rPr lang="ja-JP" altLang="en-US" sz="2400" dirty="0">
                <a:solidFill>
                  <a:srgbClr val="E8DED8">
                    <a:lumMod val="10000"/>
                  </a:srgbClr>
                </a:solidFill>
                <a:latin typeface="ＭＳ Ｐゴシック"/>
                <a:ea typeface="ＭＳ Ｐゴシック"/>
              </a:rPr>
              <a:t>　 </a:t>
            </a:r>
            <a:r>
              <a:rPr lang="ja-JP" altLang="en-US" sz="2400" dirty="0" smtClean="0">
                <a:solidFill>
                  <a:srgbClr val="E8DED8">
                    <a:lumMod val="10000"/>
                  </a:srgbClr>
                </a:solidFill>
                <a:latin typeface="ＭＳ Ｐゴシック"/>
                <a:ea typeface="ＭＳ Ｐゴシック"/>
              </a:rPr>
              <a:t>　　ばらつき</a:t>
            </a:r>
            <a:r>
              <a:rPr lang="ja-JP" altLang="en-US" sz="2400" dirty="0">
                <a:solidFill>
                  <a:srgbClr val="E8DED8">
                    <a:lumMod val="10000"/>
                  </a:srgbClr>
                </a:solidFill>
                <a:latin typeface="ＭＳ Ｐゴシック"/>
                <a:ea typeface="ＭＳ Ｐゴシック"/>
              </a:rPr>
              <a:t>が生じることが考えられる</a:t>
            </a:r>
            <a:endParaRPr lang="en-US" altLang="ja-JP" sz="2400" dirty="0">
              <a:solidFill>
                <a:srgbClr val="E8DED8">
                  <a:lumMod val="10000"/>
                </a:srgbClr>
              </a:solidFill>
              <a:latin typeface="ＭＳ Ｐゴシック"/>
              <a:ea typeface="ＭＳ Ｐゴシック"/>
            </a:endParaRPr>
          </a:p>
          <a:p>
            <a:endParaRPr kumimoji="1" lang="ja-JP" altLang="en-US" dirty="0"/>
          </a:p>
        </p:txBody>
      </p:sp>
    </p:spTree>
    <p:extLst>
      <p:ext uri="{BB962C8B-B14F-4D97-AF65-F5344CB8AC3E}">
        <p14:creationId xmlns:p14="http://schemas.microsoft.com/office/powerpoint/2010/main" val="3278855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a:ln w="12700">
                  <a:noFill/>
                </a:ln>
                <a:solidFill>
                  <a:schemeClr val="bg2">
                    <a:lumMod val="10000"/>
                  </a:schemeClr>
                </a:solidFill>
                <a:effectLst>
                  <a:outerShdw blurRad="38100" dist="38100" dir="2700000" algn="tl">
                    <a:srgbClr val="000000">
                      <a:alpha val="43137"/>
                    </a:srgbClr>
                  </a:outerShdw>
                </a:effectLst>
              </a:rPr>
              <a:t>予備</a:t>
            </a:r>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実験：目的</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988161" y="1700808"/>
            <a:ext cx="7472271" cy="3528392"/>
          </a:xfrm>
          <a:ln w="19050">
            <a:noFill/>
          </a:ln>
        </p:spPr>
        <p:txBody>
          <a:bodyPr>
            <a:noAutofit/>
          </a:bodyPr>
          <a:lstStyle/>
          <a:p>
            <a:pPr marL="0" indent="0">
              <a:buNone/>
            </a:pPr>
            <a:r>
              <a:rPr lang="ja-JP" altLang="en-US" sz="2400" dirty="0" smtClean="0">
                <a:solidFill>
                  <a:schemeClr val="bg2">
                    <a:lumMod val="10000"/>
                  </a:schemeClr>
                </a:solidFill>
                <a:latin typeface="+mj-ea"/>
                <a:ea typeface="+mj-ea"/>
              </a:rPr>
              <a:t>適切な行動が複数ある観測において，</a:t>
            </a:r>
            <a:endParaRPr lang="en-US" altLang="ja-JP" sz="2400" dirty="0" smtClean="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　・</a:t>
            </a:r>
            <a:r>
              <a:rPr lang="ja-JP" altLang="en-US" sz="2400" dirty="0" smtClean="0">
                <a:solidFill>
                  <a:srgbClr val="FF0000"/>
                </a:solidFill>
                <a:latin typeface="+mj-ea"/>
                <a:ea typeface="+mj-ea"/>
              </a:rPr>
              <a:t>各行動が</a:t>
            </a:r>
            <a:r>
              <a:rPr lang="ja-JP" altLang="en-US" sz="2400" dirty="0" smtClean="0">
                <a:solidFill>
                  <a:srgbClr val="FF0000"/>
                </a:solidFill>
                <a:latin typeface="ＭＳ Ｐゴシック"/>
                <a:ea typeface="ＭＳ Ｐゴシック"/>
              </a:rPr>
              <a:t>選択される確率</a:t>
            </a:r>
            <a:endParaRPr lang="en-US" altLang="ja-JP" sz="2400" dirty="0" smtClean="0">
              <a:solidFill>
                <a:srgbClr val="FF0000"/>
              </a:solidFill>
              <a:latin typeface="ＭＳ Ｐゴシック"/>
              <a:ea typeface="ＭＳ Ｐゴシック"/>
            </a:endParaRPr>
          </a:p>
          <a:p>
            <a:pPr marL="0" indent="0">
              <a:buNone/>
            </a:pPr>
            <a:r>
              <a:rPr lang="ja-JP" altLang="en-US" sz="2400" dirty="0" smtClean="0">
                <a:solidFill>
                  <a:schemeClr val="bg2">
                    <a:lumMod val="10000"/>
                  </a:schemeClr>
                </a:solidFill>
                <a:latin typeface="+mj-ea"/>
                <a:ea typeface="+mj-ea"/>
              </a:rPr>
              <a:t>　・</a:t>
            </a:r>
            <a:r>
              <a:rPr lang="ja-JP" altLang="en-US" sz="2400" dirty="0" smtClean="0">
                <a:solidFill>
                  <a:srgbClr val="FF0000"/>
                </a:solidFill>
                <a:latin typeface="+mj-ea"/>
                <a:ea typeface="+mj-ea"/>
              </a:rPr>
              <a:t>同じ行動</a:t>
            </a:r>
            <a:r>
              <a:rPr lang="ja-JP" altLang="en-US" sz="2400" dirty="0" smtClean="0">
                <a:solidFill>
                  <a:schemeClr val="bg2">
                    <a:lumMod val="10000"/>
                  </a:schemeClr>
                </a:solidFill>
                <a:latin typeface="+mj-ea"/>
                <a:ea typeface="+mj-ea"/>
              </a:rPr>
              <a:t>をとった際に</a:t>
            </a:r>
            <a:r>
              <a:rPr lang="ja-JP" altLang="en-US" sz="2400" dirty="0" smtClean="0">
                <a:solidFill>
                  <a:srgbClr val="FF0000"/>
                </a:solidFill>
                <a:latin typeface="+mj-ea"/>
                <a:ea typeface="+mj-ea"/>
              </a:rPr>
              <a:t>各状態に</a:t>
            </a:r>
            <a:r>
              <a:rPr lang="ja-JP" altLang="en-US" sz="2400" dirty="0" smtClean="0">
                <a:solidFill>
                  <a:srgbClr val="FF0000"/>
                </a:solidFill>
                <a:latin typeface="ＭＳ Ｐゴシック"/>
                <a:ea typeface="ＭＳ Ｐゴシック"/>
              </a:rPr>
              <a:t>遷移</a:t>
            </a:r>
            <a:r>
              <a:rPr lang="ja-JP" altLang="en-US" sz="2400" dirty="0" smtClean="0">
                <a:solidFill>
                  <a:srgbClr val="FF0000"/>
                </a:solidFill>
                <a:latin typeface="+mj-ea"/>
                <a:ea typeface="+mj-ea"/>
              </a:rPr>
              <a:t>する確率</a:t>
            </a:r>
            <a:endParaRPr lang="en-US" altLang="ja-JP" sz="2400" dirty="0" smtClean="0">
              <a:solidFill>
                <a:srgbClr val="FF0000"/>
              </a:solidFill>
              <a:latin typeface="+mj-ea"/>
              <a:ea typeface="+mj-ea"/>
            </a:endParaRPr>
          </a:p>
          <a:p>
            <a:pPr marL="0" indent="0">
              <a:buNone/>
            </a:pPr>
            <a:r>
              <a:rPr lang="ja-JP" altLang="en-US" sz="2400" dirty="0" smtClean="0">
                <a:solidFill>
                  <a:schemeClr val="bg2">
                    <a:lumMod val="10000"/>
                  </a:schemeClr>
                </a:solidFill>
                <a:latin typeface="+mj-ea"/>
                <a:ea typeface="+mj-ea"/>
              </a:rPr>
              <a:t>にばらつきが生じているか確認する</a:t>
            </a:r>
            <a:endParaRPr lang="en-US" altLang="ja-JP" sz="2400" dirty="0" smtClean="0">
              <a:solidFill>
                <a:schemeClr val="bg2">
                  <a:lumMod val="10000"/>
                </a:schemeClr>
              </a:solidFill>
              <a:latin typeface="+mj-ea"/>
              <a:ea typeface="+mj-ea"/>
            </a:endParaRPr>
          </a:p>
          <a:p>
            <a:pPr marL="0" indent="0">
              <a:buNone/>
            </a:pPr>
            <a:endParaRPr lang="en-US" altLang="ja-JP" sz="1400" dirty="0" smtClean="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→ばらつきが生じていた場合，分割するべき観測の</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判別に利用できると考えられる</a:t>
            </a: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255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各行動の選択確率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67544" y="1844824"/>
                <a:ext cx="8424936" cy="4419600"/>
              </a:xfrm>
            </p:spPr>
            <p:txBody>
              <a:bodyPr>
                <a:normAutofit/>
              </a:bodyPr>
              <a:lstStyle/>
              <a:p>
                <a:pPr marL="0" indent="0">
                  <a:buNone/>
                </a:pPr>
                <a:r>
                  <a:rPr lang="ja-JP" altLang="en-US" sz="2400" dirty="0" smtClean="0">
                    <a:latin typeface="+mj-ea"/>
                    <a:ea typeface="+mj-ea"/>
                  </a:rPr>
                  <a:t>　</a:t>
                </a:r>
                <a:r>
                  <a:rPr lang="ja-JP" altLang="en-US" sz="2400" dirty="0" smtClean="0">
                    <a:solidFill>
                      <a:schemeClr val="bg2">
                        <a:lumMod val="10000"/>
                      </a:schemeClr>
                    </a:solidFill>
                    <a:latin typeface="+mj-ea"/>
                    <a:ea typeface="+mj-ea"/>
                  </a:rPr>
                  <a:t>・時刻</a:t>
                </a:r>
                <a14:m>
                  <m:oMath xmlns:m="http://schemas.openxmlformats.org/officeDocument/2006/math">
                    <m:r>
                      <a:rPr lang="en-US" altLang="ja-JP" sz="2400" b="1" i="1" smtClean="0">
                        <a:solidFill>
                          <a:schemeClr val="bg2">
                            <a:lumMod val="10000"/>
                          </a:schemeClr>
                        </a:solidFill>
                        <a:latin typeface="Cambria Math"/>
                        <a:ea typeface="+mj-ea"/>
                      </a:rPr>
                      <m:t>𝒕</m:t>
                    </m:r>
                  </m:oMath>
                </a14:m>
                <a:r>
                  <a:rPr lang="ja-JP" altLang="en-US" sz="2400" dirty="0" smtClean="0">
                    <a:solidFill>
                      <a:schemeClr val="bg2">
                        <a:lumMod val="10000"/>
                      </a:schemeClr>
                    </a:solidFill>
                    <a:latin typeface="+mj-ea"/>
                    <a:ea typeface="+mj-ea"/>
                  </a:rPr>
                  <a:t>において，観測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で行動</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を選択する確率</a:t>
                </a:r>
                <a14:m>
                  <m:oMath xmlns:m="http://schemas.openxmlformats.org/officeDocument/2006/math">
                    <m:r>
                      <m:rPr>
                        <m:sty m:val="p"/>
                      </m:rPr>
                      <a:rPr lang="en-US" altLang="ja-JP" sz="2400">
                        <a:solidFill>
                          <a:schemeClr val="bg2">
                            <a:lumMod val="10000"/>
                          </a:schemeClr>
                        </a:solidFill>
                        <a:latin typeface="Cambria Math"/>
                        <a:ea typeface="+mj-ea"/>
                      </a:rPr>
                      <m:t>P</m:t>
                    </m:r>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以下の式で求める</a:t>
                </a:r>
                <a:endParaRPr lang="en-US" altLang="ja-JP" sz="2400" dirty="0" smtClean="0">
                  <a:solidFill>
                    <a:schemeClr val="bg2">
                      <a:lumMod val="10000"/>
                    </a:schemeClr>
                  </a:solidFill>
                  <a:latin typeface="+mj-ea"/>
                  <a:ea typeface="+mj-ea"/>
                </a:endParaRPr>
              </a:p>
              <a:p>
                <a:pPr marL="0" indent="0">
                  <a:buNone/>
                </a:pPr>
                <a:endParaRPr lang="en-US" altLang="ja-JP" sz="2400" dirty="0" smtClean="0">
                  <a:solidFill>
                    <a:schemeClr val="bg2">
                      <a:lumMod val="10000"/>
                    </a:schemeClr>
                  </a:solidFill>
                  <a:latin typeface="+mj-ea"/>
                  <a:ea typeface="+mj-ea"/>
                </a:endParaRPr>
              </a:p>
              <a:p>
                <a:pPr marL="0" lvl="0" indent="0">
                  <a:buNone/>
                </a:pPr>
                <a:r>
                  <a:rPr lang="ja-JP" altLang="en-US" sz="3600" b="0" dirty="0" smtClean="0">
                    <a:solidFill>
                      <a:schemeClr val="bg2">
                        <a:lumMod val="10000"/>
                      </a:schemeClr>
                    </a:solidFill>
                    <a:ea typeface="+mj-ea"/>
                  </a:rPr>
                  <a:t>　　</a:t>
                </a:r>
                <a14:m>
                  <m:oMath xmlns:m="http://schemas.openxmlformats.org/officeDocument/2006/math">
                    <m:r>
                      <a:rPr lang="en-US" altLang="ja-JP" sz="3600" b="0" i="1" smtClean="0">
                        <a:solidFill>
                          <a:schemeClr val="bg2">
                            <a:lumMod val="10000"/>
                          </a:schemeClr>
                        </a:solidFill>
                        <a:latin typeface="Cambria Math"/>
                        <a:ea typeface="+mj-ea"/>
                      </a:rPr>
                      <m:t>𝑃</m:t>
                    </m:r>
                    <m:d>
                      <m:dPr>
                        <m:ctrlPr>
                          <a:rPr lang="en-US" altLang="ja-JP" sz="3600" b="0" i="1" smtClean="0">
                            <a:solidFill>
                              <a:schemeClr val="bg2">
                                <a:lumMod val="10000"/>
                              </a:schemeClr>
                            </a:solidFill>
                            <a:latin typeface="Cambria Math"/>
                            <a:ea typeface="+mj-ea"/>
                          </a:rPr>
                        </m:ctrlPr>
                      </m:dPr>
                      <m:e>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𝑜</m:t>
                            </m:r>
                          </m:e>
                          <m:sub>
                            <m:r>
                              <a:rPr lang="en-US" altLang="ja-JP" sz="3600" b="0" i="1" smtClean="0">
                                <a:solidFill>
                                  <a:schemeClr val="bg2">
                                    <a:lumMod val="10000"/>
                                  </a:schemeClr>
                                </a:solidFill>
                                <a:latin typeface="Cambria Math"/>
                                <a:ea typeface="+mj-ea"/>
                              </a:rPr>
                              <m:t>𝑡</m:t>
                            </m:r>
                          </m:sub>
                        </m:sSub>
                        <m:r>
                          <a:rPr lang="en-US" altLang="ja-JP" sz="3600" b="0" i="1" smtClean="0">
                            <a:solidFill>
                              <a:schemeClr val="bg2">
                                <a:lumMod val="10000"/>
                              </a:schemeClr>
                            </a:solidFill>
                            <a:latin typeface="Cambria Math"/>
                            <a:ea typeface="+mj-ea"/>
                          </a:rPr>
                          <m:t> , </m:t>
                        </m:r>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𝑎</m:t>
                            </m:r>
                          </m:e>
                          <m:sub>
                            <m:r>
                              <a:rPr lang="en-US" altLang="ja-JP" sz="3600" b="0" i="1" smtClean="0">
                                <a:solidFill>
                                  <a:schemeClr val="bg2">
                                    <a:lumMod val="10000"/>
                                  </a:schemeClr>
                                </a:solidFill>
                                <a:latin typeface="Cambria Math"/>
                                <a:ea typeface="+mj-ea"/>
                              </a:rPr>
                              <m:t>𝑡</m:t>
                            </m:r>
                          </m:sub>
                        </m:sSub>
                      </m:e>
                    </m:d>
                    <m:r>
                      <a:rPr lang="en-US" altLang="ja-JP" sz="3600" b="0" i="1" smtClean="0">
                        <a:solidFill>
                          <a:schemeClr val="bg2">
                            <a:lumMod val="10000"/>
                          </a:schemeClr>
                        </a:solidFill>
                        <a:latin typeface="Cambria Math"/>
                        <a:ea typeface="+mj-ea"/>
                      </a:rPr>
                      <m:t>=</m:t>
                    </m:r>
                    <m:f>
                      <m:fPr>
                        <m:ctrlPr>
                          <a:rPr lang="en-US" altLang="ja-JP" sz="3600" b="0" i="1" smtClean="0">
                            <a:solidFill>
                              <a:schemeClr val="bg2">
                                <a:lumMod val="10000"/>
                              </a:schemeClr>
                            </a:solidFill>
                            <a:latin typeface="Cambria Math"/>
                            <a:ea typeface="+mj-ea"/>
                          </a:rPr>
                        </m:ctrlPr>
                      </m:fPr>
                      <m:num>
                        <m:r>
                          <a:rPr lang="en-US" altLang="ja-JP" sz="3600" b="0" i="1" smtClean="0">
                            <a:solidFill>
                              <a:schemeClr val="bg2">
                                <a:lumMod val="10000"/>
                              </a:schemeClr>
                            </a:solidFill>
                            <a:latin typeface="Cambria Math"/>
                            <a:ea typeface="+mj-ea"/>
                          </a:rPr>
                          <m:t>𝑁</m:t>
                        </m:r>
                        <m:d>
                          <m:dPr>
                            <m:ctrlPr>
                              <a:rPr lang="en-US" altLang="ja-JP" sz="3600" b="0" i="1" smtClean="0">
                                <a:solidFill>
                                  <a:schemeClr val="bg2">
                                    <a:lumMod val="10000"/>
                                  </a:schemeClr>
                                </a:solidFill>
                                <a:latin typeface="Cambria Math"/>
                                <a:ea typeface="+mj-ea"/>
                              </a:rPr>
                            </m:ctrlPr>
                          </m:dPr>
                          <m:e>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𝑜</m:t>
                                </m:r>
                              </m:e>
                              <m:sub>
                                <m:r>
                                  <a:rPr lang="en-US" altLang="ja-JP" sz="3600" b="0" i="1" smtClean="0">
                                    <a:solidFill>
                                      <a:schemeClr val="bg2">
                                        <a:lumMod val="10000"/>
                                      </a:schemeClr>
                                    </a:solidFill>
                                    <a:latin typeface="Cambria Math"/>
                                    <a:ea typeface="+mj-ea"/>
                                  </a:rPr>
                                  <m:t>𝑡</m:t>
                                </m:r>
                              </m:sub>
                            </m:sSub>
                            <m:r>
                              <a:rPr lang="en-US" altLang="ja-JP" sz="3600" b="0" i="1" smtClean="0">
                                <a:solidFill>
                                  <a:schemeClr val="bg2">
                                    <a:lumMod val="10000"/>
                                  </a:schemeClr>
                                </a:solidFill>
                                <a:latin typeface="Cambria Math"/>
                                <a:ea typeface="+mj-ea"/>
                              </a:rPr>
                              <m:t> , </m:t>
                            </m:r>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𝑎</m:t>
                                </m:r>
                              </m:e>
                              <m:sub>
                                <m:r>
                                  <a:rPr lang="en-US" altLang="ja-JP" sz="3600" b="0" i="1" smtClean="0">
                                    <a:solidFill>
                                      <a:schemeClr val="bg2">
                                        <a:lumMod val="10000"/>
                                      </a:schemeClr>
                                    </a:solidFill>
                                    <a:latin typeface="Cambria Math"/>
                                    <a:ea typeface="+mj-ea"/>
                                  </a:rPr>
                                  <m:t>𝑡</m:t>
                                </m:r>
                              </m:sub>
                            </m:sSub>
                          </m:e>
                        </m:d>
                      </m:num>
                      <m:den>
                        <m:r>
                          <a:rPr lang="en-US" altLang="ja-JP" sz="3600" b="0" i="1" smtClean="0">
                            <a:solidFill>
                              <a:schemeClr val="bg2">
                                <a:lumMod val="10000"/>
                              </a:schemeClr>
                            </a:solidFill>
                            <a:latin typeface="Cambria Math"/>
                            <a:ea typeface="+mj-ea"/>
                          </a:rPr>
                          <m:t>𝑁</m:t>
                        </m:r>
                        <m:d>
                          <m:dPr>
                            <m:ctrlPr>
                              <a:rPr lang="en-US" altLang="ja-JP" sz="3600" b="0" i="1" smtClean="0">
                                <a:solidFill>
                                  <a:schemeClr val="bg2">
                                    <a:lumMod val="10000"/>
                                  </a:schemeClr>
                                </a:solidFill>
                                <a:latin typeface="Cambria Math"/>
                                <a:ea typeface="+mj-ea"/>
                              </a:rPr>
                            </m:ctrlPr>
                          </m:dPr>
                          <m:e>
                            <m:sSub>
                              <m:sSubPr>
                                <m:ctrlPr>
                                  <a:rPr lang="en-US" altLang="ja-JP" sz="3600" b="0" i="1" smtClean="0">
                                    <a:solidFill>
                                      <a:schemeClr val="bg2">
                                        <a:lumMod val="10000"/>
                                      </a:schemeClr>
                                    </a:solidFill>
                                    <a:latin typeface="Cambria Math"/>
                                    <a:ea typeface="+mj-ea"/>
                                  </a:rPr>
                                </m:ctrlPr>
                              </m:sSubPr>
                              <m:e>
                                <m:r>
                                  <a:rPr lang="en-US" altLang="ja-JP" sz="3600" b="0" i="1" smtClean="0">
                                    <a:solidFill>
                                      <a:schemeClr val="bg2">
                                        <a:lumMod val="10000"/>
                                      </a:schemeClr>
                                    </a:solidFill>
                                    <a:latin typeface="Cambria Math"/>
                                    <a:ea typeface="+mj-ea"/>
                                  </a:rPr>
                                  <m:t>𝑜</m:t>
                                </m:r>
                              </m:e>
                              <m:sub>
                                <m:r>
                                  <a:rPr lang="en-US" altLang="ja-JP" sz="3600" b="0" i="1" smtClean="0">
                                    <a:solidFill>
                                      <a:schemeClr val="bg2">
                                        <a:lumMod val="10000"/>
                                      </a:schemeClr>
                                    </a:solidFill>
                                    <a:latin typeface="Cambria Math"/>
                                    <a:ea typeface="+mj-ea"/>
                                  </a:rPr>
                                  <m:t>𝑡</m:t>
                                </m:r>
                              </m:sub>
                            </m:sSub>
                          </m:e>
                        </m:d>
                      </m:den>
                    </m:f>
                  </m:oMath>
                </a14:m>
                <a:r>
                  <a:rPr lang="ja-JP" altLang="en-US" sz="2400" b="0" i="1" dirty="0" smtClean="0">
                    <a:solidFill>
                      <a:schemeClr val="bg2">
                        <a:lumMod val="10000"/>
                      </a:schemeClr>
                    </a:solidFill>
                    <a:latin typeface="Cambria Math"/>
                    <a:ea typeface="+mj-ea"/>
                  </a:rPr>
                  <a:t>　　　　　</a:t>
                </a:r>
                <a14:m>
                  <m:oMath xmlns:m="http://schemas.openxmlformats.org/officeDocument/2006/math">
                    <m:r>
                      <a:rPr lang="en-US" altLang="ja-JP" sz="2400">
                        <a:solidFill>
                          <a:srgbClr val="E8DED8">
                            <a:lumMod val="10000"/>
                          </a:srgbClr>
                        </a:solidFill>
                        <a:latin typeface="Cambria Math"/>
                        <a:ea typeface="+mj-ea"/>
                      </a:rPr>
                      <m:t>(</m:t>
                    </m:r>
                    <m:r>
                      <a:rPr lang="en-US" altLang="ja-JP" sz="2400" i="1">
                        <a:solidFill>
                          <a:srgbClr val="E8DED8">
                            <a:lumMod val="10000"/>
                          </a:srgbClr>
                        </a:solidFill>
                        <a:latin typeface="Cambria Math"/>
                        <a:ea typeface="+mj-ea"/>
                      </a:rPr>
                      <m:t>0</m:t>
                    </m:r>
                    <m:r>
                      <a:rPr lang="en-US" altLang="ja-JP" sz="2400" i="1">
                        <a:solidFill>
                          <a:srgbClr val="E8DED8">
                            <a:lumMod val="10000"/>
                          </a:srgbClr>
                        </a:solidFill>
                        <a:latin typeface="Cambria Math"/>
                        <a:ea typeface="Cambria Math"/>
                      </a:rPr>
                      <m:t>≤</m:t>
                    </m:r>
                    <m:r>
                      <a:rPr lang="en-US" altLang="ja-JP" sz="2400" i="1">
                        <a:solidFill>
                          <a:srgbClr val="E8DED8">
                            <a:lumMod val="10000"/>
                          </a:srgbClr>
                        </a:solidFill>
                        <a:latin typeface="Cambria Math"/>
                        <a:ea typeface="Cambria Math"/>
                      </a:rPr>
                      <m:t>𝑃</m:t>
                    </m:r>
                    <m:r>
                      <a:rPr lang="en-US" altLang="ja-JP" sz="2400" i="1">
                        <a:solidFill>
                          <a:srgbClr val="E8DED8">
                            <a:lumMod val="10000"/>
                          </a:srgbClr>
                        </a:solidFill>
                        <a:latin typeface="Cambria Math"/>
                        <a:ea typeface="Cambria Math"/>
                      </a:rPr>
                      <m:t>(</m:t>
                    </m:r>
                    <m:sSub>
                      <m:sSubPr>
                        <m:ctrlPr>
                          <a:rPr lang="en-US" altLang="ja-JP" sz="2400" i="1">
                            <a:solidFill>
                              <a:srgbClr val="E8DED8">
                                <a:lumMod val="10000"/>
                              </a:srgbClr>
                            </a:solidFill>
                            <a:latin typeface="Cambria Math"/>
                            <a:ea typeface="Cambria Math"/>
                          </a:rPr>
                        </m:ctrlPr>
                      </m:sSubPr>
                      <m:e>
                        <m:r>
                          <a:rPr lang="en-US" altLang="ja-JP" sz="2400" i="1">
                            <a:solidFill>
                              <a:srgbClr val="E8DED8">
                                <a:lumMod val="10000"/>
                              </a:srgbClr>
                            </a:solidFill>
                            <a:latin typeface="Cambria Math"/>
                            <a:ea typeface="Cambria Math"/>
                          </a:rPr>
                          <m:t>𝑜</m:t>
                        </m:r>
                      </m:e>
                      <m:sub>
                        <m:r>
                          <a:rPr lang="en-US" altLang="ja-JP" sz="2400" i="1">
                            <a:solidFill>
                              <a:srgbClr val="E8DED8">
                                <a:lumMod val="10000"/>
                              </a:srgbClr>
                            </a:solidFill>
                            <a:latin typeface="Cambria Math"/>
                            <a:ea typeface="Cambria Math"/>
                          </a:rPr>
                          <m:t>𝑡</m:t>
                        </m:r>
                      </m:sub>
                    </m:sSub>
                    <m:r>
                      <a:rPr lang="en-US" altLang="ja-JP" sz="2400" i="1">
                        <a:solidFill>
                          <a:srgbClr val="E8DED8">
                            <a:lumMod val="10000"/>
                          </a:srgbClr>
                        </a:solidFill>
                        <a:latin typeface="Cambria Math"/>
                        <a:ea typeface="Cambria Math"/>
                      </a:rPr>
                      <m:t> , </m:t>
                    </m:r>
                    <m:sSub>
                      <m:sSubPr>
                        <m:ctrlPr>
                          <a:rPr lang="en-US" altLang="ja-JP" sz="2400" i="1">
                            <a:solidFill>
                              <a:srgbClr val="E8DED8">
                                <a:lumMod val="10000"/>
                              </a:srgbClr>
                            </a:solidFill>
                            <a:latin typeface="Cambria Math"/>
                            <a:ea typeface="Cambria Math"/>
                          </a:rPr>
                        </m:ctrlPr>
                      </m:sSubPr>
                      <m:e>
                        <m:r>
                          <a:rPr lang="en-US" altLang="ja-JP" sz="2400" i="1">
                            <a:solidFill>
                              <a:srgbClr val="E8DED8">
                                <a:lumMod val="10000"/>
                              </a:srgbClr>
                            </a:solidFill>
                            <a:latin typeface="Cambria Math"/>
                            <a:ea typeface="Cambria Math"/>
                          </a:rPr>
                          <m:t>𝑎</m:t>
                        </m:r>
                      </m:e>
                      <m:sub>
                        <m:r>
                          <a:rPr lang="en-US" altLang="ja-JP" sz="2400" i="1">
                            <a:solidFill>
                              <a:srgbClr val="E8DED8">
                                <a:lumMod val="10000"/>
                              </a:srgbClr>
                            </a:solidFill>
                            <a:latin typeface="Cambria Math"/>
                            <a:ea typeface="Cambria Math"/>
                          </a:rPr>
                          <m:t>𝑡</m:t>
                        </m:r>
                      </m:sub>
                    </m:sSub>
                    <m:r>
                      <a:rPr lang="en-US" altLang="ja-JP" sz="2400" i="1">
                        <a:solidFill>
                          <a:srgbClr val="E8DED8">
                            <a:lumMod val="10000"/>
                          </a:srgbClr>
                        </a:solidFill>
                        <a:latin typeface="Cambria Math"/>
                        <a:ea typeface="Cambria Math"/>
                      </a:rPr>
                      <m:t>)≤1)</m:t>
                    </m:r>
                  </m:oMath>
                </a14:m>
                <a:endParaRPr lang="en-US" altLang="ja-JP" sz="2400" dirty="0">
                  <a:solidFill>
                    <a:srgbClr val="E8DED8">
                      <a:lumMod val="10000"/>
                    </a:srgbClr>
                  </a:solidFill>
                  <a:latin typeface="ＭＳ Ｐゴシック"/>
                  <a:ea typeface="ＭＳ Ｐゴシック"/>
                </a:endParaRPr>
              </a:p>
              <a:p>
                <a:pPr marL="0" indent="0">
                  <a:buNone/>
                </a:pPr>
                <a:endParaRPr lang="en-US" altLang="ja-JP" sz="2400" b="0" i="1" dirty="0" smtClean="0">
                  <a:solidFill>
                    <a:schemeClr val="bg2">
                      <a:lumMod val="10000"/>
                    </a:schemeClr>
                  </a:solidFill>
                  <a:latin typeface="Cambria Math"/>
                  <a:ea typeface="+mj-ea"/>
                </a:endParaRPr>
              </a:p>
              <a:p>
                <a:pPr marL="0" indent="0">
                  <a:buNone/>
                </a:pPr>
                <a:r>
                  <a:rPr lang="ja-JP" altLang="en-US" sz="2400" b="0" i="1" dirty="0" smtClean="0">
                    <a:solidFill>
                      <a:schemeClr val="bg2">
                        <a:lumMod val="10000"/>
                      </a:schemeClr>
                    </a:solidFill>
                    <a:latin typeface="Cambria Math"/>
                    <a:ea typeface="+mj-ea"/>
                  </a:rPr>
                  <a:t>　　　</a:t>
                </a:r>
                <a14:m>
                  <m:oMath xmlns:m="http://schemas.openxmlformats.org/officeDocument/2006/math">
                    <m:r>
                      <a:rPr lang="en-US" altLang="ja-JP" sz="2400" b="0" i="1" smtClean="0">
                        <a:solidFill>
                          <a:schemeClr val="bg2">
                            <a:lumMod val="10000"/>
                          </a:schemeClr>
                        </a:solidFill>
                        <a:latin typeface="Cambria Math"/>
                        <a:ea typeface="+mj-ea"/>
                      </a:rPr>
                      <m:t>𝑁</m:t>
                    </m:r>
                    <m:d>
                      <m:dPr>
                        <m:ctrlPr>
                          <a:rPr lang="en-US" altLang="ja-JP" sz="2400" b="0" i="1" smtClean="0">
                            <a:solidFill>
                              <a:schemeClr val="bg2">
                                <a:lumMod val="10000"/>
                              </a:schemeClr>
                            </a:solidFill>
                            <a:latin typeface="Cambria Math"/>
                            <a:ea typeface="+mj-ea"/>
                          </a:rPr>
                        </m:ctrlPr>
                      </m:dPr>
                      <m:e>
                        <m:sSub>
                          <m:sSubPr>
                            <m:ctrlPr>
                              <a:rPr lang="en-US" altLang="ja-JP" sz="2400" b="0" i="1" smtClean="0">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smtClean="0">
                                <a:solidFill>
                                  <a:schemeClr val="bg2">
                                    <a:lumMod val="10000"/>
                                  </a:schemeClr>
                                </a:solidFill>
                                <a:latin typeface="Cambria Math"/>
                                <a:ea typeface="+mj-ea"/>
                              </a:rPr>
                              <m:t>𝑡</m:t>
                            </m:r>
                          </m:sub>
                        </m:sSub>
                        <m:r>
                          <a:rPr lang="en-US" altLang="ja-JP" sz="2400" b="0" i="1" smtClean="0">
                            <a:solidFill>
                              <a:schemeClr val="bg2">
                                <a:lumMod val="10000"/>
                              </a:schemeClr>
                            </a:solidFill>
                            <a:latin typeface="Cambria Math"/>
                            <a:ea typeface="+mj-ea"/>
                          </a:rPr>
                          <m:t>,</m:t>
                        </m:r>
                        <m:sSub>
                          <m:sSubPr>
                            <m:ctrlPr>
                              <a:rPr lang="en-US" altLang="ja-JP" sz="2400" b="0" i="1" smtClean="0">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𝑎</m:t>
                            </m:r>
                          </m:e>
                          <m:sub>
                            <m:r>
                              <a:rPr lang="en-US" altLang="ja-JP" sz="2400" b="0" i="1" smtClean="0">
                                <a:solidFill>
                                  <a:schemeClr val="bg2">
                                    <a:lumMod val="10000"/>
                                  </a:schemeClr>
                                </a:solidFill>
                                <a:latin typeface="Cambria Math"/>
                                <a:ea typeface="+mj-ea"/>
                              </a:rPr>
                              <m:t>𝑡</m:t>
                            </m:r>
                          </m:sub>
                        </m:sSub>
                      </m:e>
                    </m:d>
                  </m:oMath>
                </a14:m>
                <a:r>
                  <a:rPr lang="ja-JP" altLang="en-US" sz="2400" b="0" dirty="0" smtClean="0">
                    <a:solidFill>
                      <a:schemeClr val="bg2">
                        <a:lumMod val="10000"/>
                      </a:schemeClr>
                    </a:solidFill>
                    <a:latin typeface="+mj-ea"/>
                    <a:ea typeface="+mj-ea"/>
                  </a:rPr>
                  <a:t>：ある状態行動対</a:t>
                </a:r>
                <a14:m>
                  <m:oMath xmlns:m="http://schemas.openxmlformats.org/officeDocument/2006/math">
                    <m:r>
                      <a:rPr lang="en-US" altLang="ja-JP" sz="2400" b="0" i="0"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を経験した回数</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a:t>
                </a:r>
                <a14:m>
                  <m:oMath xmlns:m="http://schemas.openxmlformats.org/officeDocument/2006/math">
                    <m:r>
                      <a:rPr lang="en-US" altLang="ja-JP" sz="2400" b="1" i="1" smtClean="0">
                        <a:solidFill>
                          <a:schemeClr val="bg2">
                            <a:lumMod val="10000"/>
                          </a:schemeClr>
                        </a:solidFill>
                        <a:latin typeface="Cambria Math"/>
                        <a:ea typeface="+mj-ea"/>
                      </a:rPr>
                      <m:t>𝑵</m:t>
                    </m:r>
                    <m:r>
                      <a:rPr lang="en-US" altLang="ja-JP" sz="2400" b="1" i="1" smtClean="0">
                        <a:solidFill>
                          <a:schemeClr val="bg2">
                            <a:lumMod val="10000"/>
                          </a:schemeClr>
                        </a:solidFill>
                        <a:latin typeface="Cambria Math"/>
                        <a:ea typeface="+mj-ea"/>
                      </a:rPr>
                      <m:t>(</m:t>
                    </m:r>
                    <m:sSub>
                      <m:sSubPr>
                        <m:ctrlPr>
                          <a:rPr lang="en-US" altLang="ja-JP" sz="2400" i="1" smtClean="0">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smtClean="0">
                            <a:solidFill>
                              <a:schemeClr val="bg2">
                                <a:lumMod val="10000"/>
                              </a:schemeClr>
                            </a:solidFill>
                            <a:latin typeface="Cambria Math"/>
                            <a:ea typeface="+mj-ea"/>
                          </a:rPr>
                          <m:t>𝑡</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を得た回数</a:t>
                </a:r>
                <a:endParaRPr lang="en-US" altLang="ja-JP" sz="2400" b="1" i="1" dirty="0" smtClean="0">
                  <a:solidFill>
                    <a:schemeClr val="bg2">
                      <a:lumMod val="10000"/>
                    </a:schemeClr>
                  </a:solidFill>
                  <a:latin typeface="+mj-ea"/>
                  <a:ea typeface="+mj-ea"/>
                </a:endParaRPr>
              </a:p>
              <a:p>
                <a:pPr marL="0" indent="0">
                  <a:buNone/>
                </a:pPr>
                <a:endParaRPr lang="en-US" altLang="ja-JP" sz="2400" b="1" i="1" dirty="0" smtClean="0">
                  <a:solidFill>
                    <a:schemeClr val="bg2">
                      <a:lumMod val="10000"/>
                    </a:schemeClr>
                  </a:solidFill>
                  <a:latin typeface="Cambria Math"/>
                  <a:ea typeface="+mj-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1844824"/>
                <a:ext cx="8424936" cy="4419600"/>
              </a:xfrm>
              <a:blipFill rotWithShape="1">
                <a:blip r:embed="rId2"/>
                <a:stretch>
                  <a:fillRect t="-1517"/>
                </a:stretch>
              </a:blipFill>
            </p:spPr>
            <p:txBody>
              <a:bodyPr/>
              <a:lstStyle/>
              <a:p>
                <a:r>
                  <a:rPr lang="ja-JP" altLang="en-US">
                    <a:noFill/>
                  </a:rPr>
                  <a:t> </a:t>
                </a:r>
              </a:p>
            </p:txBody>
          </p:sp>
        </mc:Fallback>
      </mc:AlternateContent>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80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
            </a:r>
            <a:b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b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各観測への遷移確率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540000" y="1836000"/>
                <a:ext cx="8028000" cy="4680000"/>
              </a:xfrm>
            </p:spPr>
            <p:txBody>
              <a:bodyPr>
                <a:normAutofit/>
              </a:bodyPr>
              <a:lstStyle/>
              <a:p>
                <a:pPr marL="0" indent="0">
                  <a:buNone/>
                </a:pPr>
                <a:r>
                  <a:rPr lang="ja-JP" altLang="en-US" sz="2400" dirty="0" smtClean="0">
                    <a:solidFill>
                      <a:schemeClr val="bg2">
                        <a:lumMod val="10000"/>
                      </a:schemeClr>
                    </a:solidFill>
                    <a:latin typeface="+mj-ea"/>
                    <a:ea typeface="+mj-ea"/>
                  </a:rPr>
                  <a:t>・時刻</a:t>
                </a:r>
                <a14:m>
                  <m:oMath xmlns:m="http://schemas.openxmlformats.org/officeDocument/2006/math">
                    <m:r>
                      <a:rPr lang="en-US" altLang="ja-JP" sz="2400" b="0" i="1" smtClean="0">
                        <a:solidFill>
                          <a:schemeClr val="bg2">
                            <a:lumMod val="10000"/>
                          </a:schemeClr>
                        </a:solidFill>
                        <a:latin typeface="Cambria Math"/>
                        <a:ea typeface="+mj-ea"/>
                      </a:rPr>
                      <m:t>𝑡</m:t>
                    </m:r>
                  </m:oMath>
                </a14:m>
                <a:r>
                  <a:rPr lang="ja-JP" altLang="en-US" sz="2400" dirty="0" smtClean="0">
                    <a:solidFill>
                      <a:schemeClr val="bg2">
                        <a:lumMod val="10000"/>
                      </a:schemeClr>
                    </a:solidFill>
                    <a:latin typeface="+mj-ea"/>
                    <a:ea typeface="+mj-ea"/>
                  </a:rPr>
                  <a:t>において観測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において行動</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oMath>
                </a14:m>
                <a:r>
                  <a:rPr lang="ja-JP" altLang="en-US" sz="2400" dirty="0" smtClean="0">
                    <a:solidFill>
                      <a:schemeClr val="bg2">
                        <a:lumMod val="10000"/>
                      </a:schemeClr>
                    </a:solidFill>
                    <a:latin typeface="+mj-ea"/>
                    <a:ea typeface="+mj-ea"/>
                  </a:rPr>
                  <a:t>を選択し，観測</a:t>
                </a:r>
                <a14:m>
                  <m:oMath xmlns:m="http://schemas.openxmlformats.org/officeDocument/2006/math">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oMath>
                </a14:m>
                <a:r>
                  <a:rPr lang="ja-JP" altLang="en-US" sz="2400" dirty="0" smtClean="0">
                    <a:solidFill>
                      <a:schemeClr val="bg2">
                        <a:lumMod val="10000"/>
                      </a:schemeClr>
                    </a:solidFill>
                    <a:latin typeface="+mj-ea"/>
                    <a:ea typeface="+mj-ea"/>
                  </a:rPr>
                  <a:t>に</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遷移する確率</a:t>
                </a:r>
                <a14:m>
                  <m:oMath xmlns:m="http://schemas.openxmlformats.org/officeDocument/2006/math">
                    <m:r>
                      <a:rPr lang="en-US" altLang="ja-JP" sz="2400" b="1" i="1" smtClean="0">
                        <a:solidFill>
                          <a:schemeClr val="bg2">
                            <a:lumMod val="10000"/>
                          </a:schemeClr>
                        </a:solidFill>
                        <a:latin typeface="Cambria Math"/>
                        <a:ea typeface="+mj-ea"/>
                      </a:rPr>
                      <m:t>𝑷</m:t>
                    </m:r>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を以下の式で求める</a:t>
                </a:r>
                <a:endParaRPr lang="en-US" altLang="ja-JP" sz="2400" dirty="0" smtClean="0">
                  <a:solidFill>
                    <a:schemeClr val="bg2">
                      <a:lumMod val="10000"/>
                    </a:schemeClr>
                  </a:solidFill>
                  <a:latin typeface="+mj-ea"/>
                  <a:ea typeface="+mj-ea"/>
                </a:endParaRPr>
              </a:p>
              <a:p>
                <a:pPr marL="0" indent="0">
                  <a:buNone/>
                </a:pPr>
                <a:endParaRPr lang="en-US" altLang="ja-JP" sz="2400" dirty="0" smtClean="0">
                  <a:solidFill>
                    <a:schemeClr val="bg2">
                      <a:lumMod val="10000"/>
                    </a:schemeClr>
                  </a:solidFill>
                  <a:latin typeface="+mj-ea"/>
                  <a:ea typeface="+mj-ea"/>
                </a:endParaRPr>
              </a:p>
              <a:p>
                <a:pPr marL="0" lvl="0" indent="0">
                  <a:buNone/>
                </a:pPr>
                <a14:m>
                  <m:oMathPara xmlns:m="http://schemas.openxmlformats.org/officeDocument/2006/math">
                    <m:oMathParaPr>
                      <m:jc m:val="centerGroup"/>
                    </m:oMathParaPr>
                    <m:oMath xmlns:m="http://schemas.openxmlformats.org/officeDocument/2006/math">
                      <m:r>
                        <a:rPr lang="en-US" altLang="ja-JP" sz="3200" b="0" i="1" smtClean="0">
                          <a:solidFill>
                            <a:schemeClr val="bg2">
                              <a:lumMod val="10000"/>
                            </a:schemeClr>
                          </a:solidFill>
                          <a:latin typeface="Cambria Math"/>
                          <a:ea typeface="+mj-ea"/>
                        </a:rPr>
                        <m:t>𝑃</m:t>
                      </m:r>
                      <m:d>
                        <m:dPr>
                          <m:ctrlPr>
                            <a:rPr lang="en-US" altLang="ja-JP" sz="3200" b="0" i="1" smtClean="0">
                              <a:solidFill>
                                <a:schemeClr val="bg2">
                                  <a:lumMod val="10000"/>
                                </a:schemeClr>
                              </a:solidFill>
                              <a:latin typeface="Cambria Math"/>
                              <a:ea typeface="+mj-ea"/>
                            </a:rPr>
                          </m:ctrlPr>
                        </m:dPr>
                        <m:e>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𝑎</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r>
                                <a:rPr lang="en-US" altLang="ja-JP" sz="3200" b="0" i="1" smtClean="0">
                                  <a:solidFill>
                                    <a:schemeClr val="bg2">
                                      <a:lumMod val="10000"/>
                                    </a:schemeClr>
                                  </a:solidFill>
                                  <a:latin typeface="Cambria Math"/>
                                  <a:ea typeface="+mj-ea"/>
                                </a:rPr>
                                <m:t>+1</m:t>
                              </m:r>
                            </m:sub>
                          </m:sSub>
                        </m:e>
                      </m:d>
                      <m:r>
                        <a:rPr lang="en-US" altLang="ja-JP" sz="3200" b="0" i="1" smtClean="0">
                          <a:solidFill>
                            <a:schemeClr val="bg2">
                              <a:lumMod val="10000"/>
                            </a:schemeClr>
                          </a:solidFill>
                          <a:latin typeface="Cambria Math"/>
                          <a:ea typeface="+mj-ea"/>
                        </a:rPr>
                        <m:t>=</m:t>
                      </m:r>
                      <m:f>
                        <m:fPr>
                          <m:ctrlPr>
                            <a:rPr lang="en-US" altLang="ja-JP" sz="3200" b="0" i="1" smtClean="0">
                              <a:solidFill>
                                <a:schemeClr val="bg2">
                                  <a:lumMod val="10000"/>
                                </a:schemeClr>
                              </a:solidFill>
                              <a:latin typeface="Cambria Math"/>
                              <a:ea typeface="+mj-ea"/>
                            </a:rPr>
                          </m:ctrlPr>
                        </m:fPr>
                        <m:num>
                          <m:r>
                            <a:rPr lang="en-US" altLang="ja-JP" sz="3200" b="0" i="1" smtClean="0">
                              <a:solidFill>
                                <a:schemeClr val="bg2">
                                  <a:lumMod val="10000"/>
                                </a:schemeClr>
                              </a:solidFill>
                              <a:latin typeface="Cambria Math"/>
                              <a:ea typeface="+mj-ea"/>
                            </a:rPr>
                            <m:t>𝑁</m:t>
                          </m:r>
                          <m:d>
                            <m:dPr>
                              <m:ctrlPr>
                                <a:rPr lang="en-US" altLang="ja-JP" sz="3200" b="0" i="1" smtClean="0">
                                  <a:solidFill>
                                    <a:schemeClr val="bg2">
                                      <a:lumMod val="10000"/>
                                    </a:schemeClr>
                                  </a:solidFill>
                                  <a:latin typeface="Cambria Math"/>
                                  <a:ea typeface="+mj-ea"/>
                                </a:rPr>
                              </m:ctrlPr>
                            </m:dPr>
                            <m:e>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𝑎</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r>
                                    <a:rPr lang="en-US" altLang="ja-JP" sz="3200" b="0" i="1" smtClean="0">
                                      <a:solidFill>
                                        <a:schemeClr val="bg2">
                                          <a:lumMod val="10000"/>
                                        </a:schemeClr>
                                      </a:solidFill>
                                      <a:latin typeface="Cambria Math"/>
                                      <a:ea typeface="+mj-ea"/>
                                    </a:rPr>
                                    <m:t>+1</m:t>
                                  </m:r>
                                </m:sub>
                              </m:sSub>
                            </m:e>
                          </m:d>
                        </m:num>
                        <m:den>
                          <m:r>
                            <a:rPr lang="en-US" altLang="ja-JP" sz="3200" b="0" i="1" smtClean="0">
                              <a:solidFill>
                                <a:schemeClr val="bg2">
                                  <a:lumMod val="10000"/>
                                </a:schemeClr>
                              </a:solidFill>
                              <a:latin typeface="Cambria Math"/>
                              <a:ea typeface="+mj-ea"/>
                            </a:rPr>
                            <m:t>𝑁</m:t>
                          </m:r>
                          <m:d>
                            <m:dPr>
                              <m:ctrlPr>
                                <a:rPr lang="en-US" altLang="ja-JP" sz="3200" b="0" i="1" smtClean="0">
                                  <a:solidFill>
                                    <a:schemeClr val="bg2">
                                      <a:lumMod val="10000"/>
                                    </a:schemeClr>
                                  </a:solidFill>
                                  <a:latin typeface="Cambria Math"/>
                                  <a:ea typeface="+mj-ea"/>
                                </a:rPr>
                              </m:ctrlPr>
                            </m:dPr>
                            <m:e>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𝑜</m:t>
                                  </m:r>
                                </m:e>
                                <m:sub>
                                  <m:r>
                                    <a:rPr lang="en-US" altLang="ja-JP" sz="3200" b="0" i="1" smtClean="0">
                                      <a:solidFill>
                                        <a:schemeClr val="bg2">
                                          <a:lumMod val="10000"/>
                                        </a:schemeClr>
                                      </a:solidFill>
                                      <a:latin typeface="Cambria Math"/>
                                      <a:ea typeface="+mj-ea"/>
                                    </a:rPr>
                                    <m:t>𝑡</m:t>
                                  </m:r>
                                </m:sub>
                              </m:sSub>
                              <m:r>
                                <a:rPr lang="en-US" altLang="ja-JP" sz="3200" b="0" i="1" smtClean="0">
                                  <a:solidFill>
                                    <a:schemeClr val="bg2">
                                      <a:lumMod val="10000"/>
                                    </a:schemeClr>
                                  </a:solidFill>
                                  <a:latin typeface="Cambria Math"/>
                                  <a:ea typeface="+mj-ea"/>
                                </a:rPr>
                                <m:t>,</m:t>
                              </m:r>
                              <m:sSub>
                                <m:sSubPr>
                                  <m:ctrlPr>
                                    <a:rPr lang="en-US" altLang="ja-JP" sz="3200" b="0" i="1" smtClean="0">
                                      <a:solidFill>
                                        <a:schemeClr val="bg2">
                                          <a:lumMod val="10000"/>
                                        </a:schemeClr>
                                      </a:solidFill>
                                      <a:latin typeface="Cambria Math"/>
                                      <a:ea typeface="+mj-ea"/>
                                    </a:rPr>
                                  </m:ctrlPr>
                                </m:sSubPr>
                                <m:e>
                                  <m:r>
                                    <a:rPr lang="en-US" altLang="ja-JP" sz="3200" b="0" i="1" smtClean="0">
                                      <a:solidFill>
                                        <a:schemeClr val="bg2">
                                          <a:lumMod val="10000"/>
                                        </a:schemeClr>
                                      </a:solidFill>
                                      <a:latin typeface="Cambria Math"/>
                                      <a:ea typeface="+mj-ea"/>
                                    </a:rPr>
                                    <m:t>𝑎</m:t>
                                  </m:r>
                                </m:e>
                                <m:sub>
                                  <m:r>
                                    <a:rPr lang="en-US" altLang="ja-JP" sz="3200" b="0" i="1" smtClean="0">
                                      <a:solidFill>
                                        <a:schemeClr val="bg2">
                                          <a:lumMod val="10000"/>
                                        </a:schemeClr>
                                      </a:solidFill>
                                      <a:latin typeface="Cambria Math"/>
                                      <a:ea typeface="+mj-ea"/>
                                    </a:rPr>
                                    <m:t>𝑡</m:t>
                                  </m:r>
                                </m:sub>
                              </m:sSub>
                            </m:e>
                          </m:d>
                        </m:den>
                      </m:f>
                    </m:oMath>
                  </m:oMathPara>
                </a14:m>
                <a:endParaRPr lang="en-US" altLang="ja-JP" sz="3200" b="0" i="1" dirty="0" smtClean="0">
                  <a:solidFill>
                    <a:schemeClr val="bg2">
                      <a:lumMod val="10000"/>
                    </a:schemeClr>
                  </a:solidFill>
                  <a:latin typeface="Cambria Math"/>
                  <a:ea typeface="+mj-ea"/>
                </a:endParaRPr>
              </a:p>
              <a:p>
                <a:pPr marL="0" lvl="0" indent="0">
                  <a:buNone/>
                </a:pPr>
                <a:endParaRPr lang="en-US" altLang="ja-JP" sz="2600" b="0" i="1" dirty="0" smtClean="0">
                  <a:solidFill>
                    <a:schemeClr val="bg2">
                      <a:lumMod val="10000"/>
                    </a:schemeClr>
                  </a:solidFill>
                  <a:latin typeface="Cambria Math"/>
                  <a:ea typeface="+mj-ea"/>
                </a:endParaRPr>
              </a:p>
              <a:p>
                <a:pPr marL="0" indent="0">
                  <a:buNone/>
                </a:pPr>
                <a14:m>
                  <m:oMathPara xmlns:m="http://schemas.openxmlformats.org/officeDocument/2006/math">
                    <m:oMathParaPr>
                      <m:jc m:val="right"/>
                    </m:oMathParaPr>
                    <m:oMath xmlns:m="http://schemas.openxmlformats.org/officeDocument/2006/math">
                      <m:r>
                        <a:rPr lang="en-US" altLang="ja-JP" sz="2400" b="0" i="1" smtClean="0">
                          <a:solidFill>
                            <a:schemeClr val="bg2">
                              <a:lumMod val="10000"/>
                            </a:schemeClr>
                          </a:solidFill>
                          <a:latin typeface="Cambria Math"/>
                          <a:ea typeface="+mj-ea"/>
                        </a:rPr>
                        <m:t>(0≤</m:t>
                      </m:r>
                      <m:r>
                        <a:rPr lang="en-US" altLang="ja-JP" sz="2400" b="0" i="1" smtClean="0">
                          <a:solidFill>
                            <a:schemeClr val="bg2">
                              <a:lumMod val="10000"/>
                            </a:schemeClr>
                          </a:solidFill>
                          <a:latin typeface="Cambria Math"/>
                          <a:ea typeface="+mj-ea"/>
                        </a:rPr>
                        <m:t>𝑃</m:t>
                      </m:r>
                      <m:r>
                        <a:rPr lang="en-US" altLang="ja-JP" sz="2400" b="0" i="1" smtClean="0">
                          <a:solidFill>
                            <a:schemeClr val="bg2">
                              <a:lumMod val="10000"/>
                            </a:schemeClr>
                          </a:solidFill>
                          <a:latin typeface="Cambria Math"/>
                          <a:ea typeface="+mj-ea"/>
                        </a:rPr>
                        <m:t>(</m:t>
                      </m:r>
                      <m:sSub>
                        <m:sSubPr>
                          <m:ctrlPr>
                            <a:rPr lang="en-US" altLang="ja-JP" sz="2400" i="1">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a:solidFill>
                                <a:schemeClr val="bg2">
                                  <a:lumMod val="10000"/>
                                </a:schemeClr>
                              </a:solidFill>
                              <a:latin typeface="Cambria Math"/>
                              <a:ea typeface="+mj-ea"/>
                            </a:rPr>
                            <m:t>𝑡</m:t>
                          </m:r>
                        </m:sub>
                      </m:sSub>
                      <m:r>
                        <a:rPr lang="en-US" altLang="ja-JP" sz="2400" b="0" i="1">
                          <a:solidFill>
                            <a:schemeClr val="bg2">
                              <a:lumMod val="10000"/>
                            </a:schemeClr>
                          </a:solidFill>
                          <a:latin typeface="Cambria Math"/>
                          <a:ea typeface="+mj-ea"/>
                        </a:rPr>
                        <m:t>,</m:t>
                      </m:r>
                      <m:sSub>
                        <m:sSubPr>
                          <m:ctrlPr>
                            <a:rPr lang="en-US" altLang="ja-JP" sz="2400" i="1">
                              <a:solidFill>
                                <a:schemeClr val="bg2">
                                  <a:lumMod val="10000"/>
                                </a:schemeClr>
                              </a:solidFill>
                              <a:latin typeface="Cambria Math"/>
                              <a:ea typeface="+mj-ea"/>
                            </a:rPr>
                          </m:ctrlPr>
                        </m:sSubPr>
                        <m:e>
                          <m:r>
                            <a:rPr lang="en-US" altLang="ja-JP" sz="2400" b="0" i="1">
                              <a:solidFill>
                                <a:schemeClr val="bg2">
                                  <a:lumMod val="10000"/>
                                </a:schemeClr>
                              </a:solidFill>
                              <a:latin typeface="Cambria Math"/>
                              <a:ea typeface="+mj-ea"/>
                            </a:rPr>
                            <m:t>𝑎</m:t>
                          </m:r>
                        </m:e>
                        <m:sub>
                          <m:r>
                            <a:rPr lang="en-US" altLang="ja-JP" sz="2400" b="0" i="1">
                              <a:solidFill>
                                <a:schemeClr val="bg2">
                                  <a:lumMod val="10000"/>
                                </a:schemeClr>
                              </a:solidFill>
                              <a:latin typeface="Cambria Math"/>
                              <a:ea typeface="+mj-ea"/>
                            </a:rPr>
                            <m:t>𝑡</m:t>
                          </m:r>
                        </m:sub>
                      </m:sSub>
                      <m:r>
                        <a:rPr lang="en-US" altLang="ja-JP" sz="2400" b="0" i="1">
                          <a:solidFill>
                            <a:schemeClr val="bg2">
                              <a:lumMod val="10000"/>
                            </a:schemeClr>
                          </a:solidFill>
                          <a:latin typeface="Cambria Math"/>
                          <a:ea typeface="+mj-ea"/>
                        </a:rPr>
                        <m:t>,</m:t>
                      </m:r>
                      <m:sSub>
                        <m:sSubPr>
                          <m:ctrlPr>
                            <a:rPr lang="en-US" altLang="ja-JP" sz="2400" i="1">
                              <a:solidFill>
                                <a:schemeClr val="bg2">
                                  <a:lumMod val="10000"/>
                                </a:schemeClr>
                              </a:solidFill>
                              <a:latin typeface="Cambria Math"/>
                              <a:ea typeface="+mj-ea"/>
                            </a:rPr>
                          </m:ctrlPr>
                        </m:sSubPr>
                        <m:e>
                          <m:r>
                            <a:rPr lang="en-US" altLang="ja-JP" sz="2400" b="0" i="1" smtClean="0">
                              <a:solidFill>
                                <a:schemeClr val="bg2">
                                  <a:lumMod val="10000"/>
                                </a:schemeClr>
                              </a:solidFill>
                              <a:latin typeface="Cambria Math"/>
                              <a:ea typeface="+mj-ea"/>
                            </a:rPr>
                            <m:t>𝑜</m:t>
                          </m:r>
                        </m:e>
                        <m:sub>
                          <m:r>
                            <a:rPr lang="en-US" altLang="ja-JP" sz="2400" b="0" i="1">
                              <a:solidFill>
                                <a:schemeClr val="bg2">
                                  <a:lumMod val="10000"/>
                                </a:schemeClr>
                              </a:solidFill>
                              <a:latin typeface="Cambria Math"/>
                              <a:ea typeface="+mj-ea"/>
                            </a:rPr>
                            <m:t>𝑡</m:t>
                          </m:r>
                          <m:r>
                            <a:rPr lang="en-US" altLang="ja-JP" sz="2400" b="0" i="1">
                              <a:solidFill>
                                <a:schemeClr val="bg2">
                                  <a:lumMod val="10000"/>
                                </a:schemeClr>
                              </a:solidFill>
                              <a:latin typeface="Cambria Math"/>
                              <a:ea typeface="+mj-ea"/>
                            </a:rPr>
                            <m:t>+1</m:t>
                          </m:r>
                        </m:sub>
                      </m:sSub>
                      <m:r>
                        <a:rPr lang="en-US" altLang="ja-JP" sz="2400" b="0" i="1" smtClean="0">
                          <a:solidFill>
                            <a:schemeClr val="bg2">
                              <a:lumMod val="10000"/>
                            </a:schemeClr>
                          </a:solidFill>
                          <a:latin typeface="Cambria Math"/>
                          <a:ea typeface="+mj-ea"/>
                        </a:rPr>
                        <m:t>)≤1)</m:t>
                      </m:r>
                    </m:oMath>
                  </m:oMathPara>
                </a14:m>
                <a:endParaRPr lang="en-US" altLang="ja-JP" sz="2400" dirty="0" smtClean="0">
                  <a:solidFill>
                    <a:schemeClr val="bg2">
                      <a:lumMod val="10000"/>
                    </a:schemeClr>
                  </a:solidFill>
                  <a:latin typeface="+mj-ea"/>
                  <a:ea typeface="+mj-ea"/>
                </a:endParaRPr>
              </a:p>
              <a:p>
                <a:pPr marL="0" indent="0">
                  <a:buNone/>
                </a:pPr>
                <a:endParaRPr lang="en-US" altLang="ja-JP" sz="2400" dirty="0" smtClean="0">
                  <a:solidFill>
                    <a:schemeClr val="bg2">
                      <a:lumMod val="10000"/>
                    </a:schemeClr>
                  </a:solidFill>
                  <a:latin typeface="+mj-ea"/>
                  <a:ea typeface="+mj-ea"/>
                </a:endParaRPr>
              </a:p>
              <a:p>
                <a:pPr marL="0" indent="0">
                  <a:buNone/>
                </a:pPr>
                <a:r>
                  <a:rPr lang="ja-JP" altLang="en-US" sz="2400" dirty="0" smtClean="0">
                    <a:latin typeface="+mj-ea"/>
                    <a:ea typeface="+mj-ea"/>
                  </a:rPr>
                  <a:t>　</a:t>
                </a:r>
                <a14:m>
                  <m:oMath xmlns:m="http://schemas.openxmlformats.org/officeDocument/2006/math">
                    <m:r>
                      <a:rPr lang="en-US" altLang="ja-JP" sz="2400" b="1" i="1" smtClean="0">
                        <a:solidFill>
                          <a:schemeClr val="bg2">
                            <a:lumMod val="10000"/>
                          </a:schemeClr>
                        </a:solidFill>
                        <a:latin typeface="Cambria Math"/>
                        <a:ea typeface="+mj-ea"/>
                      </a:rPr>
                      <m:t>𝑵</m:t>
                    </m:r>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r>
                      <a:rPr lang="en-US" altLang="ja-JP" sz="2400" b="1" i="1" smtClean="0">
                        <a:solidFill>
                          <a:schemeClr val="bg2">
                            <a:lumMod val="10000"/>
                          </a:schemeClr>
                        </a:solidFill>
                        <a:latin typeface="Cambria Math"/>
                        <a:ea typeface="+mj-ea"/>
                      </a:rPr>
                      <m:t>)</m:t>
                    </m:r>
                  </m:oMath>
                </a14:m>
                <a:r>
                  <a:rPr lang="ja-JP" altLang="en-US" sz="2600" dirty="0" smtClean="0">
                    <a:solidFill>
                      <a:schemeClr val="bg2">
                        <a:lumMod val="10000"/>
                      </a:schemeClr>
                    </a:solidFill>
                    <a:latin typeface="+mj-ea"/>
                    <a:ea typeface="+mj-ea"/>
                  </a:rPr>
                  <a:t>：ある状態遷移</a:t>
                </a:r>
                <a14:m>
                  <m:oMath xmlns:m="http://schemas.openxmlformats.org/officeDocument/2006/math">
                    <m:r>
                      <a:rPr lang="en-US" altLang="ja-JP" sz="2400" b="1" i="0"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𝒂</m:t>
                        </m:r>
                      </m:e>
                      <m:sub>
                        <m:r>
                          <a:rPr lang="en-US" altLang="ja-JP" sz="2400" b="1" i="1" smtClean="0">
                            <a:solidFill>
                              <a:schemeClr val="bg2">
                                <a:lumMod val="10000"/>
                              </a:schemeClr>
                            </a:solidFill>
                            <a:latin typeface="Cambria Math"/>
                            <a:ea typeface="+mj-ea"/>
                          </a:rPr>
                          <m:t>𝒕</m:t>
                        </m:r>
                      </m:sub>
                    </m:sSub>
                    <m:r>
                      <a:rPr lang="en-US" altLang="ja-JP" sz="2400" b="1" i="1" smtClean="0">
                        <a:solidFill>
                          <a:schemeClr val="bg2">
                            <a:lumMod val="10000"/>
                          </a:schemeClr>
                        </a:solidFill>
                        <a:latin typeface="Cambria Math"/>
                        <a:ea typeface="+mj-ea"/>
                      </a:rPr>
                      <m:t>,</m:t>
                    </m:r>
                    <m:sSub>
                      <m:sSubPr>
                        <m:ctrlPr>
                          <a:rPr lang="en-US" altLang="ja-JP" sz="2400" b="1" i="1" smtClean="0">
                            <a:solidFill>
                              <a:schemeClr val="bg2">
                                <a:lumMod val="10000"/>
                              </a:schemeClr>
                            </a:solidFill>
                            <a:latin typeface="Cambria Math"/>
                            <a:ea typeface="+mj-ea"/>
                          </a:rPr>
                        </m:ctrlPr>
                      </m:sSubPr>
                      <m:e>
                        <m:r>
                          <a:rPr lang="en-US" altLang="ja-JP" sz="2400" b="1" i="1" smtClean="0">
                            <a:solidFill>
                              <a:schemeClr val="bg2">
                                <a:lumMod val="10000"/>
                              </a:schemeClr>
                            </a:solidFill>
                            <a:latin typeface="Cambria Math"/>
                            <a:ea typeface="+mj-ea"/>
                          </a:rPr>
                          <m:t>𝒐</m:t>
                        </m:r>
                      </m:e>
                      <m:sub>
                        <m:r>
                          <a:rPr lang="en-US" altLang="ja-JP" sz="2400" b="1" i="1" smtClean="0">
                            <a:solidFill>
                              <a:schemeClr val="bg2">
                                <a:lumMod val="10000"/>
                              </a:schemeClr>
                            </a:solidFill>
                            <a:latin typeface="Cambria Math"/>
                            <a:ea typeface="+mj-ea"/>
                          </a:rPr>
                          <m:t>𝒕</m:t>
                        </m:r>
                        <m:r>
                          <a:rPr lang="en-US" altLang="ja-JP" sz="2400" b="1" i="1" smtClean="0">
                            <a:solidFill>
                              <a:schemeClr val="bg2">
                                <a:lumMod val="10000"/>
                              </a:schemeClr>
                            </a:solidFill>
                            <a:latin typeface="Cambria Math"/>
                            <a:ea typeface="+mj-ea"/>
                          </a:rPr>
                          <m:t>+</m:t>
                        </m:r>
                        <m:r>
                          <a:rPr lang="en-US" altLang="ja-JP" sz="2400" b="1" i="1" smtClean="0">
                            <a:solidFill>
                              <a:schemeClr val="bg2">
                                <a:lumMod val="10000"/>
                              </a:schemeClr>
                            </a:solidFill>
                            <a:latin typeface="Cambria Math"/>
                            <a:ea typeface="+mj-ea"/>
                          </a:rPr>
                          <m:t>𝟏</m:t>
                        </m:r>
                      </m:sub>
                    </m:sSub>
                    <m:r>
                      <a:rPr lang="en-US" altLang="ja-JP" sz="2400" b="1" i="1" smtClean="0">
                        <a:solidFill>
                          <a:schemeClr val="bg2">
                            <a:lumMod val="10000"/>
                          </a:schemeClr>
                        </a:solidFill>
                        <a:latin typeface="Cambria Math"/>
                        <a:ea typeface="+mj-ea"/>
                      </a:rPr>
                      <m:t>)</m:t>
                    </m:r>
                  </m:oMath>
                </a14:m>
                <a:r>
                  <a:rPr lang="ja-JP" altLang="en-US" sz="2400" dirty="0" smtClean="0">
                    <a:solidFill>
                      <a:schemeClr val="bg2">
                        <a:lumMod val="10000"/>
                      </a:schemeClr>
                    </a:solidFill>
                    <a:latin typeface="+mj-ea"/>
                    <a:ea typeface="+mj-ea"/>
                  </a:rPr>
                  <a:t>を</a:t>
                </a:r>
                <a:r>
                  <a:rPr lang="ja-JP" altLang="en-US" sz="2400" dirty="0">
                    <a:solidFill>
                      <a:schemeClr val="bg2">
                        <a:lumMod val="10000"/>
                      </a:schemeClr>
                    </a:solidFill>
                    <a:latin typeface="+mj-ea"/>
                    <a:ea typeface="+mj-ea"/>
                  </a:rPr>
                  <a:t>経験</a:t>
                </a:r>
                <a:r>
                  <a:rPr lang="ja-JP" altLang="en-US" sz="2400" dirty="0" smtClean="0">
                    <a:solidFill>
                      <a:schemeClr val="bg2">
                        <a:lumMod val="10000"/>
                      </a:schemeClr>
                    </a:solidFill>
                    <a:latin typeface="+mj-ea"/>
                    <a:ea typeface="+mj-ea"/>
                  </a:rPr>
                  <a:t>した回数</a:t>
                </a:r>
                <a:endParaRPr lang="en-US" altLang="ja-JP" sz="2400" dirty="0" smtClean="0">
                  <a:solidFill>
                    <a:schemeClr val="bg2">
                      <a:lumMod val="10000"/>
                    </a:schemeClr>
                  </a:solidFill>
                  <a:latin typeface="+mj-ea"/>
                  <a:ea typeface="+mj-ea"/>
                </a:endParaRPr>
              </a:p>
              <a:p>
                <a:pPr marL="0" lvl="0" indent="0">
                  <a:buNone/>
                </a:pPr>
                <a:r>
                  <a:rPr lang="ja-JP" altLang="en-US" sz="2400" dirty="0">
                    <a:solidFill>
                      <a:srgbClr val="675D59"/>
                    </a:solidFill>
                    <a:latin typeface="ＭＳ Ｐゴシック"/>
                    <a:ea typeface="ＭＳ Ｐゴシック"/>
                  </a:rPr>
                  <a:t>　　　</a:t>
                </a:r>
                <a14:m>
                  <m:oMath xmlns:m="http://schemas.openxmlformats.org/officeDocument/2006/math">
                    <m:r>
                      <a:rPr lang="en-US" altLang="ja-JP" sz="2400" b="1" i="1">
                        <a:solidFill>
                          <a:srgbClr val="E8DED8">
                            <a:lumMod val="10000"/>
                          </a:srgbClr>
                        </a:solidFill>
                        <a:latin typeface="Cambria Math"/>
                        <a:ea typeface="+mj-ea"/>
                      </a:rPr>
                      <m:t>𝑵</m:t>
                    </m:r>
                    <m:r>
                      <a:rPr lang="en-US" altLang="ja-JP" sz="2400" b="1" i="1">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𝒐</m:t>
                        </m:r>
                      </m:e>
                      <m:sub>
                        <m:r>
                          <a:rPr lang="en-US" altLang="ja-JP" sz="2400" b="1" i="1">
                            <a:solidFill>
                              <a:srgbClr val="E8DED8">
                                <a:lumMod val="10000"/>
                              </a:srgbClr>
                            </a:solidFill>
                            <a:latin typeface="Cambria Math"/>
                            <a:ea typeface="+mj-ea"/>
                          </a:rPr>
                          <m:t>𝒕</m:t>
                        </m:r>
                      </m:sub>
                    </m:sSub>
                    <m:r>
                      <a:rPr lang="en-US" altLang="ja-JP" sz="2400" b="1" i="1">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𝒂</m:t>
                        </m:r>
                      </m:e>
                      <m:sub>
                        <m:r>
                          <a:rPr lang="en-US" altLang="ja-JP" sz="2400" b="1" i="1">
                            <a:solidFill>
                              <a:srgbClr val="E8DED8">
                                <a:lumMod val="10000"/>
                              </a:srgbClr>
                            </a:solidFill>
                            <a:latin typeface="Cambria Math"/>
                            <a:ea typeface="+mj-ea"/>
                          </a:rPr>
                          <m:t>𝒕</m:t>
                        </m:r>
                      </m:sub>
                    </m:sSub>
                    <m:r>
                      <a:rPr lang="en-US" altLang="ja-JP" sz="2400" b="1" i="1" smtClean="0">
                        <a:solidFill>
                          <a:srgbClr val="E8DED8">
                            <a:lumMod val="10000"/>
                          </a:srgbClr>
                        </a:solidFill>
                        <a:latin typeface="Cambria Math"/>
                        <a:ea typeface="+mj-ea"/>
                      </a:rPr>
                      <m:t>)</m:t>
                    </m:r>
                  </m:oMath>
                </a14:m>
                <a:r>
                  <a:rPr lang="ja-JP" altLang="en-US" sz="2600" dirty="0" smtClean="0">
                    <a:solidFill>
                      <a:srgbClr val="E8DED8">
                        <a:lumMod val="10000"/>
                      </a:srgbClr>
                    </a:solidFill>
                    <a:latin typeface="ＭＳ Ｐゴシック"/>
                    <a:ea typeface="ＭＳ Ｐゴシック"/>
                  </a:rPr>
                  <a:t>：ある状態行動対</a:t>
                </a:r>
                <a14:m>
                  <m:oMath xmlns:m="http://schemas.openxmlformats.org/officeDocument/2006/math">
                    <m:r>
                      <a:rPr lang="en-US" altLang="ja-JP" sz="2400" b="0" i="0" smtClean="0">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𝒐</m:t>
                        </m:r>
                      </m:e>
                      <m:sub>
                        <m:r>
                          <a:rPr lang="en-US" altLang="ja-JP" sz="2400" b="1" i="1">
                            <a:solidFill>
                              <a:srgbClr val="E8DED8">
                                <a:lumMod val="10000"/>
                              </a:srgbClr>
                            </a:solidFill>
                            <a:latin typeface="Cambria Math"/>
                            <a:ea typeface="+mj-ea"/>
                          </a:rPr>
                          <m:t>𝒕</m:t>
                        </m:r>
                      </m:sub>
                    </m:sSub>
                    <m:r>
                      <a:rPr lang="en-US" altLang="ja-JP" sz="2400" b="1" i="1" smtClean="0">
                        <a:solidFill>
                          <a:srgbClr val="E8DED8">
                            <a:lumMod val="10000"/>
                          </a:srgbClr>
                        </a:solidFill>
                        <a:latin typeface="Cambria Math"/>
                        <a:ea typeface="+mj-ea"/>
                      </a:rPr>
                      <m:t>,</m:t>
                    </m:r>
                    <m:sSub>
                      <m:sSubPr>
                        <m:ctrlPr>
                          <a:rPr lang="en-US" altLang="ja-JP" sz="2400" b="1" i="1">
                            <a:solidFill>
                              <a:srgbClr val="E8DED8">
                                <a:lumMod val="10000"/>
                              </a:srgbClr>
                            </a:solidFill>
                            <a:latin typeface="Cambria Math"/>
                            <a:ea typeface="+mj-ea"/>
                          </a:rPr>
                        </m:ctrlPr>
                      </m:sSubPr>
                      <m:e>
                        <m:r>
                          <a:rPr lang="en-US" altLang="ja-JP" sz="2400" b="1" i="1">
                            <a:solidFill>
                              <a:srgbClr val="E8DED8">
                                <a:lumMod val="10000"/>
                              </a:srgbClr>
                            </a:solidFill>
                            <a:latin typeface="Cambria Math"/>
                            <a:ea typeface="+mj-ea"/>
                          </a:rPr>
                          <m:t>𝒂</m:t>
                        </m:r>
                      </m:e>
                      <m:sub>
                        <m:r>
                          <a:rPr lang="en-US" altLang="ja-JP" sz="2400" b="1" i="1">
                            <a:solidFill>
                              <a:srgbClr val="E8DED8">
                                <a:lumMod val="10000"/>
                              </a:srgbClr>
                            </a:solidFill>
                            <a:latin typeface="Cambria Math"/>
                            <a:ea typeface="+mj-ea"/>
                          </a:rPr>
                          <m:t>𝒕</m:t>
                        </m:r>
                      </m:sub>
                    </m:sSub>
                    <m:r>
                      <a:rPr lang="en-US" altLang="ja-JP" sz="2400" b="1" i="1" smtClean="0">
                        <a:solidFill>
                          <a:srgbClr val="E8DED8">
                            <a:lumMod val="10000"/>
                          </a:srgbClr>
                        </a:solidFill>
                        <a:latin typeface="Cambria Math"/>
                        <a:ea typeface="+mj-ea"/>
                      </a:rPr>
                      <m:t>)</m:t>
                    </m:r>
                  </m:oMath>
                </a14:m>
                <a:r>
                  <a:rPr lang="ja-JP" altLang="en-US" sz="2400" dirty="0" smtClean="0">
                    <a:solidFill>
                      <a:srgbClr val="E8DED8">
                        <a:lumMod val="10000"/>
                      </a:srgbClr>
                    </a:solidFill>
                    <a:latin typeface="ＭＳ Ｐゴシック"/>
                    <a:ea typeface="ＭＳ Ｐゴシック"/>
                  </a:rPr>
                  <a:t>経験</a:t>
                </a:r>
                <a:r>
                  <a:rPr lang="ja-JP" altLang="en-US" sz="2400" dirty="0">
                    <a:solidFill>
                      <a:srgbClr val="E8DED8">
                        <a:lumMod val="10000"/>
                      </a:srgbClr>
                    </a:solidFill>
                    <a:latin typeface="ＭＳ Ｐゴシック"/>
                    <a:ea typeface="ＭＳ Ｐゴシック"/>
                  </a:rPr>
                  <a:t>した回数</a:t>
                </a:r>
                <a:endParaRPr lang="en-US" altLang="ja-JP" sz="2600" b="1" dirty="0">
                  <a:solidFill>
                    <a:srgbClr val="E8DED8">
                      <a:lumMod val="10000"/>
                    </a:srgbClr>
                  </a:solidFill>
                  <a:latin typeface="ＭＳ Ｐゴシック"/>
                  <a:ea typeface="ＭＳ Ｐゴシック"/>
                </a:endParaRPr>
              </a:p>
              <a:p>
                <a:pPr marL="0" indent="0">
                  <a:buNone/>
                </a:pPr>
                <a:endParaRPr lang="en-US" altLang="ja-JP" sz="2600" b="1" dirty="0">
                  <a:solidFill>
                    <a:schemeClr val="bg2">
                      <a:lumMod val="10000"/>
                    </a:schemeClr>
                  </a:solidFill>
                  <a:latin typeface="+mj-ea"/>
                  <a:ea typeface="+mj-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540000" y="1836000"/>
                <a:ext cx="8028000" cy="4680000"/>
              </a:xfrm>
              <a:blipFill rotWithShape="1">
                <a:blip r:embed="rId2"/>
                <a:stretch>
                  <a:fillRect l="-1215" t="-1432" r="-607" b="-1302"/>
                </a:stretch>
              </a:blipFill>
            </p:spPr>
            <p:txBody>
              <a:bodyPr/>
              <a:lstStyle/>
              <a:p>
                <a:r>
                  <a:rPr lang="ja-JP" altLang="en-US">
                    <a:noFill/>
                  </a:rPr>
                  <a:t> </a:t>
                </a:r>
              </a:p>
            </p:txBody>
          </p:sp>
        </mc:Fallback>
      </mc:AlternateContent>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085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予備実験：概要</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899592" y="1628800"/>
            <a:ext cx="7416824" cy="3240360"/>
          </a:xfrm>
        </p:spPr>
        <p:txBody>
          <a:bodyPr>
            <a:normAutofit/>
          </a:bodyPr>
          <a:lstStyle/>
          <a:p>
            <a:pPr marL="0" indent="0">
              <a:buNone/>
            </a:pPr>
            <a:r>
              <a:rPr lang="ja-JP" altLang="en-US" sz="1800" b="1" dirty="0">
                <a:solidFill>
                  <a:srgbClr val="FF0000"/>
                </a:solidFill>
                <a:latin typeface="+mj-ea"/>
                <a:ea typeface="+mj-ea"/>
              </a:rPr>
              <a:t>□</a:t>
            </a:r>
            <a:r>
              <a:rPr lang="ja-JP" altLang="en-US" sz="2400" dirty="0" smtClean="0">
                <a:solidFill>
                  <a:schemeClr val="bg2">
                    <a:lumMod val="10000"/>
                  </a:schemeClr>
                </a:solidFill>
                <a:latin typeface="+mj-ea"/>
                <a:ea typeface="+mj-ea"/>
              </a:rPr>
              <a:t>タスク：</a:t>
            </a:r>
            <a:endParaRPr lang="en-US" altLang="ja-JP" sz="2400" dirty="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　・強化学習エージェントによる迷路探索．</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・ゴール位置が異なるタスク</a:t>
            </a:r>
            <a:r>
              <a:rPr lang="en-US" altLang="ja-JP" sz="2400" dirty="0" smtClean="0">
                <a:solidFill>
                  <a:schemeClr val="bg2">
                    <a:lumMod val="10000"/>
                  </a:schemeClr>
                </a:solidFill>
                <a:latin typeface="+mj-ea"/>
                <a:ea typeface="+mj-ea"/>
              </a:rPr>
              <a:t>1</a:t>
            </a:r>
            <a:r>
              <a:rPr lang="ja-JP" altLang="en-US" sz="2400" dirty="0" smtClean="0">
                <a:solidFill>
                  <a:schemeClr val="bg2">
                    <a:lumMod val="10000"/>
                  </a:schemeClr>
                </a:solidFill>
                <a:latin typeface="+mj-ea"/>
                <a:ea typeface="+mj-ea"/>
              </a:rPr>
              <a:t>とタスク</a:t>
            </a:r>
            <a:r>
              <a:rPr lang="en-US" altLang="ja-JP" sz="2400" dirty="0" smtClean="0">
                <a:solidFill>
                  <a:schemeClr val="bg2">
                    <a:lumMod val="10000"/>
                  </a:schemeClr>
                </a:solidFill>
                <a:latin typeface="+mj-ea"/>
                <a:ea typeface="+mj-ea"/>
              </a:rPr>
              <a:t>2</a:t>
            </a:r>
          </a:p>
          <a:p>
            <a:pPr marL="0" lvl="0" indent="0">
              <a:buNone/>
            </a:pPr>
            <a:r>
              <a:rPr lang="ja-JP" altLang="en-US" sz="1800" b="1" dirty="0" smtClean="0">
                <a:solidFill>
                  <a:srgbClr val="FF0000"/>
                </a:solidFill>
                <a:latin typeface="ＭＳ Ｐゴシック"/>
                <a:ea typeface="ＭＳ Ｐゴシック"/>
              </a:rPr>
              <a:t>□</a:t>
            </a:r>
            <a:r>
              <a:rPr lang="ja-JP" altLang="en-US" sz="2400" dirty="0">
                <a:solidFill>
                  <a:srgbClr val="E8DED8">
                    <a:lumMod val="10000"/>
                  </a:srgbClr>
                </a:solidFill>
                <a:latin typeface="ＭＳ Ｐゴシック"/>
                <a:ea typeface="ＭＳ Ｐゴシック"/>
              </a:rPr>
              <a:t>エージェント：不完全知覚エージェント</a:t>
            </a:r>
            <a:endParaRPr lang="en-US" altLang="ja-JP" sz="2400" dirty="0">
              <a:solidFill>
                <a:srgbClr val="E8DED8">
                  <a:lumMod val="10000"/>
                </a:srgbClr>
              </a:solidFill>
              <a:latin typeface="ＭＳ Ｐゴシック"/>
              <a:ea typeface="ＭＳ Ｐゴシック"/>
            </a:endParaRPr>
          </a:p>
          <a:p>
            <a:pPr marL="0" indent="0">
              <a:buNone/>
            </a:pPr>
            <a:r>
              <a:rPr lang="ja-JP" altLang="en-US" sz="1800" b="1" dirty="0" smtClean="0">
                <a:solidFill>
                  <a:srgbClr val="FF0000"/>
                </a:solidFill>
                <a:latin typeface="+mj-ea"/>
                <a:ea typeface="+mj-ea"/>
              </a:rPr>
              <a:t>□</a:t>
            </a:r>
            <a:r>
              <a:rPr lang="ja-JP" altLang="en-US" sz="2400" dirty="0" smtClean="0">
                <a:solidFill>
                  <a:schemeClr val="bg2">
                    <a:lumMod val="10000"/>
                  </a:schemeClr>
                </a:solidFill>
                <a:latin typeface="+mj-ea"/>
                <a:ea typeface="+mj-ea"/>
              </a:rPr>
              <a:t>環境：</a:t>
            </a:r>
            <a:r>
              <a:rPr lang="en-US" altLang="ja-JP" sz="2400" dirty="0" smtClean="0">
                <a:solidFill>
                  <a:schemeClr val="bg2">
                    <a:lumMod val="10000"/>
                  </a:schemeClr>
                </a:solidFill>
                <a:latin typeface="+mj-ea"/>
                <a:ea typeface="+mj-ea"/>
              </a:rPr>
              <a:t>7×7</a:t>
            </a:r>
            <a:r>
              <a:rPr lang="ja-JP" altLang="en-US" sz="2400" dirty="0" smtClean="0">
                <a:solidFill>
                  <a:schemeClr val="bg2">
                    <a:lumMod val="10000"/>
                  </a:schemeClr>
                </a:solidFill>
                <a:latin typeface="+mj-ea"/>
                <a:ea typeface="+mj-ea"/>
              </a:rPr>
              <a:t>の迷路</a:t>
            </a:r>
            <a:r>
              <a:rPr lang="en-US" altLang="ja-JP" sz="2400" dirty="0"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外壁含む</a:t>
            </a:r>
            <a:r>
              <a:rPr lang="en-US" altLang="ja-JP" sz="2400" dirty="0" smtClean="0">
                <a:solidFill>
                  <a:schemeClr val="bg2">
                    <a:lumMod val="10000"/>
                  </a:schemeClr>
                </a:solidFill>
                <a:latin typeface="+mj-ea"/>
                <a:ea typeface="+mj-ea"/>
              </a:rPr>
              <a:t>)</a:t>
            </a:r>
            <a:endParaRPr lang="en-US" altLang="ja-JP" sz="1800" b="1" dirty="0" smtClean="0">
              <a:solidFill>
                <a:srgbClr val="FF0000"/>
              </a:solidFill>
              <a:latin typeface="+mj-ea"/>
              <a:ea typeface="+mj-ea"/>
            </a:endParaRPr>
          </a:p>
          <a:p>
            <a:pPr marL="0" indent="0">
              <a:buNone/>
            </a:pPr>
            <a:r>
              <a:rPr lang="ja-JP" altLang="en-US" sz="1800" b="1" dirty="0" smtClean="0">
                <a:solidFill>
                  <a:srgbClr val="FF0000"/>
                </a:solidFill>
                <a:latin typeface="ＭＳ Ｐゴシック"/>
                <a:ea typeface="ＭＳ Ｐゴシック"/>
              </a:rPr>
              <a:t>□</a:t>
            </a:r>
            <a:r>
              <a:rPr lang="ja-JP" altLang="en-US" sz="2400" dirty="0" smtClean="0">
                <a:solidFill>
                  <a:schemeClr val="bg2">
                    <a:lumMod val="10000"/>
                  </a:schemeClr>
                </a:solidFill>
                <a:latin typeface="+mj-ea"/>
                <a:ea typeface="+mj-ea"/>
              </a:rPr>
              <a:t>報酬：ゴール到達時に</a:t>
            </a:r>
            <a:r>
              <a:rPr lang="en-US" altLang="ja-JP" sz="2400" dirty="0" smtClean="0">
                <a:solidFill>
                  <a:schemeClr val="bg2">
                    <a:lumMod val="10000"/>
                  </a:schemeClr>
                </a:solidFill>
                <a:latin typeface="+mj-ea"/>
                <a:ea typeface="+mj-ea"/>
              </a:rPr>
              <a:t>1.0</a:t>
            </a:r>
          </a:p>
          <a:p>
            <a:pPr marL="0" indent="0">
              <a:buNone/>
            </a:pPr>
            <a:endParaRPr lang="en-US" altLang="ja-JP" sz="1800" b="1" dirty="0" smtClean="0">
              <a:solidFill>
                <a:srgbClr val="FF0000"/>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090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a:t>
            </a:r>
            <a:r>
              <a:rPr lang="ja-JP" altLang="en-US" sz="4400" dirty="0">
                <a:ln w="12700">
                  <a:noFill/>
                </a:ln>
                <a:solidFill>
                  <a:schemeClr val="bg2">
                    <a:lumMod val="10000"/>
                  </a:schemeClr>
                </a:solidFill>
                <a:effectLst>
                  <a:outerShdw blurRad="38100" dist="38100" dir="2700000" algn="tl">
                    <a:srgbClr val="000000">
                      <a:alpha val="43137"/>
                    </a:srgbClr>
                  </a:outerShdw>
                </a:effectLst>
              </a:rPr>
              <a:t>エージェント</a:t>
            </a:r>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の設定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008000" y="1700808"/>
            <a:ext cx="7200000" cy="2272318"/>
          </a:xfrm>
        </p:spPr>
        <p:txBody>
          <a:bodyPr>
            <a:normAutofit/>
          </a:bodyPr>
          <a:lstStyle/>
          <a:p>
            <a:pPr marL="0" lvl="0" indent="0">
              <a:buNone/>
            </a:pPr>
            <a:r>
              <a:rPr lang="ja-JP" altLang="en-US" sz="2000" b="1" dirty="0" smtClean="0">
                <a:solidFill>
                  <a:srgbClr val="FF0000"/>
                </a:solidFill>
                <a:latin typeface="ＭＳ Ｐゴシック"/>
                <a:ea typeface="ＭＳ Ｐゴシック"/>
              </a:rPr>
              <a:t>□</a:t>
            </a:r>
            <a:r>
              <a:rPr lang="ja-JP" altLang="en-US" sz="2400" dirty="0" smtClean="0">
                <a:solidFill>
                  <a:srgbClr val="E8DED8">
                    <a:lumMod val="10000"/>
                  </a:srgbClr>
                </a:solidFill>
                <a:latin typeface="ＭＳ Ｐゴシック"/>
                <a:ea typeface="ＭＳ Ｐゴシック"/>
              </a:rPr>
              <a:t>状態認識：上下左右の壁の有無</a:t>
            </a:r>
            <a:r>
              <a:rPr lang="en-US" altLang="ja-JP" sz="2400" dirty="0" smtClean="0">
                <a:solidFill>
                  <a:srgbClr val="E8DED8">
                    <a:lumMod val="10000"/>
                  </a:srgbClr>
                </a:solidFill>
                <a:latin typeface="ＭＳ Ｐゴシック"/>
                <a:ea typeface="ＭＳ Ｐゴシック"/>
              </a:rPr>
              <a:t>(0</a:t>
            </a:r>
            <a:r>
              <a:rPr lang="ja-JP" altLang="en-US" sz="2400" dirty="0" smtClean="0">
                <a:solidFill>
                  <a:srgbClr val="E8DED8">
                    <a:lumMod val="10000"/>
                  </a:srgbClr>
                </a:solidFill>
                <a:latin typeface="ＭＳ Ｐゴシック"/>
                <a:ea typeface="ＭＳ Ｐゴシック"/>
              </a:rPr>
              <a:t>～</a:t>
            </a:r>
            <a:r>
              <a:rPr lang="en-US" altLang="ja-JP" sz="2400" dirty="0" smtClean="0">
                <a:solidFill>
                  <a:srgbClr val="E8DED8">
                    <a:lumMod val="10000"/>
                  </a:srgbClr>
                </a:solidFill>
                <a:latin typeface="ＭＳ Ｐゴシック"/>
                <a:ea typeface="ＭＳ Ｐゴシック"/>
              </a:rPr>
              <a:t>15</a:t>
            </a:r>
            <a:r>
              <a:rPr lang="ja-JP" altLang="en-US" sz="2400" dirty="0" smtClean="0">
                <a:solidFill>
                  <a:srgbClr val="E8DED8">
                    <a:lumMod val="10000"/>
                  </a:srgbClr>
                </a:solidFill>
                <a:latin typeface="ＭＳ Ｐゴシック"/>
                <a:ea typeface="ＭＳ Ｐゴシック"/>
              </a:rPr>
              <a:t>の</a:t>
            </a:r>
            <a:r>
              <a:rPr lang="en-US" altLang="ja-JP" sz="2400" dirty="0" smtClean="0">
                <a:solidFill>
                  <a:srgbClr val="E8DED8">
                    <a:lumMod val="10000"/>
                  </a:srgbClr>
                </a:solidFill>
                <a:latin typeface="ＭＳ Ｐゴシック"/>
                <a:ea typeface="ＭＳ Ｐゴシック"/>
              </a:rPr>
              <a:t>16</a:t>
            </a:r>
            <a:r>
              <a:rPr lang="ja-JP" altLang="en-US" sz="2400" dirty="0" smtClean="0">
                <a:solidFill>
                  <a:srgbClr val="E8DED8">
                    <a:lumMod val="10000"/>
                  </a:srgbClr>
                </a:solidFill>
                <a:latin typeface="ＭＳ Ｐゴシック"/>
                <a:ea typeface="ＭＳ Ｐゴシック"/>
              </a:rPr>
              <a:t>種類</a:t>
            </a:r>
            <a:r>
              <a:rPr lang="en-US" altLang="ja-JP" sz="2400" dirty="0" smtClean="0">
                <a:solidFill>
                  <a:srgbClr val="E8DED8">
                    <a:lumMod val="10000"/>
                  </a:srgbClr>
                </a:solidFill>
                <a:latin typeface="ＭＳ Ｐゴシック"/>
                <a:ea typeface="ＭＳ Ｐゴシック"/>
              </a:rPr>
              <a:t>)</a:t>
            </a:r>
          </a:p>
          <a:p>
            <a:pPr marL="0" lvl="0" indent="0">
              <a:buNone/>
            </a:pPr>
            <a:r>
              <a:rPr lang="ja-JP" altLang="en-US" sz="2400" dirty="0" smtClean="0">
                <a:solidFill>
                  <a:srgbClr val="E8DED8">
                    <a:lumMod val="10000"/>
                  </a:srgbClr>
                </a:solidFill>
                <a:latin typeface="ＭＳ Ｐゴシック"/>
                <a:ea typeface="ＭＳ Ｐゴシック"/>
              </a:rPr>
              <a:t>→不完全知覚が起きる</a:t>
            </a:r>
            <a:endParaRPr lang="en-US" altLang="ja-JP" sz="2400" dirty="0" smtClean="0">
              <a:solidFill>
                <a:srgbClr val="E8DED8">
                  <a:lumMod val="10000"/>
                </a:srgbClr>
              </a:solidFill>
              <a:latin typeface="ＭＳ Ｐゴシック"/>
              <a:ea typeface="ＭＳ Ｐゴシック"/>
            </a:endParaRPr>
          </a:p>
          <a:p>
            <a:pPr marL="0" lvl="0" indent="0">
              <a:buNone/>
            </a:pPr>
            <a:endParaRPr lang="en-US" altLang="ja-JP" sz="1200" b="1" dirty="0">
              <a:solidFill>
                <a:srgbClr val="FF0000"/>
              </a:solidFill>
              <a:latin typeface="ＭＳ Ｐゴシック"/>
              <a:ea typeface="ＭＳ Ｐゴシック"/>
            </a:endParaRPr>
          </a:p>
          <a:p>
            <a:pPr marL="0" lvl="0" indent="0">
              <a:buNone/>
            </a:pPr>
            <a:r>
              <a:rPr lang="ja-JP" altLang="en-US" sz="2000" b="1" dirty="0" smtClean="0">
                <a:solidFill>
                  <a:srgbClr val="FF0000"/>
                </a:solidFill>
                <a:latin typeface="ＭＳ Ｐゴシック"/>
                <a:ea typeface="ＭＳ Ｐゴシック"/>
              </a:rPr>
              <a:t>□</a:t>
            </a:r>
            <a:r>
              <a:rPr lang="ja-JP" altLang="en-US" sz="2400" dirty="0" smtClean="0">
                <a:solidFill>
                  <a:srgbClr val="E8DED8">
                    <a:lumMod val="10000"/>
                  </a:srgbClr>
                </a:solidFill>
                <a:latin typeface="ＭＳ Ｐゴシック"/>
                <a:ea typeface="ＭＳ Ｐゴシック"/>
              </a:rPr>
              <a:t>行動：上下左右への移動</a:t>
            </a:r>
            <a:r>
              <a:rPr lang="en-US" altLang="ja-JP" sz="2400" dirty="0" smtClean="0">
                <a:solidFill>
                  <a:srgbClr val="E8DED8">
                    <a:lumMod val="10000"/>
                  </a:srgbClr>
                </a:solidFill>
                <a:latin typeface="ＭＳ Ｐゴシック"/>
                <a:ea typeface="ＭＳ Ｐゴシック"/>
              </a:rPr>
              <a:t>(</a:t>
            </a:r>
            <a:r>
              <a:rPr lang="ja-JP" altLang="en-US" sz="2400" dirty="0">
                <a:solidFill>
                  <a:srgbClr val="E8DED8">
                    <a:lumMod val="10000"/>
                  </a:srgbClr>
                </a:solidFill>
                <a:latin typeface="ＭＳ Ｐゴシック"/>
                <a:ea typeface="ＭＳ Ｐゴシック"/>
              </a:rPr>
              <a:t>移動先</a:t>
            </a:r>
            <a:r>
              <a:rPr lang="ja-JP" altLang="en-US" sz="2400" dirty="0" smtClean="0">
                <a:solidFill>
                  <a:srgbClr val="E8DED8">
                    <a:lumMod val="10000"/>
                  </a:srgbClr>
                </a:solidFill>
                <a:latin typeface="ＭＳ Ｐゴシック"/>
                <a:ea typeface="ＭＳ Ｐゴシック"/>
              </a:rPr>
              <a:t>が壁の場合は待機</a:t>
            </a:r>
            <a:r>
              <a:rPr lang="en-US" altLang="ja-JP" sz="2400" dirty="0" smtClean="0">
                <a:solidFill>
                  <a:srgbClr val="E8DED8">
                    <a:lumMod val="10000"/>
                  </a:srgbClr>
                </a:solidFill>
                <a:latin typeface="ＭＳ Ｐゴシック"/>
                <a:ea typeface="ＭＳ Ｐゴシック"/>
              </a:rPr>
              <a:t>)</a:t>
            </a:r>
          </a:p>
          <a:p>
            <a:pPr marL="0" lvl="0" indent="0">
              <a:buNone/>
            </a:pPr>
            <a:endParaRPr lang="en-US" altLang="ja-JP" sz="1200" dirty="0" smtClean="0">
              <a:solidFill>
                <a:srgbClr val="E8DED8">
                  <a:lumMod val="10000"/>
                </a:srgbClr>
              </a:solidFill>
              <a:latin typeface="ＭＳ Ｐゴシック"/>
              <a:ea typeface="ＭＳ Ｐゴシック"/>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2195736" y="4365104"/>
            <a:ext cx="4428280" cy="2205344"/>
            <a:chOff x="2195736" y="4320000"/>
            <a:chExt cx="4428280" cy="2205344"/>
          </a:xfrm>
        </p:grpSpPr>
        <p:grpSp>
          <p:nvGrpSpPr>
            <p:cNvPr id="15" name="グループ化 14"/>
            <p:cNvGrpSpPr/>
            <p:nvPr/>
          </p:nvGrpSpPr>
          <p:grpSpPr>
            <a:xfrm>
              <a:off x="2195736" y="4320000"/>
              <a:ext cx="4428280" cy="2205344"/>
              <a:chOff x="2664000" y="4320000"/>
              <a:chExt cx="4428280" cy="2205344"/>
            </a:xfrm>
          </p:grpSpPr>
          <p:cxnSp>
            <p:nvCxnSpPr>
              <p:cNvPr id="9" name="直線コネクタ 8"/>
              <p:cNvCxnSpPr/>
              <p:nvPr/>
            </p:nvCxnSpPr>
            <p:spPr>
              <a:xfrm>
                <a:off x="3492000" y="4680000"/>
                <a:ext cx="0" cy="108000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320000" y="4725264"/>
                <a:ext cx="0" cy="108000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492000" y="4932000"/>
                <a:ext cx="828000" cy="0"/>
              </a:xfrm>
              <a:prstGeom prst="line">
                <a:avLst/>
              </a:prstGeom>
              <a:ln w="50800" cmpd="sng">
                <a:solidFill>
                  <a:schemeClr val="bg2">
                    <a:lumMod val="10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2664000" y="5760000"/>
                <a:ext cx="828000" cy="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148000" y="4572000"/>
                <a:ext cx="0" cy="1188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664000" y="4572000"/>
                <a:ext cx="0" cy="1548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492000" y="5760000"/>
                <a:ext cx="1656000" cy="0"/>
              </a:xfrm>
              <a:prstGeom prst="line">
                <a:avLst/>
              </a:prstGeom>
              <a:ln w="50800" cmpd="sng">
                <a:solidFill>
                  <a:schemeClr val="bg2">
                    <a:lumMod val="10000"/>
                  </a:schemeClr>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664000" y="4932000"/>
                <a:ext cx="828000" cy="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320000" y="4932000"/>
                <a:ext cx="828000" cy="0"/>
              </a:xfrm>
              <a:prstGeom prst="line">
                <a:avLst/>
              </a:prstGeom>
              <a:ln w="3810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492000" y="4572000"/>
                <a:ext cx="0" cy="360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492000" y="5760000"/>
                <a:ext cx="0" cy="360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34" name="左矢印 33"/>
              <p:cNvSpPr>
                <a:spLocks noChangeAspect="1"/>
              </p:cNvSpPr>
              <p:nvPr/>
            </p:nvSpPr>
            <p:spPr>
              <a:xfrm>
                <a:off x="2880000" y="5040000"/>
                <a:ext cx="612001" cy="612000"/>
              </a:xfrm>
              <a:prstGeom prst="lef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a:spLocks noChangeAspect="1"/>
              </p:cNvSpPr>
              <p:nvPr/>
            </p:nvSpPr>
            <p:spPr>
              <a:xfrm>
                <a:off x="4320000" y="5040000"/>
                <a:ext cx="612001" cy="612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上矢印 35"/>
              <p:cNvSpPr>
                <a:spLocks noChangeAspect="1"/>
              </p:cNvSpPr>
              <p:nvPr/>
            </p:nvSpPr>
            <p:spPr>
              <a:xfrm>
                <a:off x="3600000" y="4320000"/>
                <a:ext cx="612000" cy="612000"/>
              </a:xfrm>
              <a:prstGeom prst="upArrow">
                <a:avLst/>
              </a:prstGeom>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a:spLocks noChangeAspect="1"/>
              </p:cNvSpPr>
              <p:nvPr/>
            </p:nvSpPr>
            <p:spPr>
              <a:xfrm>
                <a:off x="3600000" y="5760000"/>
                <a:ext cx="612001" cy="612000"/>
              </a:xfrm>
              <a:prstGeom prst="down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3600000" y="5040000"/>
                <a:ext cx="612001" cy="612000"/>
                <a:chOff x="3275856" y="4892997"/>
                <a:chExt cx="612001" cy="612000"/>
              </a:xfrm>
            </p:grpSpPr>
            <p:sp>
              <p:nvSpPr>
                <p:cNvPr id="18" name="額縁 17"/>
                <p:cNvSpPr>
                  <a:spLocks noChangeAspect="1"/>
                </p:cNvSpPr>
                <p:nvPr/>
              </p:nvSpPr>
              <p:spPr>
                <a:xfrm>
                  <a:off x="3275856" y="4892997"/>
                  <a:ext cx="612001" cy="612000"/>
                </a:xfrm>
                <a:prstGeom prst="bevel">
                  <a:avLst/>
                </a:prstGeom>
                <a:solidFill>
                  <a:schemeClr val="accent2"/>
                </a:solidFill>
                <a:ln>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485234" y="5099293"/>
                  <a:ext cx="206250" cy="206250"/>
                </a:xfrm>
                <a:prstGeom prst="rect">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4023535" y="5392677"/>
                <a:ext cx="3068745" cy="1132667"/>
                <a:chOff x="3797631" y="5248661"/>
                <a:chExt cx="3068745" cy="1132667"/>
              </a:xfrm>
            </p:grpSpPr>
            <p:sp>
              <p:nvSpPr>
                <p:cNvPr id="24" name="角丸四角形吹き出し 23"/>
                <p:cNvSpPr/>
                <p:nvPr/>
              </p:nvSpPr>
              <p:spPr>
                <a:xfrm>
                  <a:off x="3797631" y="5248661"/>
                  <a:ext cx="3068745" cy="1132667"/>
                </a:xfrm>
                <a:custGeom>
                  <a:avLst/>
                  <a:gdLst>
                    <a:gd name="connsiteX0" fmla="*/ 0 w 1440000"/>
                    <a:gd name="connsiteY0" fmla="*/ 120002 h 720000"/>
                    <a:gd name="connsiteX1" fmla="*/ 120002 w 1440000"/>
                    <a:gd name="connsiteY1" fmla="*/ 0 h 720000"/>
                    <a:gd name="connsiteX2" fmla="*/ 240000 w 1440000"/>
                    <a:gd name="connsiteY2" fmla="*/ 0 h 720000"/>
                    <a:gd name="connsiteX3" fmla="*/ 240000 w 1440000"/>
                    <a:gd name="connsiteY3" fmla="*/ 0 h 720000"/>
                    <a:gd name="connsiteX4" fmla="*/ 600000 w 1440000"/>
                    <a:gd name="connsiteY4" fmla="*/ 0 h 720000"/>
                    <a:gd name="connsiteX5" fmla="*/ 1319998 w 1440000"/>
                    <a:gd name="connsiteY5" fmla="*/ 0 h 720000"/>
                    <a:gd name="connsiteX6" fmla="*/ 1440000 w 1440000"/>
                    <a:gd name="connsiteY6" fmla="*/ 120002 h 720000"/>
                    <a:gd name="connsiteX7" fmla="*/ 1440000 w 1440000"/>
                    <a:gd name="connsiteY7" fmla="*/ 420000 h 720000"/>
                    <a:gd name="connsiteX8" fmla="*/ 1440000 w 1440000"/>
                    <a:gd name="connsiteY8" fmla="*/ 420000 h 720000"/>
                    <a:gd name="connsiteX9" fmla="*/ 1440000 w 1440000"/>
                    <a:gd name="connsiteY9" fmla="*/ 600000 h 720000"/>
                    <a:gd name="connsiteX10" fmla="*/ 1440000 w 1440000"/>
                    <a:gd name="connsiteY10" fmla="*/ 599998 h 720000"/>
                    <a:gd name="connsiteX11" fmla="*/ 1319998 w 1440000"/>
                    <a:gd name="connsiteY11" fmla="*/ 720000 h 720000"/>
                    <a:gd name="connsiteX12" fmla="*/ 600000 w 1440000"/>
                    <a:gd name="connsiteY12" fmla="*/ 720000 h 720000"/>
                    <a:gd name="connsiteX13" fmla="*/ 240000 w 1440000"/>
                    <a:gd name="connsiteY13" fmla="*/ 720000 h 720000"/>
                    <a:gd name="connsiteX14" fmla="*/ 240000 w 1440000"/>
                    <a:gd name="connsiteY14" fmla="*/ 720000 h 720000"/>
                    <a:gd name="connsiteX15" fmla="*/ 120002 w 1440000"/>
                    <a:gd name="connsiteY15" fmla="*/ 720000 h 720000"/>
                    <a:gd name="connsiteX16" fmla="*/ 0 w 1440000"/>
                    <a:gd name="connsiteY16" fmla="*/ 599998 h 720000"/>
                    <a:gd name="connsiteX17" fmla="*/ 0 w 1440000"/>
                    <a:gd name="connsiteY17" fmla="*/ 600000 h 720000"/>
                    <a:gd name="connsiteX18" fmla="*/ -858758 w 1440000"/>
                    <a:gd name="connsiteY18" fmla="*/ 447394 h 720000"/>
                    <a:gd name="connsiteX19" fmla="*/ 0 w 1440000"/>
                    <a:gd name="connsiteY19" fmla="*/ 420000 h 720000"/>
                    <a:gd name="connsiteX20" fmla="*/ 0 w 1440000"/>
                    <a:gd name="connsiteY20" fmla="*/ 120002 h 720000"/>
                    <a:gd name="connsiteX0" fmla="*/ 1087358 w 2527358"/>
                    <a:gd name="connsiteY0" fmla="*/ 120002 h 720000"/>
                    <a:gd name="connsiteX1" fmla="*/ 1207360 w 2527358"/>
                    <a:gd name="connsiteY1" fmla="*/ 0 h 720000"/>
                    <a:gd name="connsiteX2" fmla="*/ 1327358 w 2527358"/>
                    <a:gd name="connsiteY2" fmla="*/ 0 h 720000"/>
                    <a:gd name="connsiteX3" fmla="*/ 1327358 w 2527358"/>
                    <a:gd name="connsiteY3" fmla="*/ 0 h 720000"/>
                    <a:gd name="connsiteX4" fmla="*/ 1687358 w 2527358"/>
                    <a:gd name="connsiteY4" fmla="*/ 0 h 720000"/>
                    <a:gd name="connsiteX5" fmla="*/ 2407356 w 2527358"/>
                    <a:gd name="connsiteY5" fmla="*/ 0 h 720000"/>
                    <a:gd name="connsiteX6" fmla="*/ 2527358 w 2527358"/>
                    <a:gd name="connsiteY6" fmla="*/ 120002 h 720000"/>
                    <a:gd name="connsiteX7" fmla="*/ 2527358 w 2527358"/>
                    <a:gd name="connsiteY7" fmla="*/ 420000 h 720000"/>
                    <a:gd name="connsiteX8" fmla="*/ 2527358 w 2527358"/>
                    <a:gd name="connsiteY8" fmla="*/ 420000 h 720000"/>
                    <a:gd name="connsiteX9" fmla="*/ 2527358 w 2527358"/>
                    <a:gd name="connsiteY9" fmla="*/ 600000 h 720000"/>
                    <a:gd name="connsiteX10" fmla="*/ 2527358 w 2527358"/>
                    <a:gd name="connsiteY10" fmla="*/ 599998 h 720000"/>
                    <a:gd name="connsiteX11" fmla="*/ 2407356 w 2527358"/>
                    <a:gd name="connsiteY11" fmla="*/ 720000 h 720000"/>
                    <a:gd name="connsiteX12" fmla="*/ 1687358 w 2527358"/>
                    <a:gd name="connsiteY12" fmla="*/ 720000 h 720000"/>
                    <a:gd name="connsiteX13" fmla="*/ 1327358 w 2527358"/>
                    <a:gd name="connsiteY13" fmla="*/ 720000 h 720000"/>
                    <a:gd name="connsiteX14" fmla="*/ 1327358 w 2527358"/>
                    <a:gd name="connsiteY14" fmla="*/ 720000 h 720000"/>
                    <a:gd name="connsiteX15" fmla="*/ 1207360 w 2527358"/>
                    <a:gd name="connsiteY15" fmla="*/ 720000 h 720000"/>
                    <a:gd name="connsiteX16" fmla="*/ 1087358 w 2527358"/>
                    <a:gd name="connsiteY16" fmla="*/ 599998 h 720000"/>
                    <a:gd name="connsiteX17" fmla="*/ 1087358 w 2527358"/>
                    <a:gd name="connsiteY17" fmla="*/ 600000 h 720000"/>
                    <a:gd name="connsiteX18" fmla="*/ 0 w 2527358"/>
                    <a:gd name="connsiteY18" fmla="*/ 158636 h 720000"/>
                    <a:gd name="connsiteX19" fmla="*/ 1087358 w 2527358"/>
                    <a:gd name="connsiteY19" fmla="*/ 420000 h 720000"/>
                    <a:gd name="connsiteX20" fmla="*/ 1087358 w 2527358"/>
                    <a:gd name="connsiteY20" fmla="*/ 120002 h 720000"/>
                    <a:gd name="connsiteX0" fmla="*/ 1087358 w 2527358"/>
                    <a:gd name="connsiteY0" fmla="*/ 120002 h 720000"/>
                    <a:gd name="connsiteX1" fmla="*/ 1207360 w 2527358"/>
                    <a:gd name="connsiteY1" fmla="*/ 0 h 720000"/>
                    <a:gd name="connsiteX2" fmla="*/ 1327358 w 2527358"/>
                    <a:gd name="connsiteY2" fmla="*/ 0 h 720000"/>
                    <a:gd name="connsiteX3" fmla="*/ 1327358 w 2527358"/>
                    <a:gd name="connsiteY3" fmla="*/ 0 h 720000"/>
                    <a:gd name="connsiteX4" fmla="*/ 1687358 w 2527358"/>
                    <a:gd name="connsiteY4" fmla="*/ 0 h 720000"/>
                    <a:gd name="connsiteX5" fmla="*/ 2407356 w 2527358"/>
                    <a:gd name="connsiteY5" fmla="*/ 0 h 720000"/>
                    <a:gd name="connsiteX6" fmla="*/ 2527358 w 2527358"/>
                    <a:gd name="connsiteY6" fmla="*/ 120002 h 720000"/>
                    <a:gd name="connsiteX7" fmla="*/ 2527358 w 2527358"/>
                    <a:gd name="connsiteY7" fmla="*/ 420000 h 720000"/>
                    <a:gd name="connsiteX8" fmla="*/ 2527358 w 2527358"/>
                    <a:gd name="connsiteY8" fmla="*/ 420000 h 720000"/>
                    <a:gd name="connsiteX9" fmla="*/ 2527358 w 2527358"/>
                    <a:gd name="connsiteY9" fmla="*/ 600000 h 720000"/>
                    <a:gd name="connsiteX10" fmla="*/ 2527358 w 2527358"/>
                    <a:gd name="connsiteY10" fmla="*/ 599998 h 720000"/>
                    <a:gd name="connsiteX11" fmla="*/ 2407356 w 2527358"/>
                    <a:gd name="connsiteY11" fmla="*/ 720000 h 720000"/>
                    <a:gd name="connsiteX12" fmla="*/ 1687358 w 2527358"/>
                    <a:gd name="connsiteY12" fmla="*/ 720000 h 720000"/>
                    <a:gd name="connsiteX13" fmla="*/ 1327358 w 2527358"/>
                    <a:gd name="connsiteY13" fmla="*/ 720000 h 720000"/>
                    <a:gd name="connsiteX14" fmla="*/ 1327358 w 2527358"/>
                    <a:gd name="connsiteY14" fmla="*/ 720000 h 720000"/>
                    <a:gd name="connsiteX15" fmla="*/ 1207360 w 2527358"/>
                    <a:gd name="connsiteY15" fmla="*/ 720000 h 720000"/>
                    <a:gd name="connsiteX16" fmla="*/ 1087358 w 2527358"/>
                    <a:gd name="connsiteY16" fmla="*/ 599998 h 720000"/>
                    <a:gd name="connsiteX17" fmla="*/ 1087358 w 2527358"/>
                    <a:gd name="connsiteY17" fmla="*/ 600000 h 720000"/>
                    <a:gd name="connsiteX18" fmla="*/ 0 w 2527358"/>
                    <a:gd name="connsiteY18" fmla="*/ 158636 h 720000"/>
                    <a:gd name="connsiteX19" fmla="*/ 1087358 w 2527358"/>
                    <a:gd name="connsiteY19" fmla="*/ 323747 h 720000"/>
                    <a:gd name="connsiteX20" fmla="*/ 1087358 w 2527358"/>
                    <a:gd name="connsiteY20" fmla="*/ 120002 h 720000"/>
                    <a:gd name="connsiteX0" fmla="*/ 856352 w 2296352"/>
                    <a:gd name="connsiteY0" fmla="*/ 182747 h 782745"/>
                    <a:gd name="connsiteX1" fmla="*/ 976354 w 2296352"/>
                    <a:gd name="connsiteY1" fmla="*/ 62745 h 782745"/>
                    <a:gd name="connsiteX2" fmla="*/ 1096352 w 2296352"/>
                    <a:gd name="connsiteY2" fmla="*/ 62745 h 782745"/>
                    <a:gd name="connsiteX3" fmla="*/ 1096352 w 2296352"/>
                    <a:gd name="connsiteY3" fmla="*/ 62745 h 782745"/>
                    <a:gd name="connsiteX4" fmla="*/ 1456352 w 2296352"/>
                    <a:gd name="connsiteY4" fmla="*/ 62745 h 782745"/>
                    <a:gd name="connsiteX5" fmla="*/ 2176350 w 2296352"/>
                    <a:gd name="connsiteY5" fmla="*/ 62745 h 782745"/>
                    <a:gd name="connsiteX6" fmla="*/ 2296352 w 2296352"/>
                    <a:gd name="connsiteY6" fmla="*/ 182747 h 782745"/>
                    <a:gd name="connsiteX7" fmla="*/ 2296352 w 2296352"/>
                    <a:gd name="connsiteY7" fmla="*/ 482745 h 782745"/>
                    <a:gd name="connsiteX8" fmla="*/ 2296352 w 2296352"/>
                    <a:gd name="connsiteY8" fmla="*/ 482745 h 782745"/>
                    <a:gd name="connsiteX9" fmla="*/ 2296352 w 2296352"/>
                    <a:gd name="connsiteY9" fmla="*/ 662745 h 782745"/>
                    <a:gd name="connsiteX10" fmla="*/ 2296352 w 2296352"/>
                    <a:gd name="connsiteY10" fmla="*/ 662743 h 782745"/>
                    <a:gd name="connsiteX11" fmla="*/ 2176350 w 2296352"/>
                    <a:gd name="connsiteY11" fmla="*/ 782745 h 782745"/>
                    <a:gd name="connsiteX12" fmla="*/ 1456352 w 2296352"/>
                    <a:gd name="connsiteY12" fmla="*/ 782745 h 782745"/>
                    <a:gd name="connsiteX13" fmla="*/ 1096352 w 2296352"/>
                    <a:gd name="connsiteY13" fmla="*/ 782745 h 782745"/>
                    <a:gd name="connsiteX14" fmla="*/ 1096352 w 2296352"/>
                    <a:gd name="connsiteY14" fmla="*/ 782745 h 782745"/>
                    <a:gd name="connsiteX15" fmla="*/ 976354 w 2296352"/>
                    <a:gd name="connsiteY15" fmla="*/ 782745 h 782745"/>
                    <a:gd name="connsiteX16" fmla="*/ 856352 w 2296352"/>
                    <a:gd name="connsiteY16" fmla="*/ 662743 h 782745"/>
                    <a:gd name="connsiteX17" fmla="*/ 856352 w 2296352"/>
                    <a:gd name="connsiteY17" fmla="*/ 662745 h 782745"/>
                    <a:gd name="connsiteX18" fmla="*/ 0 w 2296352"/>
                    <a:gd name="connsiteY18" fmla="*/ 0 h 782745"/>
                    <a:gd name="connsiteX19" fmla="*/ 856352 w 2296352"/>
                    <a:gd name="connsiteY19" fmla="*/ 386492 h 782745"/>
                    <a:gd name="connsiteX20" fmla="*/ 856352 w 2296352"/>
                    <a:gd name="connsiteY20" fmla="*/ 182747 h 782745"/>
                    <a:gd name="connsiteX0" fmla="*/ 1094317 w 2534317"/>
                    <a:gd name="connsiteY0" fmla="*/ 359017 h 959015"/>
                    <a:gd name="connsiteX1" fmla="*/ 1214319 w 2534317"/>
                    <a:gd name="connsiteY1" fmla="*/ 239015 h 959015"/>
                    <a:gd name="connsiteX2" fmla="*/ 1334317 w 2534317"/>
                    <a:gd name="connsiteY2" fmla="*/ 239015 h 959015"/>
                    <a:gd name="connsiteX3" fmla="*/ 1334317 w 2534317"/>
                    <a:gd name="connsiteY3" fmla="*/ 239015 h 959015"/>
                    <a:gd name="connsiteX4" fmla="*/ 1694317 w 2534317"/>
                    <a:gd name="connsiteY4" fmla="*/ 239015 h 959015"/>
                    <a:gd name="connsiteX5" fmla="*/ 2414315 w 2534317"/>
                    <a:gd name="connsiteY5" fmla="*/ 239015 h 959015"/>
                    <a:gd name="connsiteX6" fmla="*/ 2534317 w 2534317"/>
                    <a:gd name="connsiteY6" fmla="*/ 359017 h 959015"/>
                    <a:gd name="connsiteX7" fmla="*/ 2534317 w 2534317"/>
                    <a:gd name="connsiteY7" fmla="*/ 659015 h 959015"/>
                    <a:gd name="connsiteX8" fmla="*/ 2534317 w 2534317"/>
                    <a:gd name="connsiteY8" fmla="*/ 659015 h 959015"/>
                    <a:gd name="connsiteX9" fmla="*/ 2534317 w 2534317"/>
                    <a:gd name="connsiteY9" fmla="*/ 839015 h 959015"/>
                    <a:gd name="connsiteX10" fmla="*/ 2534317 w 2534317"/>
                    <a:gd name="connsiteY10" fmla="*/ 839013 h 959015"/>
                    <a:gd name="connsiteX11" fmla="*/ 2414315 w 2534317"/>
                    <a:gd name="connsiteY11" fmla="*/ 959015 h 959015"/>
                    <a:gd name="connsiteX12" fmla="*/ 1694317 w 2534317"/>
                    <a:gd name="connsiteY12" fmla="*/ 959015 h 959015"/>
                    <a:gd name="connsiteX13" fmla="*/ 1334317 w 2534317"/>
                    <a:gd name="connsiteY13" fmla="*/ 959015 h 959015"/>
                    <a:gd name="connsiteX14" fmla="*/ 1334317 w 2534317"/>
                    <a:gd name="connsiteY14" fmla="*/ 959015 h 959015"/>
                    <a:gd name="connsiteX15" fmla="*/ 1214319 w 2534317"/>
                    <a:gd name="connsiteY15" fmla="*/ 959015 h 959015"/>
                    <a:gd name="connsiteX16" fmla="*/ 1094317 w 2534317"/>
                    <a:gd name="connsiteY16" fmla="*/ 839013 h 959015"/>
                    <a:gd name="connsiteX17" fmla="*/ 1094317 w 2534317"/>
                    <a:gd name="connsiteY17" fmla="*/ 839015 h 959015"/>
                    <a:gd name="connsiteX18" fmla="*/ 0 w 2534317"/>
                    <a:gd name="connsiteY18" fmla="*/ 0 h 959015"/>
                    <a:gd name="connsiteX19" fmla="*/ 1094317 w 2534317"/>
                    <a:gd name="connsiteY19" fmla="*/ 562762 h 959015"/>
                    <a:gd name="connsiteX20" fmla="*/ 1094317 w 2534317"/>
                    <a:gd name="connsiteY20" fmla="*/ 359017 h 959015"/>
                    <a:gd name="connsiteX0" fmla="*/ 1014996 w 2454996"/>
                    <a:gd name="connsiteY0" fmla="*/ 306136 h 906134"/>
                    <a:gd name="connsiteX1" fmla="*/ 1134998 w 2454996"/>
                    <a:gd name="connsiteY1" fmla="*/ 186134 h 906134"/>
                    <a:gd name="connsiteX2" fmla="*/ 1254996 w 2454996"/>
                    <a:gd name="connsiteY2" fmla="*/ 186134 h 906134"/>
                    <a:gd name="connsiteX3" fmla="*/ 1254996 w 2454996"/>
                    <a:gd name="connsiteY3" fmla="*/ 186134 h 906134"/>
                    <a:gd name="connsiteX4" fmla="*/ 1614996 w 2454996"/>
                    <a:gd name="connsiteY4" fmla="*/ 186134 h 906134"/>
                    <a:gd name="connsiteX5" fmla="*/ 2334994 w 2454996"/>
                    <a:gd name="connsiteY5" fmla="*/ 186134 h 906134"/>
                    <a:gd name="connsiteX6" fmla="*/ 2454996 w 2454996"/>
                    <a:gd name="connsiteY6" fmla="*/ 306136 h 906134"/>
                    <a:gd name="connsiteX7" fmla="*/ 2454996 w 2454996"/>
                    <a:gd name="connsiteY7" fmla="*/ 606134 h 906134"/>
                    <a:gd name="connsiteX8" fmla="*/ 2454996 w 2454996"/>
                    <a:gd name="connsiteY8" fmla="*/ 606134 h 906134"/>
                    <a:gd name="connsiteX9" fmla="*/ 2454996 w 2454996"/>
                    <a:gd name="connsiteY9" fmla="*/ 786134 h 906134"/>
                    <a:gd name="connsiteX10" fmla="*/ 2454996 w 2454996"/>
                    <a:gd name="connsiteY10" fmla="*/ 786132 h 906134"/>
                    <a:gd name="connsiteX11" fmla="*/ 2334994 w 2454996"/>
                    <a:gd name="connsiteY11" fmla="*/ 906134 h 906134"/>
                    <a:gd name="connsiteX12" fmla="*/ 1614996 w 2454996"/>
                    <a:gd name="connsiteY12" fmla="*/ 906134 h 906134"/>
                    <a:gd name="connsiteX13" fmla="*/ 1254996 w 2454996"/>
                    <a:gd name="connsiteY13" fmla="*/ 906134 h 906134"/>
                    <a:gd name="connsiteX14" fmla="*/ 1254996 w 2454996"/>
                    <a:gd name="connsiteY14" fmla="*/ 906134 h 906134"/>
                    <a:gd name="connsiteX15" fmla="*/ 1134998 w 2454996"/>
                    <a:gd name="connsiteY15" fmla="*/ 906134 h 906134"/>
                    <a:gd name="connsiteX16" fmla="*/ 1014996 w 2454996"/>
                    <a:gd name="connsiteY16" fmla="*/ 786132 h 906134"/>
                    <a:gd name="connsiteX17" fmla="*/ 1014996 w 2454996"/>
                    <a:gd name="connsiteY17" fmla="*/ 786134 h 906134"/>
                    <a:gd name="connsiteX18" fmla="*/ 0 w 2454996"/>
                    <a:gd name="connsiteY18" fmla="*/ 0 h 906134"/>
                    <a:gd name="connsiteX19" fmla="*/ 1014996 w 2454996"/>
                    <a:gd name="connsiteY19" fmla="*/ 509881 h 906134"/>
                    <a:gd name="connsiteX20" fmla="*/ 1014996 w 2454996"/>
                    <a:gd name="connsiteY20" fmla="*/ 306136 h 906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54996" h="906134">
                      <a:moveTo>
                        <a:pt x="1014996" y="306136"/>
                      </a:moveTo>
                      <a:cubicBezTo>
                        <a:pt x="1014996" y="239861"/>
                        <a:pt x="1068723" y="186134"/>
                        <a:pt x="1134998" y="186134"/>
                      </a:cubicBezTo>
                      <a:lnTo>
                        <a:pt x="1254996" y="186134"/>
                      </a:lnTo>
                      <a:lnTo>
                        <a:pt x="1254996" y="186134"/>
                      </a:lnTo>
                      <a:lnTo>
                        <a:pt x="1614996" y="186134"/>
                      </a:lnTo>
                      <a:lnTo>
                        <a:pt x="2334994" y="186134"/>
                      </a:lnTo>
                      <a:cubicBezTo>
                        <a:pt x="2401269" y="186134"/>
                        <a:pt x="2454996" y="239861"/>
                        <a:pt x="2454996" y="306136"/>
                      </a:cubicBezTo>
                      <a:lnTo>
                        <a:pt x="2454996" y="606134"/>
                      </a:lnTo>
                      <a:lnTo>
                        <a:pt x="2454996" y="606134"/>
                      </a:lnTo>
                      <a:lnTo>
                        <a:pt x="2454996" y="786134"/>
                      </a:lnTo>
                      <a:lnTo>
                        <a:pt x="2454996" y="786132"/>
                      </a:lnTo>
                      <a:cubicBezTo>
                        <a:pt x="2454996" y="852407"/>
                        <a:pt x="2401269" y="906134"/>
                        <a:pt x="2334994" y="906134"/>
                      </a:cubicBezTo>
                      <a:lnTo>
                        <a:pt x="1614996" y="906134"/>
                      </a:lnTo>
                      <a:lnTo>
                        <a:pt x="1254996" y="906134"/>
                      </a:lnTo>
                      <a:lnTo>
                        <a:pt x="1254996" y="906134"/>
                      </a:lnTo>
                      <a:lnTo>
                        <a:pt x="1134998" y="906134"/>
                      </a:lnTo>
                      <a:cubicBezTo>
                        <a:pt x="1068723" y="906134"/>
                        <a:pt x="1014996" y="852407"/>
                        <a:pt x="1014996" y="786132"/>
                      </a:cubicBezTo>
                      <a:lnTo>
                        <a:pt x="1014996" y="786134"/>
                      </a:lnTo>
                      <a:lnTo>
                        <a:pt x="0" y="0"/>
                      </a:lnTo>
                      <a:lnTo>
                        <a:pt x="1014996" y="509881"/>
                      </a:lnTo>
                      <a:lnTo>
                        <a:pt x="1014996" y="306136"/>
                      </a:lnTo>
                      <a:close/>
                    </a:path>
                  </a:pathLst>
                </a:cu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j-ea"/>
                    <a:ea typeface="+mj-ea"/>
                  </a:endParaRPr>
                </a:p>
              </p:txBody>
            </p:sp>
            <p:grpSp>
              <p:nvGrpSpPr>
                <p:cNvPr id="31" name="グループ化 30"/>
                <p:cNvGrpSpPr/>
                <p:nvPr/>
              </p:nvGrpSpPr>
              <p:grpSpPr>
                <a:xfrm>
                  <a:off x="5651187" y="5593419"/>
                  <a:ext cx="675129" cy="686610"/>
                  <a:chOff x="6084168" y="6012000"/>
                  <a:chExt cx="540103" cy="549288"/>
                </a:xfrm>
              </p:grpSpPr>
              <p:sp>
                <p:nvSpPr>
                  <p:cNvPr id="25" name="正方形/長方形 24"/>
                  <p:cNvSpPr/>
                  <p:nvPr/>
                </p:nvSpPr>
                <p:spPr>
                  <a:xfrm>
                    <a:off x="6084200" y="6021288"/>
                    <a:ext cx="540000" cy="540000"/>
                  </a:xfrm>
                  <a:prstGeom prst="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a:off x="6084271" y="6012000"/>
                    <a:ext cx="540000" cy="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084168" y="6552000"/>
                    <a:ext cx="540000" cy="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grpSp>
          </p:grpSp>
          <p:cxnSp>
            <p:nvCxnSpPr>
              <p:cNvPr id="49" name="直線コネクタ 48"/>
              <p:cNvCxnSpPr/>
              <p:nvPr/>
            </p:nvCxnSpPr>
            <p:spPr>
              <a:xfrm>
                <a:off x="4320000" y="4644000"/>
                <a:ext cx="0" cy="360000"/>
              </a:xfrm>
              <a:prstGeom prst="line">
                <a:avLst/>
              </a:prstGeom>
              <a:ln w="5080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16" name="テキスト ボックス 15"/>
            <p:cNvSpPr txBox="1"/>
            <p:nvPr/>
          </p:nvSpPr>
          <p:spPr>
            <a:xfrm>
              <a:off x="5328000" y="5066896"/>
              <a:ext cx="800219" cy="461665"/>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観測</a:t>
              </a:r>
              <a:endParaRPr kumimoji="1" lang="ja-JP" altLang="en-US" sz="2400" dirty="0">
                <a:solidFill>
                  <a:schemeClr val="bg2">
                    <a:lumMod val="10000"/>
                  </a:schemeClr>
                </a:solidFill>
                <a:latin typeface="+mj-ea"/>
                <a:ea typeface="+mj-ea"/>
              </a:endParaRPr>
            </a:p>
          </p:txBody>
        </p:sp>
      </p:grpSp>
      <p:sp>
        <p:nvSpPr>
          <p:cNvPr id="8" name="角丸四角形 7"/>
          <p:cNvSpPr/>
          <p:nvPr/>
        </p:nvSpPr>
        <p:spPr>
          <a:xfrm>
            <a:off x="1980000" y="4212000"/>
            <a:ext cx="4860000" cy="2520000"/>
          </a:xfrm>
          <a:prstGeom prst="round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184000" y="5040000"/>
            <a:ext cx="1080000" cy="612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2437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予備実験：実験環境</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95536" y="2996952"/>
            <a:ext cx="4474302" cy="2369880"/>
          </a:xfrm>
          <a:prstGeom prst="rect">
            <a:avLst/>
          </a:prstGeom>
          <a:noFill/>
        </p:spPr>
        <p:txBody>
          <a:bodyPr wrap="none" rtlCol="0">
            <a:spAutoFit/>
          </a:bodyPr>
          <a:lstStyle/>
          <a:p>
            <a:r>
              <a:rPr kumimoji="1" lang="ja-JP" altLang="en-US" b="1" dirty="0" smtClean="0">
                <a:solidFill>
                  <a:srgbClr val="FF0000"/>
                </a:solidFill>
                <a:latin typeface="+mj-ea"/>
                <a:ea typeface="+mj-ea"/>
              </a:rPr>
              <a:t>□　　　</a:t>
            </a:r>
            <a:r>
              <a:rPr kumimoji="1" lang="ja-JP" altLang="en-US" sz="2400" dirty="0" smtClean="0">
                <a:solidFill>
                  <a:schemeClr val="bg2">
                    <a:lumMod val="10000"/>
                  </a:schemeClr>
                </a:solidFill>
                <a:latin typeface="+mj-ea"/>
                <a:ea typeface="+mj-ea"/>
              </a:rPr>
              <a:t>は壁を表している</a:t>
            </a:r>
            <a:endParaRPr kumimoji="1" lang="en-US" altLang="ja-JP" b="1" dirty="0" smtClean="0">
              <a:solidFill>
                <a:srgbClr val="FF0000"/>
              </a:solidFill>
              <a:latin typeface="+mj-ea"/>
              <a:ea typeface="+mj-ea"/>
            </a:endParaRPr>
          </a:p>
          <a:p>
            <a:endParaRPr kumimoji="1" lang="en-US" altLang="ja-JP" sz="1400" b="1" dirty="0" smtClean="0">
              <a:solidFill>
                <a:srgbClr val="FF0000"/>
              </a:solidFill>
              <a:latin typeface="+mj-ea"/>
              <a:ea typeface="+mj-ea"/>
            </a:endParaRPr>
          </a:p>
          <a:p>
            <a:r>
              <a:rPr kumimoji="1" lang="ja-JP" altLang="en-US" b="1" dirty="0" smtClean="0">
                <a:solidFill>
                  <a:srgbClr val="FF0000"/>
                </a:solidFill>
                <a:latin typeface="+mj-ea"/>
                <a:ea typeface="+mj-ea"/>
              </a:rPr>
              <a:t>□　　　　　　　　</a:t>
            </a:r>
            <a:r>
              <a:rPr kumimoji="1" lang="ja-JP" altLang="en-US" sz="2400" dirty="0" smtClean="0">
                <a:solidFill>
                  <a:schemeClr val="bg2">
                    <a:lumMod val="10000"/>
                  </a:schemeClr>
                </a:solidFill>
                <a:latin typeface="+mj-ea"/>
                <a:ea typeface="+mj-ea"/>
              </a:rPr>
              <a:t>のマスはそれぞれ</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　 同じ観測が得られる</a:t>
            </a:r>
            <a:endParaRPr kumimoji="1" lang="en-US" altLang="ja-JP" sz="2400" dirty="0" smtClean="0">
              <a:solidFill>
                <a:schemeClr val="bg2">
                  <a:lumMod val="10000"/>
                </a:schemeClr>
              </a:solidFill>
              <a:latin typeface="+mj-ea"/>
              <a:ea typeface="+mj-ea"/>
            </a:endParaRPr>
          </a:p>
          <a:p>
            <a:endParaRPr kumimoji="1" lang="en-US" altLang="ja-JP" sz="1400" b="1" dirty="0" smtClean="0">
              <a:solidFill>
                <a:srgbClr val="FF0000"/>
              </a:solidFill>
              <a:latin typeface="+mj-ea"/>
              <a:ea typeface="+mj-ea"/>
            </a:endParaRPr>
          </a:p>
          <a:p>
            <a:r>
              <a:rPr kumimoji="1" lang="ja-JP" altLang="en-US" b="1" dirty="0" smtClean="0">
                <a:solidFill>
                  <a:srgbClr val="FF0000"/>
                </a:solidFill>
                <a:latin typeface="+mj-ea"/>
                <a:ea typeface="+mj-ea"/>
              </a:rPr>
              <a:t>□</a:t>
            </a:r>
            <a:r>
              <a:rPr lang="ja-JP" altLang="en-US" sz="2400" dirty="0" smtClean="0">
                <a:solidFill>
                  <a:schemeClr val="bg2">
                    <a:lumMod val="10000"/>
                  </a:schemeClr>
                </a:solidFill>
                <a:latin typeface="+mj-ea"/>
                <a:ea typeface="+mj-ea"/>
              </a:rPr>
              <a:t>　  は適切</a:t>
            </a:r>
            <a:r>
              <a:rPr lang="ja-JP" altLang="en-US" sz="2400" dirty="0">
                <a:solidFill>
                  <a:schemeClr val="bg2">
                    <a:lumMod val="10000"/>
                  </a:schemeClr>
                </a:solidFill>
                <a:latin typeface="+mj-ea"/>
                <a:ea typeface="+mj-ea"/>
              </a:rPr>
              <a:t>な</a:t>
            </a:r>
            <a:r>
              <a:rPr lang="ja-JP" altLang="en-US" sz="2400" dirty="0" smtClean="0">
                <a:solidFill>
                  <a:schemeClr val="bg2">
                    <a:lumMod val="10000"/>
                  </a:schemeClr>
                </a:solidFill>
                <a:latin typeface="+mj-ea"/>
                <a:ea typeface="+mj-ea"/>
              </a:rPr>
              <a:t>行動が</a:t>
            </a:r>
            <a:r>
              <a:rPr kumimoji="1" lang="ja-JP" altLang="en-US" sz="2400" dirty="0" smtClean="0">
                <a:solidFill>
                  <a:schemeClr val="bg2">
                    <a:lumMod val="10000"/>
                  </a:schemeClr>
                </a:solidFill>
                <a:latin typeface="+mj-ea"/>
                <a:ea typeface="+mj-ea"/>
              </a:rPr>
              <a:t>右への移動</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   と左への移動の二つある</a:t>
            </a:r>
            <a:endParaRPr kumimoji="1" lang="ja-JP" altLang="en-US" b="1" dirty="0">
              <a:solidFill>
                <a:srgbClr val="FF0000"/>
              </a:solidFill>
              <a:latin typeface="+mj-ea"/>
              <a:ea typeface="+mj-ea"/>
            </a:endParaRPr>
          </a:p>
        </p:txBody>
      </p:sp>
      <p:sp>
        <p:nvSpPr>
          <p:cNvPr id="109" name="正方形/長方形 108"/>
          <p:cNvSpPr>
            <a:spLocks noChangeAspect="1"/>
          </p:cNvSpPr>
          <p:nvPr/>
        </p:nvSpPr>
        <p:spPr>
          <a:xfrm>
            <a:off x="756000" y="4617168"/>
            <a:ext cx="324000" cy="324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0" name="テキスト ボックス 119"/>
          <p:cNvSpPr txBox="1"/>
          <p:nvPr/>
        </p:nvSpPr>
        <p:spPr>
          <a:xfrm>
            <a:off x="8604000" y="1872000"/>
            <a:ext cx="327334" cy="461665"/>
          </a:xfrm>
          <a:prstGeom prst="rect">
            <a:avLst/>
          </a:prstGeom>
          <a:noFill/>
        </p:spPr>
        <p:txBody>
          <a:bodyPr wrap="none" rtlCol="0">
            <a:spAutoFit/>
          </a:bodyPr>
          <a:lstStyle/>
          <a:p>
            <a:r>
              <a:rPr kumimoji="1" lang="en-US" altLang="ja-JP" sz="2400" dirty="0" smtClean="0">
                <a:solidFill>
                  <a:schemeClr val="bg2">
                    <a:lumMod val="10000"/>
                  </a:schemeClr>
                </a:solidFill>
                <a:latin typeface="+mj-ea"/>
                <a:ea typeface="+mj-ea"/>
              </a:rPr>
              <a:t>x</a:t>
            </a:r>
            <a:endParaRPr kumimoji="1" lang="ja-JP" altLang="en-US" sz="2400" dirty="0">
              <a:solidFill>
                <a:schemeClr val="bg2">
                  <a:lumMod val="10000"/>
                </a:schemeClr>
              </a:solidFill>
              <a:latin typeface="+mj-ea"/>
              <a:ea typeface="+mj-ea"/>
            </a:endParaRPr>
          </a:p>
        </p:txBody>
      </p:sp>
      <p:grpSp>
        <p:nvGrpSpPr>
          <p:cNvPr id="153" name="グループ化 152"/>
          <p:cNvGrpSpPr/>
          <p:nvPr/>
        </p:nvGrpSpPr>
        <p:grpSpPr>
          <a:xfrm>
            <a:off x="4896000" y="2160000"/>
            <a:ext cx="3744000" cy="3953665"/>
            <a:chOff x="4896000" y="2160000"/>
            <a:chExt cx="3744000" cy="3953665"/>
          </a:xfrm>
        </p:grpSpPr>
        <p:grpSp>
          <p:nvGrpSpPr>
            <p:cNvPr id="4" name="グループ化 3"/>
            <p:cNvGrpSpPr/>
            <p:nvPr/>
          </p:nvGrpSpPr>
          <p:grpSpPr>
            <a:xfrm>
              <a:off x="5400000" y="2492896"/>
              <a:ext cx="2952328" cy="2952240"/>
              <a:chOff x="5148064" y="2492896"/>
              <a:chExt cx="2952328" cy="2952240"/>
            </a:xfrm>
          </p:grpSpPr>
          <p:sp>
            <p:nvSpPr>
              <p:cNvPr id="58" name="正方形/長方形 57"/>
              <p:cNvSpPr>
                <a:spLocks noChangeAspect="1"/>
              </p:cNvSpPr>
              <p:nvPr/>
            </p:nvSpPr>
            <p:spPr>
              <a:xfrm>
                <a:off x="5580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9" name="正方形/長方形 58"/>
              <p:cNvSpPr>
                <a:spLocks noChangeAspect="1"/>
              </p:cNvSpPr>
              <p:nvPr/>
            </p:nvSpPr>
            <p:spPr>
              <a:xfrm>
                <a:off x="6012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0" name="正方形/長方形 59"/>
              <p:cNvSpPr>
                <a:spLocks noChangeAspect="1"/>
              </p:cNvSpPr>
              <p:nvPr/>
            </p:nvSpPr>
            <p:spPr>
              <a:xfrm>
                <a:off x="6444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4" name="正方形/長方形 73"/>
              <p:cNvSpPr>
                <a:spLocks noChangeAspect="1"/>
              </p:cNvSpPr>
              <p:nvPr/>
            </p:nvSpPr>
            <p:spPr>
              <a:xfrm>
                <a:off x="5148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5" name="正方形/長方形 74"/>
              <p:cNvSpPr>
                <a:spLocks noChangeAspect="1"/>
              </p:cNvSpPr>
              <p:nvPr/>
            </p:nvSpPr>
            <p:spPr>
              <a:xfrm>
                <a:off x="5148064"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6" name="正方形/長方形 75"/>
              <p:cNvSpPr>
                <a:spLocks noChangeAspect="1"/>
              </p:cNvSpPr>
              <p:nvPr/>
            </p:nvSpPr>
            <p:spPr>
              <a:xfrm>
                <a:off x="5148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7" name="正方形/長方形 76"/>
              <p:cNvSpPr>
                <a:spLocks noChangeAspect="1"/>
              </p:cNvSpPr>
              <p:nvPr/>
            </p:nvSpPr>
            <p:spPr>
              <a:xfrm>
                <a:off x="5148064"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8" name="正方形/長方形 77"/>
              <p:cNvSpPr>
                <a:spLocks noChangeAspect="1"/>
              </p:cNvSpPr>
              <p:nvPr/>
            </p:nvSpPr>
            <p:spPr>
              <a:xfrm>
                <a:off x="5148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3" name="正方形/長方形 62"/>
              <p:cNvSpPr>
                <a:spLocks noChangeAspect="1"/>
              </p:cNvSpPr>
              <p:nvPr/>
            </p:nvSpPr>
            <p:spPr>
              <a:xfrm>
                <a:off x="6012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4" name="正方形/長方形 63"/>
              <p:cNvSpPr>
                <a:spLocks noChangeAspect="1"/>
              </p:cNvSpPr>
              <p:nvPr/>
            </p:nvSpPr>
            <p:spPr>
              <a:xfrm>
                <a:off x="6444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9" name="正方形/長方形 68"/>
              <p:cNvSpPr>
                <a:spLocks noChangeAspect="1"/>
              </p:cNvSpPr>
              <p:nvPr/>
            </p:nvSpPr>
            <p:spPr>
              <a:xfrm>
                <a:off x="6876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1" name="正方形/長方形 70"/>
              <p:cNvSpPr>
                <a:spLocks noChangeAspect="1"/>
              </p:cNvSpPr>
              <p:nvPr/>
            </p:nvSpPr>
            <p:spPr>
              <a:xfrm>
                <a:off x="6876208"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3" name="正方形/長方形 72"/>
              <p:cNvSpPr>
                <a:spLocks noChangeAspect="1"/>
              </p:cNvSpPr>
              <p:nvPr/>
            </p:nvSpPr>
            <p:spPr>
              <a:xfrm>
                <a:off x="6876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7" name="正方形/長方形 66"/>
              <p:cNvSpPr>
                <a:spLocks noChangeAspect="1"/>
              </p:cNvSpPr>
              <p:nvPr/>
            </p:nvSpPr>
            <p:spPr>
              <a:xfrm>
                <a:off x="6012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3" name="正方形/長方形 52"/>
              <p:cNvSpPr>
                <a:spLocks noChangeAspect="1"/>
              </p:cNvSpPr>
              <p:nvPr/>
            </p:nvSpPr>
            <p:spPr>
              <a:xfrm>
                <a:off x="6012064" y="378889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4" name="正方形/長方形 53"/>
              <p:cNvSpPr>
                <a:spLocks noChangeAspect="1"/>
              </p:cNvSpPr>
              <p:nvPr/>
            </p:nvSpPr>
            <p:spPr>
              <a:xfrm>
                <a:off x="6012064" y="2924896"/>
                <a:ext cx="360000" cy="360000"/>
              </a:xfrm>
              <a:prstGeom prst="rect">
                <a:avLst/>
              </a:prstGeom>
              <a:solidFill>
                <a:schemeClr val="bg2">
                  <a:lumMod val="10000"/>
                </a:schemeClr>
              </a:solidFill>
              <a:ln w="254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5" name="正方形/長方形 84"/>
              <p:cNvSpPr>
                <a:spLocks noChangeAspect="1"/>
              </p:cNvSpPr>
              <p:nvPr/>
            </p:nvSpPr>
            <p:spPr>
              <a:xfrm>
                <a:off x="7308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6" name="正方形/長方形 85"/>
              <p:cNvSpPr>
                <a:spLocks noChangeAspect="1"/>
              </p:cNvSpPr>
              <p:nvPr/>
            </p:nvSpPr>
            <p:spPr>
              <a:xfrm>
                <a:off x="7308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7" name="正方形/長方形 86"/>
              <p:cNvSpPr>
                <a:spLocks noChangeAspect="1"/>
              </p:cNvSpPr>
              <p:nvPr/>
            </p:nvSpPr>
            <p:spPr>
              <a:xfrm>
                <a:off x="7740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8" name="正方形/長方形 87"/>
              <p:cNvSpPr>
                <a:spLocks noChangeAspect="1"/>
              </p:cNvSpPr>
              <p:nvPr/>
            </p:nvSpPr>
            <p:spPr>
              <a:xfrm>
                <a:off x="7740392"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9" name="正方形/長方形 88"/>
              <p:cNvSpPr>
                <a:spLocks noChangeAspect="1"/>
              </p:cNvSpPr>
              <p:nvPr/>
            </p:nvSpPr>
            <p:spPr>
              <a:xfrm>
                <a:off x="7740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0" name="正方形/長方形 89"/>
              <p:cNvSpPr>
                <a:spLocks noChangeAspect="1"/>
              </p:cNvSpPr>
              <p:nvPr/>
            </p:nvSpPr>
            <p:spPr>
              <a:xfrm>
                <a:off x="7740392"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1" name="正方形/長方形 90"/>
              <p:cNvSpPr>
                <a:spLocks noChangeAspect="1"/>
              </p:cNvSpPr>
              <p:nvPr/>
            </p:nvSpPr>
            <p:spPr>
              <a:xfrm>
                <a:off x="7740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2" name="正方形/長方形 91"/>
              <p:cNvSpPr>
                <a:spLocks noChangeAspect="1"/>
              </p:cNvSpPr>
              <p:nvPr/>
            </p:nvSpPr>
            <p:spPr>
              <a:xfrm>
                <a:off x="7308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3" name="正方形/長方形 92"/>
              <p:cNvSpPr>
                <a:spLocks noChangeAspect="1"/>
              </p:cNvSpPr>
              <p:nvPr/>
            </p:nvSpPr>
            <p:spPr>
              <a:xfrm>
                <a:off x="7308392" y="2924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4" name="正方形/長方形 93"/>
              <p:cNvSpPr>
                <a:spLocks noChangeAspect="1"/>
              </p:cNvSpPr>
              <p:nvPr/>
            </p:nvSpPr>
            <p:spPr>
              <a:xfrm>
                <a:off x="7308392" y="3788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5" name="正方形/長方形 94"/>
              <p:cNvSpPr>
                <a:spLocks noChangeAspect="1"/>
              </p:cNvSpPr>
              <p:nvPr/>
            </p:nvSpPr>
            <p:spPr>
              <a:xfrm>
                <a:off x="5148064"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6" name="正方形/長方形 95"/>
              <p:cNvSpPr>
                <a:spLocks noChangeAspect="1"/>
              </p:cNvSpPr>
              <p:nvPr/>
            </p:nvSpPr>
            <p:spPr>
              <a:xfrm>
                <a:off x="5148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7" name="正方形/長方形 96"/>
              <p:cNvSpPr>
                <a:spLocks noChangeAspect="1"/>
              </p:cNvSpPr>
              <p:nvPr/>
            </p:nvSpPr>
            <p:spPr>
              <a:xfrm>
                <a:off x="5580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8" name="正方形/長方形 97"/>
              <p:cNvSpPr>
                <a:spLocks noChangeAspect="1"/>
              </p:cNvSpPr>
              <p:nvPr/>
            </p:nvSpPr>
            <p:spPr>
              <a:xfrm>
                <a:off x="6012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99" name="正方形/長方形 98"/>
              <p:cNvSpPr>
                <a:spLocks noChangeAspect="1"/>
              </p:cNvSpPr>
              <p:nvPr/>
            </p:nvSpPr>
            <p:spPr>
              <a:xfrm>
                <a:off x="6444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1" name="正方形/長方形 100"/>
              <p:cNvSpPr>
                <a:spLocks noChangeAspect="1"/>
              </p:cNvSpPr>
              <p:nvPr/>
            </p:nvSpPr>
            <p:spPr>
              <a:xfrm>
                <a:off x="6876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3" name="正方形/長方形 102"/>
              <p:cNvSpPr>
                <a:spLocks noChangeAspect="1"/>
              </p:cNvSpPr>
              <p:nvPr/>
            </p:nvSpPr>
            <p:spPr>
              <a:xfrm>
                <a:off x="6012064"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5" name="正方形/長方形 104"/>
              <p:cNvSpPr>
                <a:spLocks noChangeAspect="1"/>
              </p:cNvSpPr>
              <p:nvPr/>
            </p:nvSpPr>
            <p:spPr>
              <a:xfrm>
                <a:off x="7308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6" name="正方形/長方形 105"/>
              <p:cNvSpPr>
                <a:spLocks noChangeAspect="1"/>
              </p:cNvSpPr>
              <p:nvPr/>
            </p:nvSpPr>
            <p:spPr>
              <a:xfrm>
                <a:off x="7740392"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7" name="正方形/長方形 106"/>
              <p:cNvSpPr>
                <a:spLocks noChangeAspect="1"/>
              </p:cNvSpPr>
              <p:nvPr/>
            </p:nvSpPr>
            <p:spPr>
              <a:xfrm>
                <a:off x="7740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8" name="正方形/長方形 107"/>
              <p:cNvSpPr>
                <a:spLocks noChangeAspect="1"/>
              </p:cNvSpPr>
              <p:nvPr/>
            </p:nvSpPr>
            <p:spPr>
              <a:xfrm>
                <a:off x="7308392" y="465313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0" name="正方形/長方形 109"/>
              <p:cNvSpPr>
                <a:spLocks noChangeAspect="1"/>
              </p:cNvSpPr>
              <p:nvPr/>
            </p:nvSpPr>
            <p:spPr>
              <a:xfrm>
                <a:off x="6444248"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1" name="正方形/長方形 110"/>
              <p:cNvSpPr>
                <a:spLocks noChangeAspect="1"/>
              </p:cNvSpPr>
              <p:nvPr/>
            </p:nvSpPr>
            <p:spPr>
              <a:xfrm>
                <a:off x="6876296"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2" name="正方形/長方形 111"/>
              <p:cNvSpPr>
                <a:spLocks noChangeAspect="1"/>
              </p:cNvSpPr>
              <p:nvPr/>
            </p:nvSpPr>
            <p:spPr>
              <a:xfrm>
                <a:off x="6876256" y="2924944"/>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4" name="正方形/長方形 113"/>
              <p:cNvSpPr>
                <a:spLocks noChangeAspect="1"/>
              </p:cNvSpPr>
              <p:nvPr/>
            </p:nvSpPr>
            <p:spPr>
              <a:xfrm>
                <a:off x="5580112" y="4221128"/>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a:spLocks noChangeAspect="1"/>
              </p:cNvSpPr>
              <p:nvPr/>
            </p:nvSpPr>
            <p:spPr>
              <a:xfrm>
                <a:off x="5580112"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a:spLocks noChangeAspect="1"/>
              </p:cNvSpPr>
              <p:nvPr/>
            </p:nvSpPr>
            <p:spPr>
              <a:xfrm>
                <a:off x="6444208"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a:spLocks noChangeAspect="1"/>
              </p:cNvSpPr>
              <p:nvPr/>
            </p:nvSpPr>
            <p:spPr>
              <a:xfrm>
                <a:off x="6876296" y="3789040"/>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cxnSp>
          <p:nvCxnSpPr>
            <p:cNvPr id="9" name="直線矢印コネクタ 8"/>
            <p:cNvCxnSpPr/>
            <p:nvPr/>
          </p:nvCxnSpPr>
          <p:spPr>
            <a:xfrm>
              <a:off x="5040000" y="2160000"/>
              <a:ext cx="0" cy="360000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a:off x="5040000" y="2160000"/>
              <a:ext cx="3600000" cy="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9" name="テキスト ボックス 118"/>
            <p:cNvSpPr txBox="1"/>
            <p:nvPr/>
          </p:nvSpPr>
          <p:spPr>
            <a:xfrm>
              <a:off x="4896000" y="5652000"/>
              <a:ext cx="338554" cy="461665"/>
            </a:xfrm>
            <a:prstGeom prst="rect">
              <a:avLst/>
            </a:prstGeom>
            <a:noFill/>
          </p:spPr>
          <p:txBody>
            <a:bodyPr wrap="none" rtlCol="0">
              <a:spAutoFit/>
            </a:bodyPr>
            <a:lstStyle/>
            <a:p>
              <a:r>
                <a:rPr lang="ja-JP" altLang="en-US" sz="2400" dirty="0">
                  <a:solidFill>
                    <a:schemeClr val="bg2">
                      <a:lumMod val="10000"/>
                    </a:schemeClr>
                  </a:solidFill>
                  <a:latin typeface="+mj-ea"/>
                  <a:ea typeface="+mj-ea"/>
                </a:rPr>
                <a:t>ｙ</a:t>
              </a:r>
              <a:endParaRPr kumimoji="1" lang="ja-JP" altLang="en-US" sz="2000" dirty="0">
                <a:solidFill>
                  <a:schemeClr val="bg2">
                    <a:lumMod val="10000"/>
                  </a:schemeClr>
                </a:solidFill>
                <a:latin typeface="+mj-ea"/>
                <a:ea typeface="+mj-ea"/>
              </a:endParaRPr>
            </a:p>
          </p:txBody>
        </p:sp>
        <p:cxnSp>
          <p:nvCxnSpPr>
            <p:cNvPr id="122" name="直線コネクタ 121"/>
            <p:cNvCxnSpPr/>
            <p:nvPr/>
          </p:nvCxnSpPr>
          <p:spPr>
            <a:xfrm>
              <a:off x="5796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6228184"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6660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7092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7524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7956000" y="2160000"/>
              <a:ext cx="0" cy="18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5040000" y="2880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5040000" y="3312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5040000" y="3744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5040000" y="4176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5040000" y="4608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040000" y="5040000"/>
              <a:ext cx="18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5148000" y="2448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136" name="テキスト ボックス 135"/>
            <p:cNvSpPr txBox="1"/>
            <p:nvPr/>
          </p:nvSpPr>
          <p:spPr>
            <a:xfrm>
              <a:off x="5868000" y="2160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37" name="テキスト ボックス 136"/>
            <p:cNvSpPr txBox="1"/>
            <p:nvPr/>
          </p:nvSpPr>
          <p:spPr>
            <a:xfrm>
              <a:off x="6300000" y="216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38" name="テキスト ボックス 137"/>
            <p:cNvSpPr txBox="1"/>
            <p:nvPr/>
          </p:nvSpPr>
          <p:spPr>
            <a:xfrm>
              <a:off x="6732000" y="216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39" name="テキスト ボックス 138"/>
            <p:cNvSpPr txBox="1"/>
            <p:nvPr/>
          </p:nvSpPr>
          <p:spPr>
            <a:xfrm>
              <a:off x="7164000" y="216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40" name="テキスト ボックス 139"/>
            <p:cNvSpPr txBox="1"/>
            <p:nvPr/>
          </p:nvSpPr>
          <p:spPr>
            <a:xfrm>
              <a:off x="7596000" y="2160000"/>
              <a:ext cx="301686" cy="369332"/>
            </a:xfrm>
            <a:prstGeom prst="rect">
              <a:avLst/>
            </a:prstGeom>
            <a:noFill/>
          </p:spPr>
          <p:txBody>
            <a:bodyPr wrap="none" rtlCol="0">
              <a:spAutoFit/>
            </a:bodyPr>
            <a:lstStyle/>
            <a:p>
              <a:r>
                <a:rPr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41" name="テキスト ボックス 140"/>
            <p:cNvSpPr txBox="1"/>
            <p:nvPr/>
          </p:nvSpPr>
          <p:spPr>
            <a:xfrm>
              <a:off x="8028000" y="2160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142" name="テキスト ボックス 141"/>
            <p:cNvSpPr txBox="1"/>
            <p:nvPr/>
          </p:nvSpPr>
          <p:spPr>
            <a:xfrm>
              <a:off x="5148000" y="288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43" name="テキスト ボックス 142"/>
            <p:cNvSpPr txBox="1"/>
            <p:nvPr/>
          </p:nvSpPr>
          <p:spPr>
            <a:xfrm>
              <a:off x="5148000" y="334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44" name="テキスト ボックス 143"/>
            <p:cNvSpPr txBox="1"/>
            <p:nvPr/>
          </p:nvSpPr>
          <p:spPr>
            <a:xfrm>
              <a:off x="5148000" y="3744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45" name="テキスト ボックス 144"/>
            <p:cNvSpPr txBox="1"/>
            <p:nvPr/>
          </p:nvSpPr>
          <p:spPr>
            <a:xfrm>
              <a:off x="5148000" y="4212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46" name="テキスト ボックス 145"/>
            <p:cNvSpPr txBox="1"/>
            <p:nvPr/>
          </p:nvSpPr>
          <p:spPr>
            <a:xfrm>
              <a:off x="5148000" y="460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47" name="テキスト ボックス 146"/>
            <p:cNvSpPr txBox="1"/>
            <p:nvPr/>
          </p:nvSpPr>
          <p:spPr>
            <a:xfrm>
              <a:off x="5148000" y="504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grpSp>
      <p:sp>
        <p:nvSpPr>
          <p:cNvPr id="149" name="正方形/長方形 148"/>
          <p:cNvSpPr>
            <a:spLocks noChangeAspect="1"/>
          </p:cNvSpPr>
          <p:nvPr/>
        </p:nvSpPr>
        <p:spPr>
          <a:xfrm>
            <a:off x="792000" y="3096000"/>
            <a:ext cx="324000" cy="324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0" name="正方形/長方形 149"/>
          <p:cNvSpPr>
            <a:spLocks noChangeAspect="1"/>
          </p:cNvSpPr>
          <p:nvPr/>
        </p:nvSpPr>
        <p:spPr>
          <a:xfrm>
            <a:off x="791616" y="3690152"/>
            <a:ext cx="324000" cy="324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1" name="正方形/長方形 150"/>
          <p:cNvSpPr>
            <a:spLocks noChangeAspect="1"/>
          </p:cNvSpPr>
          <p:nvPr/>
        </p:nvSpPr>
        <p:spPr>
          <a:xfrm>
            <a:off x="1188000" y="3681144"/>
            <a:ext cx="324000" cy="324000"/>
          </a:xfrm>
          <a:prstGeom prst="rect">
            <a:avLst/>
          </a:prstGeom>
          <a:solidFill>
            <a:srgbClr val="00B0F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2" name="正方形/長方形 151"/>
          <p:cNvSpPr>
            <a:spLocks noChangeAspect="1"/>
          </p:cNvSpPr>
          <p:nvPr/>
        </p:nvSpPr>
        <p:spPr>
          <a:xfrm>
            <a:off x="1584000" y="3681144"/>
            <a:ext cx="324000" cy="324000"/>
          </a:xfrm>
          <a:prstGeom prst="rect">
            <a:avLst/>
          </a:prstGeom>
          <a:solidFill>
            <a:srgbClr val="FF9933"/>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00" name="テキスト ボックス 99"/>
          <p:cNvSpPr txBox="1"/>
          <p:nvPr/>
        </p:nvSpPr>
        <p:spPr>
          <a:xfrm>
            <a:off x="5400000" y="2160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687607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04664"/>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予備実験：実験タスク</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685307"/>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3743436" y="2546448"/>
            <a:ext cx="292068"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x</a:t>
            </a:r>
            <a:endParaRPr kumimoji="1" lang="ja-JP" altLang="en-US" b="1" dirty="0">
              <a:latin typeface="+mj-ea"/>
              <a:ea typeface="+mj-ea"/>
            </a:endParaRPr>
          </a:p>
        </p:txBody>
      </p:sp>
      <p:grpSp>
        <p:nvGrpSpPr>
          <p:cNvPr id="87" name="グループ化 86"/>
          <p:cNvGrpSpPr/>
          <p:nvPr/>
        </p:nvGrpSpPr>
        <p:grpSpPr>
          <a:xfrm>
            <a:off x="1425679" y="2768504"/>
            <a:ext cx="2353661" cy="2523276"/>
            <a:chOff x="1354243" y="3930056"/>
            <a:chExt cx="2353661" cy="2523276"/>
          </a:xfrm>
        </p:grpSpPr>
        <p:grpSp>
          <p:nvGrpSpPr>
            <p:cNvPr id="10" name="グループ化 9"/>
            <p:cNvGrpSpPr/>
            <p:nvPr/>
          </p:nvGrpSpPr>
          <p:grpSpPr>
            <a:xfrm>
              <a:off x="1877460" y="4359733"/>
              <a:ext cx="1830444" cy="1830389"/>
              <a:chOff x="5148064" y="2492896"/>
              <a:chExt cx="2952328" cy="2952240"/>
            </a:xfrm>
          </p:grpSpPr>
          <p:sp>
            <p:nvSpPr>
              <p:cNvPr id="40" name="正方形/長方形 39"/>
              <p:cNvSpPr>
                <a:spLocks noChangeAspect="1"/>
              </p:cNvSpPr>
              <p:nvPr/>
            </p:nvSpPr>
            <p:spPr>
              <a:xfrm>
                <a:off x="5580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1" name="正方形/長方形 40"/>
              <p:cNvSpPr>
                <a:spLocks noChangeAspect="1"/>
              </p:cNvSpPr>
              <p:nvPr/>
            </p:nvSpPr>
            <p:spPr>
              <a:xfrm>
                <a:off x="6012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2" name="正方形/長方形 41"/>
              <p:cNvSpPr>
                <a:spLocks noChangeAspect="1"/>
              </p:cNvSpPr>
              <p:nvPr/>
            </p:nvSpPr>
            <p:spPr>
              <a:xfrm>
                <a:off x="6444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3" name="正方形/長方形 42"/>
              <p:cNvSpPr>
                <a:spLocks noChangeAspect="1"/>
              </p:cNvSpPr>
              <p:nvPr/>
            </p:nvSpPr>
            <p:spPr>
              <a:xfrm>
                <a:off x="5148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4" name="正方形/長方形 43"/>
              <p:cNvSpPr>
                <a:spLocks noChangeAspect="1"/>
              </p:cNvSpPr>
              <p:nvPr/>
            </p:nvSpPr>
            <p:spPr>
              <a:xfrm>
                <a:off x="5148064"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5" name="正方形/長方形 44"/>
              <p:cNvSpPr>
                <a:spLocks noChangeAspect="1"/>
              </p:cNvSpPr>
              <p:nvPr/>
            </p:nvSpPr>
            <p:spPr>
              <a:xfrm>
                <a:off x="5148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6" name="正方形/長方形 45"/>
              <p:cNvSpPr>
                <a:spLocks noChangeAspect="1"/>
              </p:cNvSpPr>
              <p:nvPr/>
            </p:nvSpPr>
            <p:spPr>
              <a:xfrm>
                <a:off x="5148064"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7" name="正方形/長方形 46"/>
              <p:cNvSpPr>
                <a:spLocks noChangeAspect="1"/>
              </p:cNvSpPr>
              <p:nvPr/>
            </p:nvSpPr>
            <p:spPr>
              <a:xfrm>
                <a:off x="5148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8" name="正方形/長方形 47"/>
              <p:cNvSpPr>
                <a:spLocks noChangeAspect="1"/>
              </p:cNvSpPr>
              <p:nvPr/>
            </p:nvSpPr>
            <p:spPr>
              <a:xfrm>
                <a:off x="6012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49" name="正方形/長方形 48"/>
              <p:cNvSpPr>
                <a:spLocks noChangeAspect="1"/>
              </p:cNvSpPr>
              <p:nvPr/>
            </p:nvSpPr>
            <p:spPr>
              <a:xfrm>
                <a:off x="6444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0" name="正方形/長方形 49"/>
              <p:cNvSpPr>
                <a:spLocks noChangeAspect="1"/>
              </p:cNvSpPr>
              <p:nvPr/>
            </p:nvSpPr>
            <p:spPr>
              <a:xfrm>
                <a:off x="6876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1" name="正方形/長方形 50"/>
              <p:cNvSpPr>
                <a:spLocks noChangeAspect="1"/>
              </p:cNvSpPr>
              <p:nvPr/>
            </p:nvSpPr>
            <p:spPr>
              <a:xfrm>
                <a:off x="6876208"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2" name="正方形/長方形 51"/>
              <p:cNvSpPr>
                <a:spLocks noChangeAspect="1"/>
              </p:cNvSpPr>
              <p:nvPr/>
            </p:nvSpPr>
            <p:spPr>
              <a:xfrm>
                <a:off x="6876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3" name="正方形/長方形 52"/>
              <p:cNvSpPr>
                <a:spLocks noChangeAspect="1"/>
              </p:cNvSpPr>
              <p:nvPr/>
            </p:nvSpPr>
            <p:spPr>
              <a:xfrm>
                <a:off x="6012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4" name="正方形/長方形 53"/>
              <p:cNvSpPr>
                <a:spLocks noChangeAspect="1"/>
              </p:cNvSpPr>
              <p:nvPr/>
            </p:nvSpPr>
            <p:spPr>
              <a:xfrm>
                <a:off x="6012064" y="378889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5" name="正方形/長方形 54"/>
              <p:cNvSpPr>
                <a:spLocks noChangeAspect="1"/>
              </p:cNvSpPr>
              <p:nvPr/>
            </p:nvSpPr>
            <p:spPr>
              <a:xfrm>
                <a:off x="6012064" y="2924896"/>
                <a:ext cx="360000" cy="360000"/>
              </a:xfrm>
              <a:prstGeom prst="rect">
                <a:avLst/>
              </a:prstGeom>
              <a:solidFill>
                <a:schemeClr val="bg2">
                  <a:lumMod val="10000"/>
                </a:schemeClr>
              </a:solidFill>
              <a:ln w="254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6" name="正方形/長方形 55"/>
              <p:cNvSpPr>
                <a:spLocks noChangeAspect="1"/>
              </p:cNvSpPr>
              <p:nvPr/>
            </p:nvSpPr>
            <p:spPr>
              <a:xfrm>
                <a:off x="7308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7" name="正方形/長方形 56"/>
              <p:cNvSpPr>
                <a:spLocks noChangeAspect="1"/>
              </p:cNvSpPr>
              <p:nvPr/>
            </p:nvSpPr>
            <p:spPr>
              <a:xfrm>
                <a:off x="7308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8" name="正方形/長方形 57"/>
              <p:cNvSpPr>
                <a:spLocks noChangeAspect="1"/>
              </p:cNvSpPr>
              <p:nvPr/>
            </p:nvSpPr>
            <p:spPr>
              <a:xfrm>
                <a:off x="7740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59" name="正方形/長方形 58"/>
              <p:cNvSpPr>
                <a:spLocks noChangeAspect="1"/>
              </p:cNvSpPr>
              <p:nvPr/>
            </p:nvSpPr>
            <p:spPr>
              <a:xfrm>
                <a:off x="7740392"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0" name="正方形/長方形 59"/>
              <p:cNvSpPr>
                <a:spLocks noChangeAspect="1"/>
              </p:cNvSpPr>
              <p:nvPr/>
            </p:nvSpPr>
            <p:spPr>
              <a:xfrm>
                <a:off x="7740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1" name="正方形/長方形 60"/>
              <p:cNvSpPr>
                <a:spLocks noChangeAspect="1"/>
              </p:cNvSpPr>
              <p:nvPr/>
            </p:nvSpPr>
            <p:spPr>
              <a:xfrm>
                <a:off x="7740392"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2" name="正方形/長方形 61"/>
              <p:cNvSpPr>
                <a:spLocks noChangeAspect="1"/>
              </p:cNvSpPr>
              <p:nvPr/>
            </p:nvSpPr>
            <p:spPr>
              <a:xfrm>
                <a:off x="7740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3" name="正方形/長方形 62"/>
              <p:cNvSpPr>
                <a:spLocks noChangeAspect="1"/>
              </p:cNvSpPr>
              <p:nvPr/>
            </p:nvSpPr>
            <p:spPr>
              <a:xfrm>
                <a:off x="7308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4" name="正方形/長方形 63"/>
              <p:cNvSpPr>
                <a:spLocks noChangeAspect="1"/>
              </p:cNvSpPr>
              <p:nvPr/>
            </p:nvSpPr>
            <p:spPr>
              <a:xfrm>
                <a:off x="7308392" y="2924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5" name="正方形/長方形 64"/>
              <p:cNvSpPr>
                <a:spLocks noChangeAspect="1"/>
              </p:cNvSpPr>
              <p:nvPr/>
            </p:nvSpPr>
            <p:spPr>
              <a:xfrm>
                <a:off x="7308392" y="3788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6" name="正方形/長方形 65"/>
              <p:cNvSpPr>
                <a:spLocks noChangeAspect="1"/>
              </p:cNvSpPr>
              <p:nvPr/>
            </p:nvSpPr>
            <p:spPr>
              <a:xfrm>
                <a:off x="5148064"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7" name="正方形/長方形 66"/>
              <p:cNvSpPr>
                <a:spLocks noChangeAspect="1"/>
              </p:cNvSpPr>
              <p:nvPr/>
            </p:nvSpPr>
            <p:spPr>
              <a:xfrm>
                <a:off x="5148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8" name="正方形/長方形 67"/>
              <p:cNvSpPr>
                <a:spLocks noChangeAspect="1"/>
              </p:cNvSpPr>
              <p:nvPr/>
            </p:nvSpPr>
            <p:spPr>
              <a:xfrm>
                <a:off x="5580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69" name="正方形/長方形 68"/>
              <p:cNvSpPr>
                <a:spLocks noChangeAspect="1"/>
              </p:cNvSpPr>
              <p:nvPr/>
            </p:nvSpPr>
            <p:spPr>
              <a:xfrm>
                <a:off x="6012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0" name="正方形/長方形 69"/>
              <p:cNvSpPr>
                <a:spLocks noChangeAspect="1"/>
              </p:cNvSpPr>
              <p:nvPr/>
            </p:nvSpPr>
            <p:spPr>
              <a:xfrm>
                <a:off x="6444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1" name="正方形/長方形 70"/>
              <p:cNvSpPr>
                <a:spLocks noChangeAspect="1"/>
              </p:cNvSpPr>
              <p:nvPr/>
            </p:nvSpPr>
            <p:spPr>
              <a:xfrm>
                <a:off x="6876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2" name="正方形/長方形 71"/>
              <p:cNvSpPr>
                <a:spLocks noChangeAspect="1"/>
              </p:cNvSpPr>
              <p:nvPr/>
            </p:nvSpPr>
            <p:spPr>
              <a:xfrm>
                <a:off x="6012064"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3" name="正方形/長方形 72"/>
              <p:cNvSpPr>
                <a:spLocks noChangeAspect="1"/>
              </p:cNvSpPr>
              <p:nvPr/>
            </p:nvSpPr>
            <p:spPr>
              <a:xfrm>
                <a:off x="7308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4" name="正方形/長方形 73"/>
              <p:cNvSpPr>
                <a:spLocks noChangeAspect="1"/>
              </p:cNvSpPr>
              <p:nvPr/>
            </p:nvSpPr>
            <p:spPr>
              <a:xfrm>
                <a:off x="7740392"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5" name="正方形/長方形 74"/>
              <p:cNvSpPr>
                <a:spLocks noChangeAspect="1"/>
              </p:cNvSpPr>
              <p:nvPr/>
            </p:nvSpPr>
            <p:spPr>
              <a:xfrm>
                <a:off x="7740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6" name="正方形/長方形 75"/>
              <p:cNvSpPr>
                <a:spLocks noChangeAspect="1"/>
              </p:cNvSpPr>
              <p:nvPr/>
            </p:nvSpPr>
            <p:spPr>
              <a:xfrm>
                <a:off x="7308392" y="465313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7" name="正方形/長方形 76"/>
              <p:cNvSpPr>
                <a:spLocks noChangeAspect="1"/>
              </p:cNvSpPr>
              <p:nvPr/>
            </p:nvSpPr>
            <p:spPr>
              <a:xfrm>
                <a:off x="6444248"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8" name="正方形/長方形 77"/>
              <p:cNvSpPr>
                <a:spLocks noChangeAspect="1"/>
              </p:cNvSpPr>
              <p:nvPr/>
            </p:nvSpPr>
            <p:spPr>
              <a:xfrm>
                <a:off x="6876296"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9" name="正方形/長方形 78"/>
              <p:cNvSpPr>
                <a:spLocks noChangeAspect="1"/>
              </p:cNvSpPr>
              <p:nvPr/>
            </p:nvSpPr>
            <p:spPr>
              <a:xfrm>
                <a:off x="6876256" y="2924944"/>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80" name="正方形/長方形 79"/>
              <p:cNvSpPr>
                <a:spLocks noChangeAspect="1"/>
              </p:cNvSpPr>
              <p:nvPr/>
            </p:nvSpPr>
            <p:spPr>
              <a:xfrm>
                <a:off x="5580112" y="4221128"/>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a:spLocks noChangeAspect="1"/>
              </p:cNvSpPr>
              <p:nvPr/>
            </p:nvSpPr>
            <p:spPr>
              <a:xfrm>
                <a:off x="5580112"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a:spLocks noChangeAspect="1"/>
              </p:cNvSpPr>
              <p:nvPr/>
            </p:nvSpPr>
            <p:spPr>
              <a:xfrm>
                <a:off x="6444208"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a:spLocks noChangeAspect="1"/>
              </p:cNvSpPr>
              <p:nvPr/>
            </p:nvSpPr>
            <p:spPr>
              <a:xfrm>
                <a:off x="6876296" y="3789040"/>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cxnSp>
          <p:nvCxnSpPr>
            <p:cNvPr id="12" name="直線矢印コネクタ 11"/>
            <p:cNvCxnSpPr/>
            <p:nvPr/>
          </p:nvCxnSpPr>
          <p:spPr>
            <a:xfrm>
              <a:off x="1475903" y="3930056"/>
              <a:ext cx="0" cy="223200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1475903" y="3930056"/>
              <a:ext cx="2232001" cy="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14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39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68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93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22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47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475903" y="460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475903" y="486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475903" y="514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475903" y="540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475903" y="568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475903" y="594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606243" y="4248000"/>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28" name="テキスト ボックス 27"/>
            <p:cNvSpPr txBox="1"/>
            <p:nvPr/>
          </p:nvSpPr>
          <p:spPr>
            <a:xfrm>
              <a:off x="2088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29" name="テキスト ボックス 28"/>
            <p:cNvSpPr txBox="1"/>
            <p:nvPr/>
          </p:nvSpPr>
          <p:spPr>
            <a:xfrm>
              <a:off x="2376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30" name="テキスト ボックス 29"/>
            <p:cNvSpPr txBox="1"/>
            <p:nvPr/>
          </p:nvSpPr>
          <p:spPr>
            <a:xfrm>
              <a:off x="2628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31" name="テキスト ボックス 30"/>
            <p:cNvSpPr txBox="1"/>
            <p:nvPr/>
          </p:nvSpPr>
          <p:spPr>
            <a:xfrm>
              <a:off x="2880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32" name="テキスト ボックス 31"/>
            <p:cNvSpPr txBox="1"/>
            <p:nvPr/>
          </p:nvSpPr>
          <p:spPr>
            <a:xfrm>
              <a:off x="3168000" y="3996000"/>
              <a:ext cx="187045" cy="228986"/>
            </a:xfrm>
            <a:prstGeom prst="rect">
              <a:avLst/>
            </a:prstGeom>
            <a:noFill/>
          </p:spPr>
          <p:txBody>
            <a:bodyPr wrap="none" rtlCol="0">
              <a:spAutoFit/>
            </a:bodyPr>
            <a:lstStyle/>
            <a:p>
              <a:r>
                <a:rPr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33" name="テキスト ボックス 32"/>
            <p:cNvSpPr txBox="1"/>
            <p:nvPr/>
          </p:nvSpPr>
          <p:spPr>
            <a:xfrm>
              <a:off x="3456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34" name="テキスト ボックス 33"/>
            <p:cNvSpPr txBox="1"/>
            <p:nvPr/>
          </p:nvSpPr>
          <p:spPr>
            <a:xfrm>
              <a:off x="1620000" y="450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35" name="テキスト ボックス 34"/>
            <p:cNvSpPr txBox="1"/>
            <p:nvPr/>
          </p:nvSpPr>
          <p:spPr>
            <a:xfrm>
              <a:off x="1620000" y="4752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36" name="テキスト ボックス 35"/>
            <p:cNvSpPr txBox="1"/>
            <p:nvPr/>
          </p:nvSpPr>
          <p:spPr>
            <a:xfrm>
              <a:off x="1620000" y="504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37" name="テキスト ボックス 36"/>
            <p:cNvSpPr txBox="1"/>
            <p:nvPr/>
          </p:nvSpPr>
          <p:spPr>
            <a:xfrm>
              <a:off x="1620000" y="532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38" name="テキスト ボックス 37"/>
            <p:cNvSpPr txBox="1"/>
            <p:nvPr/>
          </p:nvSpPr>
          <p:spPr>
            <a:xfrm>
              <a:off x="1620000" y="5616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39" name="テキスト ボックス 38"/>
            <p:cNvSpPr txBox="1"/>
            <p:nvPr/>
          </p:nvSpPr>
          <p:spPr>
            <a:xfrm>
              <a:off x="1620000" y="5904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86" name="テキスト ボックス 85"/>
            <p:cNvSpPr txBox="1"/>
            <p:nvPr/>
          </p:nvSpPr>
          <p:spPr>
            <a:xfrm>
              <a:off x="1354243" y="6084000"/>
              <a:ext cx="295274"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y</a:t>
              </a:r>
              <a:endParaRPr kumimoji="1" lang="ja-JP" altLang="en-US" b="1" dirty="0">
                <a:solidFill>
                  <a:schemeClr val="bg2">
                    <a:lumMod val="10000"/>
                  </a:schemeClr>
                </a:solidFill>
                <a:latin typeface="+mj-ea"/>
                <a:ea typeface="+mj-ea"/>
              </a:endParaRPr>
            </a:p>
          </p:txBody>
        </p:sp>
      </p:grpSp>
      <p:sp>
        <p:nvSpPr>
          <p:cNvPr id="163" name="テキスト ボックス 162"/>
          <p:cNvSpPr txBox="1"/>
          <p:nvPr/>
        </p:nvSpPr>
        <p:spPr>
          <a:xfrm>
            <a:off x="2388833" y="5147900"/>
            <a:ext cx="875561"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タスク</a:t>
            </a:r>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66" name="テキスト ボックス 165"/>
          <p:cNvSpPr txBox="1">
            <a:spLocks noChangeAspect="1"/>
          </p:cNvSpPr>
          <p:nvPr/>
        </p:nvSpPr>
        <p:spPr>
          <a:xfrm>
            <a:off x="3203436" y="3374448"/>
            <a:ext cx="347188"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Ｓ</a:t>
            </a:r>
            <a:endParaRPr kumimoji="1" lang="ja-JP" altLang="en-US" b="1" dirty="0">
              <a:solidFill>
                <a:schemeClr val="bg2">
                  <a:lumMod val="10000"/>
                </a:schemeClr>
              </a:solidFill>
              <a:latin typeface="+mj-ea"/>
              <a:ea typeface="+mj-ea"/>
            </a:endParaRPr>
          </a:p>
        </p:txBody>
      </p:sp>
      <p:sp>
        <p:nvSpPr>
          <p:cNvPr id="167" name="テキスト ボックス 166"/>
          <p:cNvSpPr txBox="1">
            <a:spLocks noChangeAspect="1"/>
          </p:cNvSpPr>
          <p:nvPr/>
        </p:nvSpPr>
        <p:spPr>
          <a:xfrm>
            <a:off x="2123436" y="4418448"/>
            <a:ext cx="331093"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Ｇ</a:t>
            </a:r>
            <a:endParaRPr kumimoji="1" lang="ja-JP" altLang="en-US" b="1" dirty="0">
              <a:solidFill>
                <a:schemeClr val="bg2">
                  <a:lumMod val="10000"/>
                </a:schemeClr>
              </a:solidFill>
              <a:latin typeface="+mj-ea"/>
              <a:ea typeface="+mj-ea"/>
            </a:endParaRPr>
          </a:p>
        </p:txBody>
      </p:sp>
      <p:cxnSp>
        <p:nvCxnSpPr>
          <p:cNvPr id="170" name="カギ線コネクタ 169"/>
          <p:cNvCxnSpPr/>
          <p:nvPr/>
        </p:nvCxnSpPr>
        <p:spPr>
          <a:xfrm rot="10800000" flipV="1">
            <a:off x="2303436" y="3554448"/>
            <a:ext cx="900000" cy="540000"/>
          </a:xfrm>
          <a:prstGeom prst="bentConnector3">
            <a:avLst>
              <a:gd name="adj1" fmla="val 37483"/>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75" name="直線矢印コネクタ 174"/>
          <p:cNvCxnSpPr/>
          <p:nvPr/>
        </p:nvCxnSpPr>
        <p:spPr>
          <a:xfrm>
            <a:off x="2303435" y="4104000"/>
            <a:ext cx="0" cy="360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1" name="正方形/長方形 170"/>
          <p:cNvSpPr>
            <a:spLocks noChangeAspect="1"/>
          </p:cNvSpPr>
          <p:nvPr/>
        </p:nvSpPr>
        <p:spPr>
          <a:xfrm>
            <a:off x="2015424" y="5621250"/>
            <a:ext cx="223200" cy="2232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7" name="テキスト ボックス 6"/>
          <p:cNvSpPr txBox="1"/>
          <p:nvPr/>
        </p:nvSpPr>
        <p:spPr>
          <a:xfrm>
            <a:off x="2195712" y="5477250"/>
            <a:ext cx="56938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壁</a:t>
            </a:r>
            <a:endParaRPr kumimoji="1" lang="ja-JP" altLang="en-US" sz="2000" dirty="0">
              <a:solidFill>
                <a:schemeClr val="bg2">
                  <a:lumMod val="10000"/>
                </a:schemeClr>
              </a:solidFill>
              <a:latin typeface="+mj-ea"/>
              <a:ea typeface="+mj-ea"/>
            </a:endParaRPr>
          </a:p>
        </p:txBody>
      </p:sp>
      <p:sp>
        <p:nvSpPr>
          <p:cNvPr id="173" name="正方形/長方形 172"/>
          <p:cNvSpPr>
            <a:spLocks noChangeAspect="1"/>
          </p:cNvSpPr>
          <p:nvPr/>
        </p:nvSpPr>
        <p:spPr>
          <a:xfrm>
            <a:off x="4515129" y="5630426"/>
            <a:ext cx="223200" cy="2232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mc:AlternateContent xmlns:mc="http://schemas.openxmlformats.org/markup-compatibility/2006">
        <mc:Choice xmlns:a14="http://schemas.microsoft.com/office/drawing/2010/main" Requires="a14">
          <p:sp>
            <p:nvSpPr>
              <p:cNvPr id="174" name="テキスト ボックス 173"/>
              <p:cNvSpPr txBox="1"/>
              <p:nvPr/>
            </p:nvSpPr>
            <p:spPr>
              <a:xfrm>
                <a:off x="4695129" y="5522426"/>
                <a:ext cx="110100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p:sp>
            <p:nvSpPr>
              <p:cNvPr id="174" name="テキスト ボックス 173"/>
              <p:cNvSpPr txBox="1">
                <a:spLocks noRot="1" noChangeAspect="1" noMove="1" noResize="1" noEditPoints="1" noAdjustHandles="1" noChangeArrowheads="1" noChangeShapeType="1" noTextEdit="1"/>
              </p:cNvSpPr>
              <p:nvPr/>
            </p:nvSpPr>
            <p:spPr>
              <a:xfrm>
                <a:off x="4695129" y="5522426"/>
                <a:ext cx="1101007" cy="400110"/>
              </a:xfrm>
              <a:prstGeom prst="rect">
                <a:avLst/>
              </a:prstGeom>
              <a:blipFill rotWithShape="1">
                <a:blip r:embed="rId3"/>
                <a:stretch>
                  <a:fillRect l="-5525" t="-10606" b="-22727"/>
                </a:stretch>
              </a:blipFill>
            </p:spPr>
            <p:txBody>
              <a:bodyPr/>
              <a:lstStyle/>
              <a:p>
                <a:r>
                  <a:rPr lang="ja-JP" altLang="en-US">
                    <a:noFill/>
                  </a:rPr>
                  <a:t> </a:t>
                </a:r>
              </a:p>
            </p:txBody>
          </p:sp>
        </mc:Fallback>
      </mc:AlternateContent>
      <p:sp>
        <p:nvSpPr>
          <p:cNvPr id="177" name="正方形/長方形 176"/>
          <p:cNvSpPr>
            <a:spLocks noChangeAspect="1"/>
          </p:cNvSpPr>
          <p:nvPr/>
        </p:nvSpPr>
        <p:spPr>
          <a:xfrm>
            <a:off x="4515129" y="5990426"/>
            <a:ext cx="223200" cy="223200"/>
          </a:xfrm>
          <a:prstGeom prst="rect">
            <a:avLst/>
          </a:prstGeom>
          <a:solidFill>
            <a:srgbClr val="00B0F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mc:AlternateContent xmlns:mc="http://schemas.openxmlformats.org/markup-compatibility/2006">
        <mc:Choice xmlns:a14="http://schemas.microsoft.com/office/drawing/2010/main" Requires="a14">
          <p:sp>
            <p:nvSpPr>
              <p:cNvPr id="178" name="テキスト ボックス 177"/>
              <p:cNvSpPr txBox="1"/>
              <p:nvPr/>
            </p:nvSpPr>
            <p:spPr>
              <a:xfrm>
                <a:off x="4695129" y="5864082"/>
                <a:ext cx="110100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p:sp>
            <p:nvSpPr>
              <p:cNvPr id="178" name="テキスト ボックス 177"/>
              <p:cNvSpPr txBox="1">
                <a:spLocks noRot="1" noChangeAspect="1" noMove="1" noResize="1" noEditPoints="1" noAdjustHandles="1" noChangeArrowheads="1" noChangeShapeType="1" noTextEdit="1"/>
              </p:cNvSpPr>
              <p:nvPr/>
            </p:nvSpPr>
            <p:spPr>
              <a:xfrm>
                <a:off x="4695129" y="5864082"/>
                <a:ext cx="1101007" cy="400110"/>
              </a:xfrm>
              <a:prstGeom prst="rect">
                <a:avLst/>
              </a:prstGeom>
              <a:blipFill rotWithShape="1">
                <a:blip r:embed="rId4"/>
                <a:stretch>
                  <a:fillRect l="-5525" t="-10606" b="-22727"/>
                </a:stretch>
              </a:blipFill>
            </p:spPr>
            <p:txBody>
              <a:bodyPr/>
              <a:lstStyle/>
              <a:p>
                <a:r>
                  <a:rPr lang="ja-JP" altLang="en-US">
                    <a:noFill/>
                  </a:rPr>
                  <a:t> </a:t>
                </a:r>
              </a:p>
            </p:txBody>
          </p:sp>
        </mc:Fallback>
      </mc:AlternateContent>
      <p:sp>
        <p:nvSpPr>
          <p:cNvPr id="8" name="テキスト ボックス 7"/>
          <p:cNvSpPr txBox="1"/>
          <p:nvPr/>
        </p:nvSpPr>
        <p:spPr>
          <a:xfrm>
            <a:off x="1979712" y="5873250"/>
            <a:ext cx="1864613"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Ｓ：</a:t>
            </a:r>
            <a:r>
              <a:rPr kumimoji="1" lang="ja-JP" altLang="en-US" sz="2000" dirty="0" smtClean="0">
                <a:solidFill>
                  <a:schemeClr val="bg2">
                    <a:lumMod val="10000"/>
                  </a:schemeClr>
                </a:solidFill>
                <a:latin typeface="+mj-ea"/>
                <a:ea typeface="+mj-ea"/>
              </a:rPr>
              <a:t>スタート位置</a:t>
            </a:r>
            <a:endParaRPr kumimoji="1" lang="ja-JP" altLang="en-US" sz="2000" dirty="0">
              <a:solidFill>
                <a:schemeClr val="bg2">
                  <a:lumMod val="10000"/>
                </a:schemeClr>
              </a:solidFill>
              <a:latin typeface="+mj-ea"/>
              <a:ea typeface="+mj-ea"/>
            </a:endParaRPr>
          </a:p>
        </p:txBody>
      </p:sp>
      <p:sp>
        <p:nvSpPr>
          <p:cNvPr id="179" name="テキスト ボックス 178"/>
          <p:cNvSpPr txBox="1"/>
          <p:nvPr/>
        </p:nvSpPr>
        <p:spPr>
          <a:xfrm>
            <a:off x="1979712" y="6269250"/>
            <a:ext cx="1763624"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Ｇ：</a:t>
            </a:r>
            <a:r>
              <a:rPr kumimoji="1" lang="ja-JP" altLang="en-US" sz="2000" dirty="0" smtClean="0">
                <a:solidFill>
                  <a:schemeClr val="bg2">
                    <a:lumMod val="10000"/>
                  </a:schemeClr>
                </a:solidFill>
                <a:latin typeface="+mj-ea"/>
                <a:ea typeface="+mj-ea"/>
              </a:rPr>
              <a:t>ゴール位置</a:t>
            </a:r>
            <a:endParaRPr kumimoji="1" lang="ja-JP" altLang="en-US" sz="2000" dirty="0">
              <a:solidFill>
                <a:schemeClr val="bg2">
                  <a:lumMod val="10000"/>
                </a:schemeClr>
              </a:solidFill>
              <a:latin typeface="+mj-ea"/>
              <a:ea typeface="+mj-ea"/>
            </a:endParaRPr>
          </a:p>
        </p:txBody>
      </p:sp>
      <p:sp>
        <p:nvSpPr>
          <p:cNvPr id="180" name="正方形/長方形 179"/>
          <p:cNvSpPr>
            <a:spLocks noChangeAspect="1"/>
          </p:cNvSpPr>
          <p:nvPr/>
        </p:nvSpPr>
        <p:spPr>
          <a:xfrm>
            <a:off x="4515129" y="6357705"/>
            <a:ext cx="223200" cy="223200"/>
          </a:xfrm>
          <a:prstGeom prst="rect">
            <a:avLst/>
          </a:prstGeom>
          <a:solidFill>
            <a:srgbClr val="FF9933"/>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181" name="テキスト ボックス 180"/>
              <p:cNvSpPr txBox="1"/>
              <p:nvPr/>
            </p:nvSpPr>
            <p:spPr>
              <a:xfrm>
                <a:off x="4695129" y="6242506"/>
                <a:ext cx="1101007"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𝟑</m:t>
                        </m:r>
                      </m:sub>
                    </m:sSub>
                  </m:oMath>
                </a14:m>
                <a:endParaRPr kumimoji="1" lang="ja-JP" altLang="en-US" sz="2000" b="1" dirty="0">
                  <a:solidFill>
                    <a:schemeClr val="bg2">
                      <a:lumMod val="10000"/>
                    </a:schemeClr>
                  </a:solidFill>
                  <a:latin typeface="+mj-ea"/>
                  <a:ea typeface="+mj-ea"/>
                </a:endParaRPr>
              </a:p>
            </p:txBody>
          </p:sp>
        </mc:Choice>
        <mc:Fallback>
          <p:sp>
            <p:nvSpPr>
              <p:cNvPr id="181" name="テキスト ボックス 180"/>
              <p:cNvSpPr txBox="1">
                <a:spLocks noRot="1" noChangeAspect="1" noMove="1" noResize="1" noEditPoints="1" noAdjustHandles="1" noChangeArrowheads="1" noChangeShapeType="1" noTextEdit="1"/>
              </p:cNvSpPr>
              <p:nvPr/>
            </p:nvSpPr>
            <p:spPr>
              <a:xfrm>
                <a:off x="4695129" y="6242506"/>
                <a:ext cx="1101007" cy="400110"/>
              </a:xfrm>
              <a:prstGeom prst="rect">
                <a:avLst/>
              </a:prstGeom>
              <a:blipFill rotWithShape="1">
                <a:blip r:embed="rId5"/>
                <a:stretch>
                  <a:fillRect l="-5525" t="-10606" b="-22727"/>
                </a:stretch>
              </a:blipFill>
            </p:spPr>
            <p:txBody>
              <a:bodyPr/>
              <a:lstStyle/>
              <a:p>
                <a:r>
                  <a:rPr lang="ja-JP" altLang="en-US">
                    <a:noFill/>
                  </a:rPr>
                  <a:t> </a:t>
                </a:r>
              </a:p>
            </p:txBody>
          </p:sp>
        </mc:Fallback>
      </mc:AlternateContent>
      <p:sp>
        <p:nvSpPr>
          <p:cNvPr id="182" name="テキスト ボックス 181"/>
          <p:cNvSpPr txBox="1"/>
          <p:nvPr/>
        </p:nvSpPr>
        <p:spPr>
          <a:xfrm>
            <a:off x="1907704" y="2864587"/>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164" name="テキスト ボックス 163"/>
          <p:cNvSpPr txBox="1"/>
          <p:nvPr/>
        </p:nvSpPr>
        <p:spPr>
          <a:xfrm>
            <a:off x="5808833" y="5147900"/>
            <a:ext cx="875561"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grpSp>
        <p:nvGrpSpPr>
          <p:cNvPr id="11" name="グループ化 10"/>
          <p:cNvGrpSpPr/>
          <p:nvPr/>
        </p:nvGrpSpPr>
        <p:grpSpPr>
          <a:xfrm>
            <a:off x="5003476" y="2492896"/>
            <a:ext cx="2706465" cy="2798888"/>
            <a:chOff x="5003476" y="2492896"/>
            <a:chExt cx="2706465" cy="2798888"/>
          </a:xfrm>
        </p:grpSpPr>
        <p:grpSp>
          <p:nvGrpSpPr>
            <p:cNvPr id="88" name="グループ化 87"/>
            <p:cNvGrpSpPr/>
            <p:nvPr/>
          </p:nvGrpSpPr>
          <p:grpSpPr>
            <a:xfrm>
              <a:off x="5003476" y="2768508"/>
              <a:ext cx="2353661" cy="2523276"/>
              <a:chOff x="1354243" y="3930056"/>
              <a:chExt cx="2353661" cy="2523276"/>
            </a:xfrm>
          </p:grpSpPr>
          <p:grpSp>
            <p:nvGrpSpPr>
              <p:cNvPr id="89" name="グループ化 88"/>
              <p:cNvGrpSpPr/>
              <p:nvPr/>
            </p:nvGrpSpPr>
            <p:grpSpPr>
              <a:xfrm>
                <a:off x="1877460" y="4359733"/>
                <a:ext cx="1830444" cy="1830389"/>
                <a:chOff x="5148064" y="2492896"/>
                <a:chExt cx="2952328" cy="2952240"/>
              </a:xfrm>
            </p:grpSpPr>
            <p:sp>
              <p:nvSpPr>
                <p:cNvPr id="118" name="正方形/長方形 117"/>
                <p:cNvSpPr>
                  <a:spLocks noChangeAspect="1"/>
                </p:cNvSpPr>
                <p:nvPr/>
              </p:nvSpPr>
              <p:spPr>
                <a:xfrm>
                  <a:off x="5580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9" name="正方形/長方形 118"/>
                <p:cNvSpPr>
                  <a:spLocks noChangeAspect="1"/>
                </p:cNvSpPr>
                <p:nvPr/>
              </p:nvSpPr>
              <p:spPr>
                <a:xfrm>
                  <a:off x="6012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0" name="正方形/長方形 119"/>
                <p:cNvSpPr>
                  <a:spLocks noChangeAspect="1"/>
                </p:cNvSpPr>
                <p:nvPr/>
              </p:nvSpPr>
              <p:spPr>
                <a:xfrm>
                  <a:off x="6444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1" name="正方形/長方形 120"/>
                <p:cNvSpPr>
                  <a:spLocks noChangeAspect="1"/>
                </p:cNvSpPr>
                <p:nvPr/>
              </p:nvSpPr>
              <p:spPr>
                <a:xfrm>
                  <a:off x="5148064"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2" name="正方形/長方形 121"/>
                <p:cNvSpPr>
                  <a:spLocks noChangeAspect="1"/>
                </p:cNvSpPr>
                <p:nvPr/>
              </p:nvSpPr>
              <p:spPr>
                <a:xfrm>
                  <a:off x="5148064"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3" name="正方形/長方形 122"/>
                <p:cNvSpPr>
                  <a:spLocks noChangeAspect="1"/>
                </p:cNvSpPr>
                <p:nvPr/>
              </p:nvSpPr>
              <p:spPr>
                <a:xfrm>
                  <a:off x="5148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4" name="正方形/長方形 123"/>
                <p:cNvSpPr>
                  <a:spLocks noChangeAspect="1"/>
                </p:cNvSpPr>
                <p:nvPr/>
              </p:nvSpPr>
              <p:spPr>
                <a:xfrm>
                  <a:off x="5148064"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5" name="正方形/長方形 124"/>
                <p:cNvSpPr>
                  <a:spLocks noChangeAspect="1"/>
                </p:cNvSpPr>
                <p:nvPr/>
              </p:nvSpPr>
              <p:spPr>
                <a:xfrm>
                  <a:off x="5148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6" name="正方形/長方形 125"/>
                <p:cNvSpPr>
                  <a:spLocks noChangeAspect="1"/>
                </p:cNvSpPr>
                <p:nvPr/>
              </p:nvSpPr>
              <p:spPr>
                <a:xfrm>
                  <a:off x="6012064"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7" name="正方形/長方形 126"/>
                <p:cNvSpPr>
                  <a:spLocks noChangeAspect="1"/>
                </p:cNvSpPr>
                <p:nvPr/>
              </p:nvSpPr>
              <p:spPr>
                <a:xfrm>
                  <a:off x="6444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8" name="正方形/長方形 127"/>
                <p:cNvSpPr>
                  <a:spLocks noChangeAspect="1"/>
                </p:cNvSpPr>
                <p:nvPr/>
              </p:nvSpPr>
              <p:spPr>
                <a:xfrm>
                  <a:off x="6876208"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29" name="正方形/長方形 128"/>
                <p:cNvSpPr>
                  <a:spLocks noChangeAspect="1"/>
                </p:cNvSpPr>
                <p:nvPr/>
              </p:nvSpPr>
              <p:spPr>
                <a:xfrm>
                  <a:off x="6876208"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0" name="正方形/長方形 129"/>
                <p:cNvSpPr>
                  <a:spLocks noChangeAspect="1"/>
                </p:cNvSpPr>
                <p:nvPr/>
              </p:nvSpPr>
              <p:spPr>
                <a:xfrm>
                  <a:off x="6876208"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1" name="正方形/長方形 130"/>
                <p:cNvSpPr>
                  <a:spLocks noChangeAspect="1"/>
                </p:cNvSpPr>
                <p:nvPr/>
              </p:nvSpPr>
              <p:spPr>
                <a:xfrm>
                  <a:off x="6012064"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2" name="正方形/長方形 131"/>
                <p:cNvSpPr>
                  <a:spLocks noChangeAspect="1"/>
                </p:cNvSpPr>
                <p:nvPr/>
              </p:nvSpPr>
              <p:spPr>
                <a:xfrm>
                  <a:off x="6012064" y="378889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3" name="正方形/長方形 132"/>
                <p:cNvSpPr>
                  <a:spLocks noChangeAspect="1"/>
                </p:cNvSpPr>
                <p:nvPr/>
              </p:nvSpPr>
              <p:spPr>
                <a:xfrm>
                  <a:off x="6012064" y="2924896"/>
                  <a:ext cx="360000" cy="360000"/>
                </a:xfrm>
                <a:prstGeom prst="rect">
                  <a:avLst/>
                </a:prstGeom>
                <a:solidFill>
                  <a:schemeClr val="bg2">
                    <a:lumMod val="10000"/>
                  </a:schemeClr>
                </a:solidFill>
                <a:ln w="254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4" name="正方形/長方形 133"/>
                <p:cNvSpPr>
                  <a:spLocks noChangeAspect="1"/>
                </p:cNvSpPr>
                <p:nvPr/>
              </p:nvSpPr>
              <p:spPr>
                <a:xfrm>
                  <a:off x="7308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5" name="正方形/長方形 134"/>
                <p:cNvSpPr>
                  <a:spLocks noChangeAspect="1"/>
                </p:cNvSpPr>
                <p:nvPr/>
              </p:nvSpPr>
              <p:spPr>
                <a:xfrm>
                  <a:off x="7308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6" name="正方形/長方形 135"/>
                <p:cNvSpPr>
                  <a:spLocks noChangeAspect="1"/>
                </p:cNvSpPr>
                <p:nvPr/>
              </p:nvSpPr>
              <p:spPr>
                <a:xfrm>
                  <a:off x="7740392" y="2492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7" name="正方形/長方形 136"/>
                <p:cNvSpPr>
                  <a:spLocks noChangeAspect="1"/>
                </p:cNvSpPr>
                <p:nvPr/>
              </p:nvSpPr>
              <p:spPr>
                <a:xfrm>
                  <a:off x="7740392" y="2924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8" name="正方形/長方形 137"/>
                <p:cNvSpPr>
                  <a:spLocks noChangeAspect="1"/>
                </p:cNvSpPr>
                <p:nvPr/>
              </p:nvSpPr>
              <p:spPr>
                <a:xfrm>
                  <a:off x="7740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39" name="正方形/長方形 138"/>
                <p:cNvSpPr>
                  <a:spLocks noChangeAspect="1"/>
                </p:cNvSpPr>
                <p:nvPr/>
              </p:nvSpPr>
              <p:spPr>
                <a:xfrm>
                  <a:off x="7740392" y="3788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0" name="正方形/長方形 139"/>
                <p:cNvSpPr>
                  <a:spLocks noChangeAspect="1"/>
                </p:cNvSpPr>
                <p:nvPr/>
              </p:nvSpPr>
              <p:spPr>
                <a:xfrm>
                  <a:off x="7740392" y="4220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1" name="正方形/長方形 140"/>
                <p:cNvSpPr>
                  <a:spLocks noChangeAspect="1"/>
                </p:cNvSpPr>
                <p:nvPr/>
              </p:nvSpPr>
              <p:spPr>
                <a:xfrm>
                  <a:off x="7308392" y="335689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2" name="正方形/長方形 141"/>
                <p:cNvSpPr>
                  <a:spLocks noChangeAspect="1"/>
                </p:cNvSpPr>
                <p:nvPr/>
              </p:nvSpPr>
              <p:spPr>
                <a:xfrm>
                  <a:off x="7308392" y="2924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3" name="正方形/長方形 142"/>
                <p:cNvSpPr>
                  <a:spLocks noChangeAspect="1"/>
                </p:cNvSpPr>
                <p:nvPr/>
              </p:nvSpPr>
              <p:spPr>
                <a:xfrm>
                  <a:off x="7308392" y="378889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4" name="正方形/長方形 143"/>
                <p:cNvSpPr>
                  <a:spLocks noChangeAspect="1"/>
                </p:cNvSpPr>
                <p:nvPr/>
              </p:nvSpPr>
              <p:spPr>
                <a:xfrm>
                  <a:off x="5148064"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5" name="正方形/長方形 144"/>
                <p:cNvSpPr>
                  <a:spLocks noChangeAspect="1"/>
                </p:cNvSpPr>
                <p:nvPr/>
              </p:nvSpPr>
              <p:spPr>
                <a:xfrm>
                  <a:off x="5148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6" name="正方形/長方形 145"/>
                <p:cNvSpPr>
                  <a:spLocks noChangeAspect="1"/>
                </p:cNvSpPr>
                <p:nvPr/>
              </p:nvSpPr>
              <p:spPr>
                <a:xfrm>
                  <a:off x="5580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7" name="正方形/長方形 146"/>
                <p:cNvSpPr>
                  <a:spLocks noChangeAspect="1"/>
                </p:cNvSpPr>
                <p:nvPr/>
              </p:nvSpPr>
              <p:spPr>
                <a:xfrm>
                  <a:off x="6012064"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8" name="正方形/長方形 147"/>
                <p:cNvSpPr>
                  <a:spLocks noChangeAspect="1"/>
                </p:cNvSpPr>
                <p:nvPr/>
              </p:nvSpPr>
              <p:spPr>
                <a:xfrm>
                  <a:off x="6444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49" name="正方形/長方形 148"/>
                <p:cNvSpPr>
                  <a:spLocks noChangeAspect="1"/>
                </p:cNvSpPr>
                <p:nvPr/>
              </p:nvSpPr>
              <p:spPr>
                <a:xfrm>
                  <a:off x="6876208"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0" name="正方形/長方形 149"/>
                <p:cNvSpPr>
                  <a:spLocks noChangeAspect="1"/>
                </p:cNvSpPr>
                <p:nvPr/>
              </p:nvSpPr>
              <p:spPr>
                <a:xfrm>
                  <a:off x="6012064"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1" name="正方形/長方形 150"/>
                <p:cNvSpPr>
                  <a:spLocks noChangeAspect="1"/>
                </p:cNvSpPr>
                <p:nvPr/>
              </p:nvSpPr>
              <p:spPr>
                <a:xfrm>
                  <a:off x="7308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2" name="正方形/長方形 151"/>
                <p:cNvSpPr>
                  <a:spLocks noChangeAspect="1"/>
                </p:cNvSpPr>
                <p:nvPr/>
              </p:nvSpPr>
              <p:spPr>
                <a:xfrm>
                  <a:off x="7740392" y="4653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3" name="正方形/長方形 152"/>
                <p:cNvSpPr>
                  <a:spLocks noChangeAspect="1"/>
                </p:cNvSpPr>
                <p:nvPr/>
              </p:nvSpPr>
              <p:spPr>
                <a:xfrm>
                  <a:off x="7740392" y="5085136"/>
                  <a:ext cx="36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4" name="正方形/長方形 153"/>
                <p:cNvSpPr>
                  <a:spLocks noChangeAspect="1"/>
                </p:cNvSpPr>
                <p:nvPr/>
              </p:nvSpPr>
              <p:spPr>
                <a:xfrm>
                  <a:off x="7308392" y="4653136"/>
                  <a:ext cx="360000" cy="360000"/>
                </a:xfrm>
                <a:prstGeom prst="rect">
                  <a:avLst/>
                </a:prstGeom>
                <a:solidFill>
                  <a:srgbClr val="F7964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5" name="正方形/長方形 154"/>
                <p:cNvSpPr>
                  <a:spLocks noChangeAspect="1"/>
                </p:cNvSpPr>
                <p:nvPr/>
              </p:nvSpPr>
              <p:spPr>
                <a:xfrm>
                  <a:off x="6444248"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6" name="正方形/長方形 155"/>
                <p:cNvSpPr>
                  <a:spLocks noChangeAspect="1"/>
                </p:cNvSpPr>
                <p:nvPr/>
              </p:nvSpPr>
              <p:spPr>
                <a:xfrm>
                  <a:off x="6876296" y="4653136"/>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7" name="正方形/長方形 156"/>
                <p:cNvSpPr>
                  <a:spLocks noChangeAspect="1"/>
                </p:cNvSpPr>
                <p:nvPr/>
              </p:nvSpPr>
              <p:spPr>
                <a:xfrm>
                  <a:off x="6876256" y="2924944"/>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58" name="正方形/長方形 157"/>
                <p:cNvSpPr>
                  <a:spLocks noChangeAspect="1"/>
                </p:cNvSpPr>
                <p:nvPr/>
              </p:nvSpPr>
              <p:spPr>
                <a:xfrm>
                  <a:off x="5580112" y="4221128"/>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a:spLocks noChangeAspect="1"/>
                </p:cNvSpPr>
                <p:nvPr/>
              </p:nvSpPr>
              <p:spPr>
                <a:xfrm>
                  <a:off x="5580112"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a:spLocks noChangeAspect="1"/>
                </p:cNvSpPr>
                <p:nvPr/>
              </p:nvSpPr>
              <p:spPr>
                <a:xfrm>
                  <a:off x="6444208" y="3356992"/>
                  <a:ext cx="360000" cy="360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a:spLocks noChangeAspect="1"/>
                </p:cNvSpPr>
                <p:nvPr/>
              </p:nvSpPr>
              <p:spPr>
                <a:xfrm>
                  <a:off x="6876296" y="3789040"/>
                  <a:ext cx="360000" cy="360000"/>
                </a:xfrm>
                <a:prstGeom prst="rect">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cxnSp>
            <p:nvCxnSpPr>
              <p:cNvPr id="90" name="直線矢印コネクタ 89"/>
              <p:cNvCxnSpPr/>
              <p:nvPr/>
            </p:nvCxnSpPr>
            <p:spPr>
              <a:xfrm>
                <a:off x="1475903" y="3930056"/>
                <a:ext cx="0" cy="223200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1475903" y="3930056"/>
                <a:ext cx="2232001" cy="0"/>
              </a:xfrm>
              <a:prstGeom prst="straightConnector1">
                <a:avLst/>
              </a:prstGeom>
              <a:ln w="31750" cmpd="sng">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214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239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268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293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3226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3478603" y="3930056"/>
                <a:ext cx="0" cy="1116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1475903" y="460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1475903" y="486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475903" y="514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1475903" y="540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1475903" y="5688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1475903" y="5940000"/>
                <a:ext cx="1116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1642767" y="4242135"/>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sp>
            <p:nvSpPr>
              <p:cNvPr id="105" name="テキスト ボックス 104"/>
              <p:cNvSpPr txBox="1"/>
              <p:nvPr/>
            </p:nvSpPr>
            <p:spPr>
              <a:xfrm>
                <a:off x="2088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06" name="テキスト ボックス 105"/>
              <p:cNvSpPr txBox="1"/>
              <p:nvPr/>
            </p:nvSpPr>
            <p:spPr>
              <a:xfrm>
                <a:off x="2376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07" name="テキスト ボックス 106"/>
              <p:cNvSpPr txBox="1"/>
              <p:nvPr/>
            </p:nvSpPr>
            <p:spPr>
              <a:xfrm>
                <a:off x="2628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08" name="テキスト ボックス 107"/>
              <p:cNvSpPr txBox="1"/>
              <p:nvPr/>
            </p:nvSpPr>
            <p:spPr>
              <a:xfrm>
                <a:off x="2880000" y="3996000"/>
                <a:ext cx="187045" cy="228986"/>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09" name="テキスト ボックス 108"/>
              <p:cNvSpPr txBox="1"/>
              <p:nvPr/>
            </p:nvSpPr>
            <p:spPr>
              <a:xfrm>
                <a:off x="3168000" y="3996000"/>
                <a:ext cx="187045" cy="228986"/>
              </a:xfrm>
              <a:prstGeom prst="rect">
                <a:avLst/>
              </a:prstGeom>
              <a:noFill/>
            </p:spPr>
            <p:txBody>
              <a:bodyPr wrap="none" rtlCol="0">
                <a:spAutoFit/>
              </a:bodyPr>
              <a:lstStyle/>
              <a:p>
                <a:r>
                  <a:rPr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10" name="テキスト ボックス 109"/>
              <p:cNvSpPr txBox="1"/>
              <p:nvPr/>
            </p:nvSpPr>
            <p:spPr>
              <a:xfrm>
                <a:off x="3456000" y="3996000"/>
                <a:ext cx="187045" cy="228986"/>
              </a:xfrm>
              <a:prstGeom prst="rect">
                <a:avLst/>
              </a:prstGeom>
              <a:noFill/>
            </p:spPr>
            <p:txBody>
              <a:bodyPr wrap="none" rtlCol="0">
                <a:spAutoFit/>
              </a:bodyPr>
              <a:lstStyle/>
              <a:p>
                <a:r>
                  <a:rPr lang="en-US" altLang="ja-JP" b="1" dirty="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111" name="テキスト ボックス 110"/>
              <p:cNvSpPr txBox="1"/>
              <p:nvPr/>
            </p:nvSpPr>
            <p:spPr>
              <a:xfrm>
                <a:off x="1620000" y="450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1</a:t>
                </a:r>
                <a:endParaRPr kumimoji="1" lang="ja-JP" altLang="en-US" b="1" dirty="0">
                  <a:solidFill>
                    <a:schemeClr val="bg2">
                      <a:lumMod val="10000"/>
                    </a:schemeClr>
                  </a:solidFill>
                  <a:latin typeface="+mj-ea"/>
                  <a:ea typeface="+mj-ea"/>
                </a:endParaRPr>
              </a:p>
            </p:txBody>
          </p:sp>
          <p:sp>
            <p:nvSpPr>
              <p:cNvPr id="112" name="テキスト ボックス 111"/>
              <p:cNvSpPr txBox="1"/>
              <p:nvPr/>
            </p:nvSpPr>
            <p:spPr>
              <a:xfrm>
                <a:off x="1620000" y="4752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2</a:t>
                </a:r>
                <a:endParaRPr kumimoji="1" lang="ja-JP" altLang="en-US" b="1" dirty="0">
                  <a:solidFill>
                    <a:schemeClr val="bg2">
                      <a:lumMod val="10000"/>
                    </a:schemeClr>
                  </a:solidFill>
                  <a:latin typeface="+mj-ea"/>
                  <a:ea typeface="+mj-ea"/>
                </a:endParaRPr>
              </a:p>
            </p:txBody>
          </p:sp>
          <p:sp>
            <p:nvSpPr>
              <p:cNvPr id="113" name="テキスト ボックス 112"/>
              <p:cNvSpPr txBox="1"/>
              <p:nvPr/>
            </p:nvSpPr>
            <p:spPr>
              <a:xfrm>
                <a:off x="1620000" y="5040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3</a:t>
                </a:r>
                <a:endParaRPr kumimoji="1" lang="ja-JP" altLang="en-US" b="1" dirty="0">
                  <a:solidFill>
                    <a:schemeClr val="bg2">
                      <a:lumMod val="10000"/>
                    </a:schemeClr>
                  </a:solidFill>
                  <a:latin typeface="+mj-ea"/>
                  <a:ea typeface="+mj-ea"/>
                </a:endParaRPr>
              </a:p>
            </p:txBody>
          </p:sp>
          <p:sp>
            <p:nvSpPr>
              <p:cNvPr id="114" name="テキスト ボックス 113"/>
              <p:cNvSpPr txBox="1"/>
              <p:nvPr/>
            </p:nvSpPr>
            <p:spPr>
              <a:xfrm>
                <a:off x="1620000" y="5328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4</a:t>
                </a:r>
                <a:endParaRPr kumimoji="1" lang="ja-JP" altLang="en-US" b="1" dirty="0">
                  <a:solidFill>
                    <a:schemeClr val="bg2">
                      <a:lumMod val="10000"/>
                    </a:schemeClr>
                  </a:solidFill>
                  <a:latin typeface="+mj-ea"/>
                  <a:ea typeface="+mj-ea"/>
                </a:endParaRPr>
              </a:p>
            </p:txBody>
          </p:sp>
          <p:sp>
            <p:nvSpPr>
              <p:cNvPr id="115" name="テキスト ボックス 114"/>
              <p:cNvSpPr txBox="1"/>
              <p:nvPr/>
            </p:nvSpPr>
            <p:spPr>
              <a:xfrm>
                <a:off x="1620000" y="5616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5</a:t>
                </a:r>
                <a:endParaRPr kumimoji="1" lang="ja-JP" altLang="en-US" b="1" dirty="0">
                  <a:solidFill>
                    <a:schemeClr val="bg2">
                      <a:lumMod val="10000"/>
                    </a:schemeClr>
                  </a:solidFill>
                  <a:latin typeface="+mj-ea"/>
                  <a:ea typeface="+mj-ea"/>
                </a:endParaRPr>
              </a:p>
            </p:txBody>
          </p:sp>
          <p:sp>
            <p:nvSpPr>
              <p:cNvPr id="116" name="テキスト ボックス 115"/>
              <p:cNvSpPr txBox="1"/>
              <p:nvPr/>
            </p:nvSpPr>
            <p:spPr>
              <a:xfrm>
                <a:off x="1620000" y="5904000"/>
                <a:ext cx="301686"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6</a:t>
                </a:r>
                <a:endParaRPr kumimoji="1" lang="ja-JP" altLang="en-US" b="1" dirty="0">
                  <a:solidFill>
                    <a:schemeClr val="bg2">
                      <a:lumMod val="10000"/>
                    </a:schemeClr>
                  </a:solidFill>
                  <a:latin typeface="+mj-ea"/>
                  <a:ea typeface="+mj-ea"/>
                </a:endParaRPr>
              </a:p>
            </p:txBody>
          </p:sp>
          <p:sp>
            <p:nvSpPr>
              <p:cNvPr id="117" name="テキスト ボックス 116"/>
              <p:cNvSpPr txBox="1"/>
              <p:nvPr/>
            </p:nvSpPr>
            <p:spPr>
              <a:xfrm>
                <a:off x="1354243" y="6084000"/>
                <a:ext cx="295274" cy="369332"/>
              </a:xfrm>
              <a:prstGeom prst="rect">
                <a:avLst/>
              </a:prstGeom>
              <a:noFill/>
            </p:spPr>
            <p:txBody>
              <a:bodyPr wrap="none" rtlCol="0">
                <a:spAutoFit/>
              </a:bodyPr>
              <a:lstStyle/>
              <a:p>
                <a:r>
                  <a:rPr kumimoji="1" lang="en-US" altLang="ja-JP" b="1" dirty="0" smtClean="0">
                    <a:solidFill>
                      <a:schemeClr val="bg2">
                        <a:lumMod val="10000"/>
                      </a:schemeClr>
                    </a:solidFill>
                    <a:latin typeface="+mj-ea"/>
                    <a:ea typeface="+mj-ea"/>
                  </a:rPr>
                  <a:t>y</a:t>
                </a:r>
                <a:endParaRPr kumimoji="1" lang="ja-JP" altLang="en-US" b="1" dirty="0">
                  <a:solidFill>
                    <a:schemeClr val="bg2">
                      <a:lumMod val="10000"/>
                    </a:schemeClr>
                  </a:solidFill>
                  <a:latin typeface="+mj-ea"/>
                  <a:ea typeface="+mj-ea"/>
                </a:endParaRPr>
              </a:p>
            </p:txBody>
          </p:sp>
        </p:grpSp>
        <p:sp>
          <p:nvSpPr>
            <p:cNvPr id="165" name="テキスト ボックス 164"/>
            <p:cNvSpPr txBox="1">
              <a:spLocks noChangeAspect="1"/>
            </p:cNvSpPr>
            <p:nvPr/>
          </p:nvSpPr>
          <p:spPr>
            <a:xfrm>
              <a:off x="6803436" y="3374448"/>
              <a:ext cx="347188"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Ｓ</a:t>
              </a:r>
              <a:endParaRPr kumimoji="1" lang="ja-JP" altLang="en-US" b="1" dirty="0">
                <a:solidFill>
                  <a:schemeClr val="bg2">
                    <a:lumMod val="10000"/>
                  </a:schemeClr>
                </a:solidFill>
                <a:latin typeface="+mj-ea"/>
                <a:ea typeface="+mj-ea"/>
              </a:endParaRPr>
            </a:p>
          </p:txBody>
        </p:sp>
        <p:sp>
          <p:nvSpPr>
            <p:cNvPr id="168" name="テキスト ボックス 167"/>
            <p:cNvSpPr txBox="1">
              <a:spLocks noChangeAspect="1"/>
            </p:cNvSpPr>
            <p:nvPr/>
          </p:nvSpPr>
          <p:spPr>
            <a:xfrm>
              <a:off x="6803676" y="4427688"/>
              <a:ext cx="331093"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Ｇ</a:t>
              </a:r>
              <a:endParaRPr kumimoji="1" lang="ja-JP" altLang="en-US" b="1" dirty="0">
                <a:solidFill>
                  <a:schemeClr val="bg2">
                    <a:lumMod val="10000"/>
                  </a:schemeClr>
                </a:solidFill>
                <a:latin typeface="+mj-ea"/>
                <a:ea typeface="+mj-ea"/>
              </a:endParaRPr>
            </a:p>
          </p:txBody>
        </p:sp>
        <p:cxnSp>
          <p:nvCxnSpPr>
            <p:cNvPr id="186" name="直線矢印コネクタ 185"/>
            <p:cNvCxnSpPr>
              <a:endCxn id="156" idx="3"/>
            </p:cNvCxnSpPr>
            <p:nvPr/>
          </p:nvCxnSpPr>
          <p:spPr>
            <a:xfrm>
              <a:off x="5906163" y="4649134"/>
              <a:ext cx="900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6" name="カギ線コネクタ 175"/>
            <p:cNvCxnSpPr/>
            <p:nvPr/>
          </p:nvCxnSpPr>
          <p:spPr>
            <a:xfrm rot="10800000" flipV="1">
              <a:off x="5903676" y="3563592"/>
              <a:ext cx="900000" cy="540000"/>
            </a:xfrm>
            <a:prstGeom prst="bentConnector3">
              <a:avLst>
                <a:gd name="adj1" fmla="val 37483"/>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a:off x="5903675" y="4103593"/>
              <a:ext cx="0" cy="540000"/>
            </a:xfrm>
            <a:prstGeom prst="line">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304" y="2492896"/>
              <a:ext cx="4016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3" name="テキスト ボックス 182"/>
            <p:cNvSpPr txBox="1"/>
            <p:nvPr/>
          </p:nvSpPr>
          <p:spPr>
            <a:xfrm>
              <a:off x="5508000" y="2864587"/>
              <a:ext cx="301686" cy="369332"/>
            </a:xfrm>
            <a:prstGeom prst="rect">
              <a:avLst/>
            </a:prstGeom>
            <a:noFill/>
          </p:spPr>
          <p:txBody>
            <a:bodyPr wrap="none" rtlCol="0">
              <a:spAutoFit/>
            </a:bodyPr>
            <a:lstStyle/>
            <a:p>
              <a:r>
                <a:rPr lang="en-US" altLang="ja-JP" b="1" dirty="0">
                  <a:solidFill>
                    <a:schemeClr val="bg2">
                      <a:lumMod val="10000"/>
                    </a:schemeClr>
                  </a:solidFill>
                  <a:latin typeface="+mj-ea"/>
                  <a:ea typeface="+mj-ea"/>
                </a:rPr>
                <a:t>0</a:t>
              </a:r>
              <a:endParaRPr kumimoji="1" lang="ja-JP" altLang="en-US" b="1" dirty="0">
                <a:solidFill>
                  <a:schemeClr val="bg2">
                    <a:lumMod val="10000"/>
                  </a:schemeClr>
                </a:solidFill>
                <a:latin typeface="+mj-ea"/>
                <a:ea typeface="+mj-ea"/>
              </a:endParaRPr>
            </a:p>
          </p:txBody>
        </p:sp>
      </p:grpSp>
      <p:sp>
        <p:nvSpPr>
          <p:cNvPr id="3" name="テキスト ボックス 2"/>
          <p:cNvSpPr txBox="1"/>
          <p:nvPr/>
        </p:nvSpPr>
        <p:spPr>
          <a:xfrm>
            <a:off x="1305831" y="1772816"/>
            <a:ext cx="5990743" cy="830997"/>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タスク</a:t>
            </a:r>
            <a:r>
              <a:rPr kumimoji="1" lang="en-US" altLang="ja-JP" sz="2400" dirty="0" smtClean="0">
                <a:solidFill>
                  <a:schemeClr val="bg2">
                    <a:lumMod val="10000"/>
                  </a:schemeClr>
                </a:solidFill>
                <a:latin typeface="+mj-ea"/>
                <a:ea typeface="+mj-ea"/>
              </a:rPr>
              <a:t>1</a:t>
            </a:r>
            <a:r>
              <a:rPr kumimoji="1" lang="ja-JP" altLang="en-US" sz="2400" dirty="0" smtClean="0">
                <a:solidFill>
                  <a:schemeClr val="bg2">
                    <a:lumMod val="10000"/>
                  </a:schemeClr>
                </a:solidFill>
                <a:latin typeface="+mj-ea"/>
                <a:ea typeface="+mj-ea"/>
              </a:rPr>
              <a:t>：すべての観測が適切な行動一つ</a:t>
            </a:r>
            <a:endParaRPr kumimoji="1" lang="en-US" altLang="ja-JP" sz="2400" dirty="0" smtClean="0">
              <a:solidFill>
                <a:schemeClr val="bg2">
                  <a:lumMod val="10000"/>
                </a:schemeClr>
              </a:solidFill>
              <a:latin typeface="+mj-ea"/>
              <a:ea typeface="+mj-ea"/>
            </a:endParaRPr>
          </a:p>
          <a:p>
            <a:r>
              <a:rPr lang="ja-JP" altLang="en-US" sz="2400" dirty="0" smtClean="0">
                <a:solidFill>
                  <a:schemeClr val="bg2">
                    <a:lumMod val="10000"/>
                  </a:schemeClr>
                </a:solidFill>
                <a:latin typeface="+mj-ea"/>
                <a:ea typeface="+mj-ea"/>
              </a:rPr>
              <a:t>タスク</a:t>
            </a:r>
            <a:r>
              <a:rPr lang="en-US" altLang="ja-JP" sz="2400" dirty="0" smtClean="0">
                <a:solidFill>
                  <a:schemeClr val="bg2">
                    <a:lumMod val="10000"/>
                  </a:schemeClr>
                </a:solidFill>
                <a:latin typeface="+mj-ea"/>
                <a:ea typeface="+mj-ea"/>
              </a:rPr>
              <a:t>2</a:t>
            </a:r>
            <a:r>
              <a:rPr lang="ja-JP" altLang="en-US" sz="2400" dirty="0" smtClean="0">
                <a:solidFill>
                  <a:schemeClr val="bg2">
                    <a:lumMod val="10000"/>
                  </a:schemeClr>
                </a:solidFill>
                <a:latin typeface="+mj-ea"/>
                <a:ea typeface="+mj-ea"/>
              </a:rPr>
              <a:t>：一部の観測</a:t>
            </a:r>
            <a:r>
              <a:rPr lang="en-US" altLang="ja-JP" sz="2400" dirty="0"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　 </a:t>
            </a:r>
            <a:r>
              <a:rPr lang="en-US" altLang="ja-JP" sz="2400" dirty="0"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で適切な行動が複数</a:t>
            </a:r>
            <a:endParaRPr kumimoji="1" lang="ja-JP" altLang="en-US" sz="2400" dirty="0">
              <a:solidFill>
                <a:schemeClr val="bg2">
                  <a:lumMod val="10000"/>
                </a:schemeClr>
              </a:solidFill>
              <a:latin typeface="+mj-ea"/>
              <a:ea typeface="+mj-ea"/>
            </a:endParaRPr>
          </a:p>
        </p:txBody>
      </p:sp>
      <p:sp>
        <p:nvSpPr>
          <p:cNvPr id="184" name="正方形/長方形 183"/>
          <p:cNvSpPr>
            <a:spLocks noChangeAspect="1"/>
          </p:cNvSpPr>
          <p:nvPr/>
        </p:nvSpPr>
        <p:spPr>
          <a:xfrm>
            <a:off x="4140000" y="2269696"/>
            <a:ext cx="223200" cy="2232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Tree>
    <p:extLst>
      <p:ext uri="{BB962C8B-B14F-4D97-AF65-F5344CB8AC3E}">
        <p14:creationId xmlns:p14="http://schemas.microsoft.com/office/powerpoint/2010/main" val="465502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予備実験：実験パラメータ</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294844051"/>
              </p:ext>
            </p:extLst>
          </p:nvPr>
        </p:nvGraphicFramePr>
        <p:xfrm>
          <a:off x="930079" y="2132856"/>
          <a:ext cx="7467600" cy="4358640"/>
        </p:xfrm>
        <a:graphic>
          <a:graphicData uri="http://schemas.openxmlformats.org/drawingml/2006/table">
            <a:tbl>
              <a:tblPr firstRow="1" bandRow="1"/>
              <a:tblGrid>
                <a:gridCol w="3733800"/>
                <a:gridCol w="3733800"/>
              </a:tblGrid>
              <a:tr h="370840">
                <a:tc>
                  <a:txBody>
                    <a:bodyPr/>
                    <a:lstStyle/>
                    <a:p>
                      <a:r>
                        <a:rPr kumimoji="1" lang="ja-JP" altLang="en-US" sz="2000" b="0" dirty="0" smtClean="0">
                          <a:solidFill>
                            <a:schemeClr val="bg2">
                              <a:lumMod val="10000"/>
                            </a:schemeClr>
                          </a:solidFill>
                          <a:effectLst/>
                          <a:latin typeface="+mj-ea"/>
                          <a:ea typeface="+mj-ea"/>
                        </a:rPr>
                        <a:t>報酬（ゴール到達時のみ）</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28575"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1.0</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28575"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全試行数</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1000</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スタート位置</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a:t>
                      </a:r>
                      <a:r>
                        <a:rPr kumimoji="1" lang="en-US" altLang="ja-JP" sz="2000" b="0" dirty="0" err="1" smtClean="0">
                          <a:solidFill>
                            <a:schemeClr val="bg2">
                              <a:lumMod val="10000"/>
                            </a:schemeClr>
                          </a:solidFill>
                          <a:effectLst/>
                          <a:latin typeface="+mj-ea"/>
                          <a:ea typeface="+mj-ea"/>
                        </a:rPr>
                        <a:t>x,y</a:t>
                      </a:r>
                      <a:r>
                        <a:rPr kumimoji="1" lang="en-US" altLang="ja-JP" sz="2000" b="0" dirty="0" smtClean="0">
                          <a:solidFill>
                            <a:schemeClr val="bg2">
                              <a:lumMod val="10000"/>
                            </a:schemeClr>
                          </a:solidFill>
                          <a:effectLst/>
                          <a:latin typeface="+mj-ea"/>
                          <a:ea typeface="+mj-ea"/>
                        </a:rPr>
                        <a:t>)=(5,1)</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lang="ja-JP" altLang="en-US" sz="2000" b="0" dirty="0" smtClean="0">
                          <a:solidFill>
                            <a:schemeClr val="bg2">
                              <a:lumMod val="10000"/>
                            </a:schemeClr>
                          </a:solidFill>
                          <a:effectLst/>
                          <a:latin typeface="+mj-ea"/>
                          <a:ea typeface="+mj-ea"/>
                        </a:rPr>
                        <a:t>ゴール位置</a:t>
                      </a:r>
                      <a:r>
                        <a:rPr lang="en-US" altLang="ja-JP" sz="2000" b="0" dirty="0" smtClean="0">
                          <a:solidFill>
                            <a:schemeClr val="bg2">
                              <a:lumMod val="10000"/>
                            </a:schemeClr>
                          </a:solidFill>
                          <a:effectLst/>
                          <a:latin typeface="+mj-ea"/>
                          <a:ea typeface="+mj-ea"/>
                        </a:rPr>
                        <a:t>(</a:t>
                      </a:r>
                      <a:r>
                        <a:rPr lang="ja-JP" altLang="en-US" sz="2000" b="0" dirty="0" smtClean="0">
                          <a:solidFill>
                            <a:schemeClr val="bg2">
                              <a:lumMod val="10000"/>
                            </a:schemeClr>
                          </a:solidFill>
                          <a:effectLst/>
                          <a:latin typeface="+mj-ea"/>
                          <a:ea typeface="+mj-ea"/>
                        </a:rPr>
                        <a:t>タスク</a:t>
                      </a:r>
                      <a:r>
                        <a:rPr lang="en-US" altLang="ja-JP" sz="2000" b="0" dirty="0" smtClean="0">
                          <a:solidFill>
                            <a:schemeClr val="bg2">
                              <a:lumMod val="10000"/>
                            </a:schemeClr>
                          </a:solidFill>
                          <a:effectLst/>
                          <a:latin typeface="+mj-ea"/>
                          <a:ea typeface="+mj-ea"/>
                        </a:rPr>
                        <a:t>1)</a:t>
                      </a:r>
                      <a:endParaRPr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lang="en-US" altLang="ja-JP" sz="2000" b="0" dirty="0" smtClean="0">
                          <a:solidFill>
                            <a:schemeClr val="bg2">
                              <a:lumMod val="10000"/>
                            </a:schemeClr>
                          </a:solidFill>
                          <a:effectLst/>
                          <a:latin typeface="+mj-ea"/>
                          <a:ea typeface="+mj-ea"/>
                        </a:rPr>
                        <a:t>(</a:t>
                      </a:r>
                      <a:r>
                        <a:rPr lang="en-US" altLang="ja-JP" sz="2000" b="0" dirty="0" err="1" smtClean="0">
                          <a:solidFill>
                            <a:schemeClr val="bg2">
                              <a:lumMod val="10000"/>
                            </a:schemeClr>
                          </a:solidFill>
                          <a:effectLst/>
                          <a:latin typeface="+mj-ea"/>
                          <a:ea typeface="+mj-ea"/>
                        </a:rPr>
                        <a:t>x,y</a:t>
                      </a:r>
                      <a:r>
                        <a:rPr lang="en-US" altLang="ja-JP" sz="2000" b="0" dirty="0" smtClean="0">
                          <a:solidFill>
                            <a:schemeClr val="bg2">
                              <a:lumMod val="10000"/>
                            </a:schemeClr>
                          </a:solidFill>
                          <a:effectLst/>
                          <a:latin typeface="+mj-ea"/>
                          <a:ea typeface="+mj-ea"/>
                        </a:rPr>
                        <a:t>)=(1,5)</a:t>
                      </a:r>
                      <a:endParaRPr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ゴール位置</a:t>
                      </a:r>
                      <a:r>
                        <a:rPr kumimoji="1" lang="en-US" altLang="ja-JP" sz="2000" b="0" dirty="0" smtClean="0">
                          <a:solidFill>
                            <a:schemeClr val="bg2">
                              <a:lumMod val="10000"/>
                            </a:schemeClr>
                          </a:solidFill>
                          <a:effectLst/>
                          <a:latin typeface="+mj-ea"/>
                          <a:ea typeface="+mj-ea"/>
                        </a:rPr>
                        <a:t>(</a:t>
                      </a:r>
                      <a:r>
                        <a:rPr kumimoji="1" lang="ja-JP" altLang="en-US" sz="2000" b="0" dirty="0" smtClean="0">
                          <a:solidFill>
                            <a:schemeClr val="bg2">
                              <a:lumMod val="10000"/>
                            </a:schemeClr>
                          </a:solidFill>
                          <a:effectLst/>
                          <a:latin typeface="+mj-ea"/>
                          <a:ea typeface="+mj-ea"/>
                        </a:rPr>
                        <a:t>タスク</a:t>
                      </a:r>
                      <a:r>
                        <a:rPr kumimoji="1" lang="en-US" altLang="ja-JP" sz="2000" b="0" dirty="0" smtClean="0">
                          <a:solidFill>
                            <a:schemeClr val="bg2">
                              <a:lumMod val="10000"/>
                            </a:schemeClr>
                          </a:solidFill>
                          <a:effectLst/>
                          <a:latin typeface="+mj-ea"/>
                          <a:ea typeface="+mj-ea"/>
                        </a:rPr>
                        <a:t>2)</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a:t>
                      </a:r>
                      <a:r>
                        <a:rPr kumimoji="1" lang="en-US" altLang="ja-JP" sz="2000" b="0" dirty="0" err="1" smtClean="0">
                          <a:solidFill>
                            <a:schemeClr val="bg2">
                              <a:lumMod val="10000"/>
                            </a:schemeClr>
                          </a:solidFill>
                          <a:effectLst/>
                          <a:latin typeface="+mj-ea"/>
                          <a:ea typeface="+mj-ea"/>
                        </a:rPr>
                        <a:t>x,y</a:t>
                      </a:r>
                      <a:r>
                        <a:rPr kumimoji="1" lang="en-US" altLang="ja-JP" sz="2000" b="0" dirty="0" smtClean="0">
                          <a:solidFill>
                            <a:schemeClr val="bg2">
                              <a:lumMod val="10000"/>
                            </a:schemeClr>
                          </a:solidFill>
                          <a:effectLst/>
                          <a:latin typeface="+mj-ea"/>
                          <a:ea typeface="+mj-ea"/>
                        </a:rPr>
                        <a:t>)=(5,5)</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学習手法</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学習</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ja-JP" altLang="en-US" sz="2000" b="0" dirty="0" smtClean="0">
                          <a:solidFill>
                            <a:schemeClr val="bg2">
                              <a:lumMod val="10000"/>
                            </a:schemeClr>
                          </a:solidFill>
                          <a:effectLst/>
                          <a:latin typeface="+mj-ea"/>
                          <a:ea typeface="+mj-ea"/>
                        </a:rPr>
                        <a:t>行動選択手法</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ε-greedy</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値の初期値</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0.01</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α</a:t>
                      </a:r>
                      <a:r>
                        <a:rPr kumimoji="1" lang="ja-JP" altLang="en-US" sz="2000" b="0" dirty="0" smtClean="0">
                          <a:solidFill>
                            <a:schemeClr val="bg2">
                              <a:lumMod val="10000"/>
                            </a:schemeClr>
                          </a:solidFill>
                          <a:effectLst/>
                          <a:latin typeface="+mj-ea"/>
                          <a:ea typeface="+mj-ea"/>
                        </a:rPr>
                        <a:t>（</a:t>
                      </a:r>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学習）</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0.1</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γ</a:t>
                      </a:r>
                      <a:r>
                        <a:rPr kumimoji="1" lang="ja-JP" altLang="en-US" sz="2000" b="0" dirty="0" smtClean="0">
                          <a:solidFill>
                            <a:schemeClr val="bg2">
                              <a:lumMod val="10000"/>
                            </a:schemeClr>
                          </a:solidFill>
                          <a:effectLst/>
                          <a:latin typeface="+mj-ea"/>
                          <a:ea typeface="+mj-ea"/>
                        </a:rPr>
                        <a:t>（</a:t>
                      </a:r>
                      <a:r>
                        <a:rPr kumimoji="1" lang="en-US" altLang="ja-JP" sz="2000" b="0" dirty="0" smtClean="0">
                          <a:solidFill>
                            <a:schemeClr val="bg2">
                              <a:lumMod val="10000"/>
                            </a:schemeClr>
                          </a:solidFill>
                          <a:effectLst/>
                          <a:latin typeface="+mj-ea"/>
                          <a:ea typeface="+mj-ea"/>
                        </a:rPr>
                        <a:t>Q</a:t>
                      </a:r>
                      <a:r>
                        <a:rPr kumimoji="1" lang="ja-JP" altLang="en-US" sz="2000" b="0" dirty="0" smtClean="0">
                          <a:solidFill>
                            <a:schemeClr val="bg2">
                              <a:lumMod val="10000"/>
                            </a:schemeClr>
                          </a:solidFill>
                          <a:effectLst/>
                          <a:latin typeface="+mj-ea"/>
                          <a:ea typeface="+mj-ea"/>
                        </a:rPr>
                        <a:t>学習）</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0.9</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12700" cap="flat" cmpd="sng" algn="ctr">
                      <a:solidFill>
                        <a:schemeClr val="bg2">
                          <a:lumMod val="10000"/>
                        </a:schemeClr>
                      </a:solidFill>
                      <a:prstDash val="solid"/>
                      <a:round/>
                      <a:headEnd type="none" w="med" len="med"/>
                      <a:tailEnd type="none" w="med" len="med"/>
                    </a:lnB>
                  </a:tcPr>
                </a:tc>
              </a:tr>
              <a:tr h="370840">
                <a:tc>
                  <a:txBody>
                    <a:bodyPr/>
                    <a:lstStyle/>
                    <a:p>
                      <a:r>
                        <a:rPr kumimoji="1" lang="en-US" altLang="ja-JP" sz="2000" b="0" dirty="0" smtClean="0">
                          <a:solidFill>
                            <a:schemeClr val="bg2">
                              <a:lumMod val="10000"/>
                            </a:schemeClr>
                          </a:solidFill>
                          <a:effectLst/>
                          <a:latin typeface="+mj-ea"/>
                          <a:ea typeface="+mj-ea"/>
                        </a:rPr>
                        <a:t>ε</a:t>
                      </a:r>
                      <a:r>
                        <a:rPr kumimoji="1" lang="ja-JP" altLang="en-US" sz="2000" b="0" dirty="0" smtClean="0">
                          <a:solidFill>
                            <a:schemeClr val="bg2">
                              <a:lumMod val="10000"/>
                            </a:schemeClr>
                          </a:solidFill>
                          <a:effectLst/>
                          <a:latin typeface="+mj-ea"/>
                          <a:ea typeface="+mj-ea"/>
                        </a:rPr>
                        <a:t>（</a:t>
                      </a:r>
                      <a:r>
                        <a:rPr kumimoji="1" lang="en-US" altLang="ja-JP" sz="2000" b="0" dirty="0" smtClean="0">
                          <a:solidFill>
                            <a:schemeClr val="bg2">
                              <a:lumMod val="10000"/>
                            </a:schemeClr>
                          </a:solidFill>
                          <a:effectLst/>
                          <a:latin typeface="+mj-ea"/>
                          <a:ea typeface="+mj-ea"/>
                        </a:rPr>
                        <a:t>ε-greedy</a:t>
                      </a:r>
                      <a:r>
                        <a:rPr kumimoji="1" lang="ja-JP" altLang="en-US" sz="2000" b="0" dirty="0" smtClean="0">
                          <a:solidFill>
                            <a:schemeClr val="bg2">
                              <a:lumMod val="10000"/>
                            </a:schemeClr>
                          </a:solidFill>
                          <a:effectLst/>
                          <a:latin typeface="+mj-ea"/>
                          <a:ea typeface="+mj-ea"/>
                        </a:rPr>
                        <a:t>）</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28575" cap="flat" cmpd="sng" algn="ctr">
                      <a:solidFill>
                        <a:schemeClr val="bg2">
                          <a:lumMod val="10000"/>
                        </a:schemeClr>
                      </a:solidFill>
                      <a:prstDash val="solid"/>
                      <a:round/>
                      <a:headEnd type="none" w="med" len="med"/>
                      <a:tailEnd type="none" w="med" len="med"/>
                    </a:lnB>
                  </a:tcPr>
                </a:tc>
                <a:tc>
                  <a:txBody>
                    <a:bodyPr/>
                    <a:lstStyle/>
                    <a:p>
                      <a:r>
                        <a:rPr kumimoji="1" lang="en-US" altLang="ja-JP" sz="2000" b="0" dirty="0" smtClean="0">
                          <a:solidFill>
                            <a:schemeClr val="bg2">
                              <a:lumMod val="10000"/>
                            </a:schemeClr>
                          </a:solidFill>
                          <a:effectLst/>
                          <a:latin typeface="+mj-ea"/>
                          <a:ea typeface="+mj-ea"/>
                        </a:rPr>
                        <a:t>0.05</a:t>
                      </a:r>
                      <a:endParaRPr kumimoji="1" lang="ja-JP" altLang="en-US" sz="2000" b="0" dirty="0">
                        <a:solidFill>
                          <a:schemeClr val="bg2">
                            <a:lumMod val="10000"/>
                          </a:schemeClr>
                        </a:solidFill>
                        <a:effectLst/>
                        <a:latin typeface="+mj-ea"/>
                        <a:ea typeface="+mj-ea"/>
                      </a:endParaRPr>
                    </a:p>
                  </a:txBody>
                  <a:tcPr>
                    <a:lnL w="28575" cap="flat" cmpd="sng" algn="ctr">
                      <a:solidFill>
                        <a:schemeClr val="bg2">
                          <a:lumMod val="10000"/>
                        </a:schemeClr>
                      </a:solidFill>
                      <a:prstDash val="solid"/>
                      <a:round/>
                      <a:headEnd type="none" w="med" len="med"/>
                      <a:tailEnd type="none" w="med" len="med"/>
                    </a:lnL>
                    <a:lnR w="28575" cap="flat" cmpd="sng" algn="ctr">
                      <a:solidFill>
                        <a:schemeClr val="bg2">
                          <a:lumMod val="10000"/>
                        </a:schemeClr>
                      </a:solidFill>
                      <a:prstDash val="solid"/>
                      <a:round/>
                      <a:headEnd type="none" w="med" len="med"/>
                      <a:tailEnd type="none" w="med" len="med"/>
                    </a:lnR>
                    <a:lnT w="12700" cap="flat" cmpd="sng" algn="ctr">
                      <a:solidFill>
                        <a:schemeClr val="bg2">
                          <a:lumMod val="10000"/>
                        </a:schemeClr>
                      </a:solidFill>
                      <a:prstDash val="solid"/>
                      <a:round/>
                      <a:headEnd type="none" w="med" len="med"/>
                      <a:tailEnd type="none" w="med" len="med"/>
                    </a:lnT>
                    <a:lnB w="28575" cap="flat" cmpd="sng" algn="ctr">
                      <a:solidFill>
                        <a:schemeClr val="bg2">
                          <a:lumMod val="1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3913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実験結果：各行動の選択確率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92449" y="5909210"/>
            <a:ext cx="8230138" cy="461665"/>
          </a:xfrm>
          <a:prstGeom prst="rect">
            <a:avLst/>
          </a:prstGeom>
          <a:noFill/>
          <a:ln w="19050">
            <a:solidFill>
              <a:schemeClr val="bg2">
                <a:lumMod val="10000"/>
              </a:schemeClr>
            </a:solidFill>
          </a:ln>
        </p:spPr>
        <p:txBody>
          <a:bodyPr wrap="none" rtlCol="0">
            <a:spAutoFit/>
          </a:bodyPr>
          <a:lstStyle/>
          <a:p>
            <a:pPr algn="ctr"/>
            <a:r>
              <a:rPr lang="ja-JP" altLang="en-US" sz="2400" dirty="0" smtClean="0">
                <a:solidFill>
                  <a:schemeClr val="bg2">
                    <a:lumMod val="10000"/>
                  </a:schemeClr>
                </a:solidFill>
                <a:latin typeface="+mj-ea"/>
                <a:ea typeface="+mj-ea"/>
              </a:rPr>
              <a:t>適切な行動が複数ある</a:t>
            </a:r>
            <a:r>
              <a:rPr lang="ja-JP" altLang="en-US" sz="2400" dirty="0">
                <a:solidFill>
                  <a:schemeClr val="bg2">
                    <a:lumMod val="10000"/>
                  </a:schemeClr>
                </a:solidFill>
                <a:latin typeface="+mj-ea"/>
                <a:ea typeface="+mj-ea"/>
              </a:rPr>
              <a:t>とき</a:t>
            </a:r>
            <a:r>
              <a:rPr lang="ja-JP" altLang="en-US" sz="2400" dirty="0" smtClean="0">
                <a:solidFill>
                  <a:schemeClr val="bg2">
                    <a:lumMod val="10000"/>
                  </a:schemeClr>
                </a:solidFill>
                <a:latin typeface="+mj-ea"/>
                <a:ea typeface="+mj-ea"/>
              </a:rPr>
              <a:t>，行動</a:t>
            </a:r>
            <a:r>
              <a:rPr lang="ja-JP" altLang="en-US" sz="2400" dirty="0">
                <a:solidFill>
                  <a:schemeClr val="bg2">
                    <a:lumMod val="10000"/>
                  </a:schemeClr>
                </a:solidFill>
                <a:latin typeface="+mj-ea"/>
                <a:ea typeface="+mj-ea"/>
              </a:rPr>
              <a:t>選択</a:t>
            </a:r>
            <a:r>
              <a:rPr lang="ja-JP" altLang="en-US" sz="2400" dirty="0" smtClean="0">
                <a:solidFill>
                  <a:schemeClr val="bg2">
                    <a:lumMod val="10000"/>
                  </a:schemeClr>
                </a:solidFill>
                <a:latin typeface="+mj-ea"/>
                <a:ea typeface="+mj-ea"/>
              </a:rPr>
              <a:t>にばらつきが生じている</a:t>
            </a:r>
            <a:endParaRPr kumimoji="1" lang="ja-JP" altLang="en-US" sz="2400" dirty="0">
              <a:solidFill>
                <a:schemeClr val="bg2">
                  <a:lumMod val="10000"/>
                </a:schemeClr>
              </a:solidFill>
              <a:latin typeface="+mj-ea"/>
              <a:ea typeface="+mj-ea"/>
            </a:endParaRPr>
          </a:p>
        </p:txBody>
      </p:sp>
      <p:grpSp>
        <p:nvGrpSpPr>
          <p:cNvPr id="5" name="グループ化 4"/>
          <p:cNvGrpSpPr/>
          <p:nvPr/>
        </p:nvGrpSpPr>
        <p:grpSpPr>
          <a:xfrm>
            <a:off x="540000" y="2024908"/>
            <a:ext cx="8280000" cy="3564332"/>
            <a:chOff x="540000" y="2024908"/>
            <a:chExt cx="8280000" cy="3564332"/>
          </a:xfrm>
        </p:grpSpPr>
        <p:pic>
          <p:nvPicPr>
            <p:cNvPr id="11" name="図 10"/>
            <p:cNvPicPr>
              <a:picLocks/>
            </p:cNvPicPr>
            <p:nvPr/>
          </p:nvPicPr>
          <p:blipFill>
            <a:blip r:embed="rId2">
              <a:extLst>
                <a:ext uri="{28A0092B-C50C-407E-A947-70E740481C1C}">
                  <a14:useLocalDpi xmlns:a14="http://schemas.microsoft.com/office/drawing/2010/main" val="0"/>
                </a:ext>
              </a:extLst>
            </a:blip>
            <a:stretch>
              <a:fillRect/>
            </a:stretch>
          </p:blipFill>
          <p:spPr>
            <a:xfrm>
              <a:off x="4860000" y="2024908"/>
              <a:ext cx="3960000" cy="2969999"/>
            </a:xfrm>
            <a:prstGeom prst="rect">
              <a:avLst/>
            </a:prstGeom>
          </p:spPr>
        </p:pic>
        <p:grpSp>
          <p:nvGrpSpPr>
            <p:cNvPr id="4" name="グループ化 3"/>
            <p:cNvGrpSpPr/>
            <p:nvPr/>
          </p:nvGrpSpPr>
          <p:grpSpPr>
            <a:xfrm>
              <a:off x="5472000" y="5219908"/>
              <a:ext cx="2186752" cy="369332"/>
              <a:chOff x="5220072" y="4860000"/>
              <a:chExt cx="2186752" cy="369332"/>
            </a:xfrm>
          </p:grpSpPr>
          <mc:AlternateContent xmlns:mc="http://schemas.openxmlformats.org/markup-compatibility/2006" xmlns:a14="http://schemas.microsoft.com/office/drawing/2010/main">
            <mc:Choice Requires="a14">
              <p:sp>
                <p:nvSpPr>
                  <p:cNvPr id="9" name="テキスト ボックス 8"/>
                  <p:cNvSpPr txBox="1"/>
                  <p:nvPr/>
                </p:nvSpPr>
                <p:spPr>
                  <a:xfrm>
                    <a:off x="5220072" y="4860000"/>
                    <a:ext cx="2186752"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観測</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𝒐</m:t>
                            </m:r>
                          </m:e>
                          <m:sub>
                            <m:r>
                              <a:rPr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endParaRPr lang="en-US" altLang="ja-JP" b="1" dirty="0">
                      <a:solidFill>
                        <a:schemeClr val="bg2">
                          <a:lumMod val="10000"/>
                        </a:schemeClr>
                      </a:solidFill>
                      <a:latin typeface="+mj-ea"/>
                      <a:ea typeface="+mj-ea"/>
                    </a:endParaRPr>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5220072" y="4860000"/>
                    <a:ext cx="2186752" cy="369332"/>
                  </a:xfrm>
                  <a:prstGeom prst="rect">
                    <a:avLst/>
                  </a:prstGeom>
                  <a:blipFill rotWithShape="1">
                    <a:blip r:embed="rId5"/>
                    <a:stretch>
                      <a:fillRect l="-2216" t="-9524" r="-1662" b="-19048"/>
                    </a:stretch>
                  </a:blipFill>
                  <a:ln w="19050">
                    <a:solidFill>
                      <a:schemeClr val="bg2">
                        <a:lumMod val="10000"/>
                      </a:schemeClr>
                    </a:solidFill>
                  </a:ln>
                </p:spPr>
                <p:txBody>
                  <a:bodyPr/>
                  <a:lstStyle/>
                  <a:p>
                    <a:r>
                      <a:rPr lang="ja-JP" altLang="en-US">
                        <a:noFill/>
                      </a:rPr>
                      <a:t> </a:t>
                    </a:r>
                  </a:p>
                </p:txBody>
              </p:sp>
            </mc:Fallback>
          </mc:AlternateContent>
          <p:sp>
            <p:nvSpPr>
              <p:cNvPr id="14" name="正方形/長方形 13"/>
              <p:cNvSpPr>
                <a:spLocks noChangeAspect="1"/>
              </p:cNvSpPr>
              <p:nvPr/>
            </p:nvSpPr>
            <p:spPr>
              <a:xfrm>
                <a:off x="6948000" y="4932000"/>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grpSp>
          <p:nvGrpSpPr>
            <p:cNvPr id="7" name="グループ化 6"/>
            <p:cNvGrpSpPr/>
            <p:nvPr/>
          </p:nvGrpSpPr>
          <p:grpSpPr>
            <a:xfrm>
              <a:off x="1080000" y="5219908"/>
              <a:ext cx="2257285" cy="369332"/>
              <a:chOff x="1080000" y="4860000"/>
              <a:chExt cx="2257285" cy="369332"/>
            </a:xfrm>
          </p:grpSpPr>
          <mc:AlternateContent xmlns:mc="http://schemas.openxmlformats.org/markup-compatibility/2006" xmlns:a14="http://schemas.microsoft.com/office/drawing/2010/main">
            <mc:Choice Requires="a14">
              <p:sp>
                <p:nvSpPr>
                  <p:cNvPr id="8" name="テキスト ボックス 7"/>
                  <p:cNvSpPr txBox="1"/>
                  <p:nvPr/>
                </p:nvSpPr>
                <p:spPr>
                  <a:xfrm>
                    <a:off x="1080000" y="4860000"/>
                    <a:ext cx="2257285"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kumimoji="1" lang="en-US" altLang="ja-JP" b="1" dirty="0" smtClean="0">
                        <a:solidFill>
                          <a:schemeClr val="bg2">
                            <a:lumMod val="10000"/>
                          </a:schemeClr>
                        </a:solidFill>
                        <a:latin typeface="+mj-ea"/>
                        <a:ea typeface="+mj-ea"/>
                      </a:rPr>
                      <a:t>1</a:t>
                    </a:r>
                    <a:r>
                      <a:rPr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観測</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𝒐</m:t>
                            </m:r>
                          </m:e>
                          <m:sub>
                            <m:r>
                              <a:rPr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endParaRPr lang="en-US" altLang="ja-JP" b="1" dirty="0" smtClean="0">
                      <a:solidFill>
                        <a:schemeClr val="bg2">
                          <a:lumMod val="10000"/>
                        </a:schemeClr>
                      </a:solidFill>
                      <a:latin typeface="+mj-ea"/>
                      <a:ea typeface="+mj-ea"/>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080000" y="4860000"/>
                    <a:ext cx="2257285" cy="369332"/>
                  </a:xfrm>
                  <a:prstGeom prst="rect">
                    <a:avLst/>
                  </a:prstGeom>
                  <a:blipFill rotWithShape="1">
                    <a:blip r:embed="rId6"/>
                    <a:stretch>
                      <a:fillRect l="-1877" t="-9524" b="-19048"/>
                    </a:stretch>
                  </a:blipFill>
                  <a:ln w="19050">
                    <a:solidFill>
                      <a:schemeClr val="bg2">
                        <a:lumMod val="10000"/>
                      </a:schemeClr>
                    </a:solidFill>
                  </a:ln>
                </p:spPr>
                <p:txBody>
                  <a:bodyPr/>
                  <a:lstStyle/>
                  <a:p>
                    <a:r>
                      <a:rPr lang="ja-JP" altLang="en-US">
                        <a:noFill/>
                      </a:rPr>
                      <a:t> </a:t>
                    </a:r>
                  </a:p>
                </p:txBody>
              </p:sp>
            </mc:Fallback>
          </mc:AlternateContent>
          <p:sp>
            <p:nvSpPr>
              <p:cNvPr id="15" name="正方形/長方形 14"/>
              <p:cNvSpPr>
                <a:spLocks noChangeAspect="1"/>
              </p:cNvSpPr>
              <p:nvPr/>
            </p:nvSpPr>
            <p:spPr>
              <a:xfrm>
                <a:off x="2808000" y="4932000"/>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pic>
          <p:nvPicPr>
            <p:cNvPr id="3" name="図 2"/>
            <p:cNvPicPr>
              <a:picLocks/>
            </p:cNvPicPr>
            <p:nvPr/>
          </p:nvPicPr>
          <p:blipFill>
            <a:blip r:embed="rId7">
              <a:extLst>
                <a:ext uri="{28A0092B-C50C-407E-A947-70E740481C1C}">
                  <a14:useLocalDpi xmlns:a14="http://schemas.microsoft.com/office/drawing/2010/main" val="0"/>
                </a:ext>
              </a:extLst>
            </a:blip>
            <a:stretch>
              <a:fillRect/>
            </a:stretch>
          </p:blipFill>
          <p:spPr>
            <a:xfrm>
              <a:off x="540000" y="2024908"/>
              <a:ext cx="3960000" cy="2969999"/>
            </a:xfrm>
            <a:prstGeom prst="rect">
              <a:avLst/>
            </a:prstGeom>
          </p:spPr>
        </p:pic>
      </p:grpSp>
    </p:spTree>
    <p:extLst>
      <p:ext uri="{BB962C8B-B14F-4D97-AF65-F5344CB8AC3E}">
        <p14:creationId xmlns:p14="http://schemas.microsoft.com/office/powerpoint/2010/main" val="1909615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2146" y="260648"/>
            <a:ext cx="7239000" cy="1143000"/>
          </a:xfrm>
        </p:spPr>
        <p:txBody>
          <a:bodyPr/>
          <a:lstStyle/>
          <a:p>
            <a:r>
              <a:rPr lang="ja-JP" altLang="en-US" sz="4400" dirty="0">
                <a:ln w="12700">
                  <a:noFill/>
                </a:ln>
                <a:solidFill>
                  <a:schemeClr val="bg2">
                    <a:lumMod val="10000"/>
                  </a:schemeClr>
                </a:solidFill>
                <a:effectLst>
                  <a:outerShdw blurRad="38100" dist="38100" dir="2700000" algn="tl">
                    <a:srgbClr val="000000">
                      <a:alpha val="43137"/>
                    </a:srgbClr>
                  </a:outerShdw>
                </a:effectLst>
              </a:rPr>
              <a:t>強化</a:t>
            </a: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学習</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879721" y="1628800"/>
            <a:ext cx="7652719" cy="2232248"/>
          </a:xfrm>
        </p:spPr>
        <p:txBody>
          <a:bodyPr wrap="square">
            <a:normAutofit fontScale="92500"/>
          </a:bodyPr>
          <a:lstStyle/>
          <a:p>
            <a:pPr marL="0" indent="0">
              <a:buNone/>
            </a:pPr>
            <a:r>
              <a:rPr lang="ja-JP" altLang="en-US" sz="2400" dirty="0" smtClean="0">
                <a:solidFill>
                  <a:schemeClr val="bg2">
                    <a:lumMod val="10000"/>
                  </a:schemeClr>
                </a:solidFill>
                <a:latin typeface="+mj-ea"/>
                <a:ea typeface="+mj-ea"/>
              </a:rPr>
              <a:t>・学習者をエージェントと呼ぶ</a:t>
            </a:r>
            <a:endParaRPr lang="en-US" altLang="ja-JP" sz="2400" dirty="0" smtClean="0">
              <a:solidFill>
                <a:schemeClr val="bg2">
                  <a:lumMod val="10000"/>
                </a:schemeClr>
              </a:solidFill>
              <a:latin typeface="+mj-ea"/>
              <a:ea typeface="+mj-ea"/>
            </a:endParaRPr>
          </a:p>
          <a:p>
            <a:pPr marL="0" indent="0">
              <a:buNone/>
            </a:pPr>
            <a:r>
              <a:rPr kumimoji="1" lang="ja-JP" altLang="en-US" sz="2400" dirty="0" smtClean="0">
                <a:solidFill>
                  <a:schemeClr val="bg2">
                    <a:lumMod val="10000"/>
                  </a:schemeClr>
                </a:solidFill>
                <a:latin typeface="+mj-ea"/>
                <a:ea typeface="+mj-ea"/>
              </a:rPr>
              <a:t>・環境に対して</a:t>
            </a:r>
            <a:r>
              <a:rPr lang="ja-JP" altLang="en-US" sz="2400" dirty="0" smtClean="0">
                <a:solidFill>
                  <a:srgbClr val="FF0000"/>
                </a:solidFill>
                <a:latin typeface="+mj-ea"/>
                <a:ea typeface="+mj-ea"/>
              </a:rPr>
              <a:t>試行</a:t>
            </a:r>
            <a:r>
              <a:rPr lang="ja-JP" altLang="en-US" sz="2400" dirty="0">
                <a:solidFill>
                  <a:srgbClr val="FF0000"/>
                </a:solidFill>
                <a:latin typeface="+mj-ea"/>
                <a:ea typeface="+mj-ea"/>
              </a:rPr>
              <a:t>錯誤</a:t>
            </a:r>
            <a:r>
              <a:rPr lang="ja-JP" altLang="en-US" sz="2400" dirty="0" smtClean="0">
                <a:solidFill>
                  <a:schemeClr val="bg2">
                    <a:lumMod val="10000"/>
                  </a:schemeClr>
                </a:solidFill>
                <a:latin typeface="+mj-ea"/>
                <a:ea typeface="+mj-ea"/>
              </a:rPr>
              <a:t>を繰り返し，より多くの</a:t>
            </a:r>
            <a:r>
              <a:rPr lang="ja-JP" altLang="en-US" sz="2400" dirty="0" smtClean="0">
                <a:solidFill>
                  <a:srgbClr val="FF0000"/>
                </a:solidFill>
                <a:latin typeface="+mj-ea"/>
                <a:ea typeface="+mj-ea"/>
              </a:rPr>
              <a:t>報酬</a:t>
            </a:r>
            <a:r>
              <a:rPr lang="ja-JP" altLang="en-US" sz="2400" dirty="0" smtClean="0">
                <a:solidFill>
                  <a:schemeClr val="bg2">
                    <a:lumMod val="10000"/>
                  </a:schemeClr>
                </a:solidFill>
                <a:latin typeface="+mj-ea"/>
                <a:ea typeface="+mj-ea"/>
              </a:rPr>
              <a:t>を得られる</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ように学習を行う</a:t>
            </a:r>
            <a:endParaRPr lang="en-US" altLang="ja-JP" sz="2400" dirty="0" smtClean="0">
              <a:solidFill>
                <a:schemeClr val="bg2">
                  <a:lumMod val="10000"/>
                </a:schemeClr>
              </a:solidFill>
              <a:latin typeface="+mj-ea"/>
              <a:ea typeface="+mj-ea"/>
            </a:endParaRPr>
          </a:p>
          <a:p>
            <a:pPr marL="0" indent="0">
              <a:buNone/>
            </a:pPr>
            <a:r>
              <a:rPr lang="ja-JP" altLang="en-US" sz="2400" dirty="0" smtClean="0">
                <a:solidFill>
                  <a:schemeClr val="bg2">
                    <a:lumMod val="10000"/>
                  </a:schemeClr>
                </a:solidFill>
                <a:latin typeface="+mj-ea"/>
                <a:ea typeface="+mj-ea"/>
              </a:rPr>
              <a:t>・</a:t>
            </a:r>
            <a:r>
              <a:rPr lang="ja-JP" altLang="en-US" sz="2400" dirty="0" smtClean="0">
                <a:solidFill>
                  <a:srgbClr val="FF0000"/>
                </a:solidFill>
                <a:latin typeface="+mj-ea"/>
                <a:ea typeface="+mj-ea"/>
              </a:rPr>
              <a:t>センサ</a:t>
            </a:r>
            <a:r>
              <a:rPr lang="ja-JP" altLang="en-US" sz="2400" dirty="0" smtClean="0">
                <a:solidFill>
                  <a:schemeClr val="bg2">
                    <a:lumMod val="10000"/>
                  </a:schemeClr>
                </a:solidFill>
                <a:latin typeface="+mj-ea"/>
                <a:ea typeface="+mj-ea"/>
              </a:rPr>
              <a:t>を通して観測した</a:t>
            </a:r>
            <a:r>
              <a:rPr lang="ja-JP" altLang="en-US" sz="2400" dirty="0" smtClean="0">
                <a:solidFill>
                  <a:srgbClr val="FF0000"/>
                </a:solidFill>
                <a:latin typeface="+mj-ea"/>
                <a:ea typeface="+mj-ea"/>
              </a:rPr>
              <a:t>各状態</a:t>
            </a:r>
            <a:r>
              <a:rPr lang="ja-JP" altLang="en-US" sz="2400" dirty="0" smtClean="0">
                <a:solidFill>
                  <a:schemeClr val="bg2">
                    <a:lumMod val="10000"/>
                  </a:schemeClr>
                </a:solidFill>
                <a:latin typeface="+mj-ea"/>
                <a:ea typeface="+mj-ea"/>
              </a:rPr>
              <a:t>に対して一つ</a:t>
            </a:r>
            <a:r>
              <a:rPr lang="ja-JP" altLang="en-US" sz="2400" dirty="0" smtClean="0">
                <a:solidFill>
                  <a:schemeClr val="bg2">
                    <a:lumMod val="10000"/>
                  </a:schemeClr>
                </a:solidFill>
                <a:latin typeface="+mj-ea"/>
                <a:ea typeface="+mj-ea"/>
              </a:rPr>
              <a:t>の</a:t>
            </a:r>
            <a:r>
              <a:rPr lang="ja-JP" altLang="en-US" sz="2400" dirty="0">
                <a:solidFill>
                  <a:srgbClr val="FF0000"/>
                </a:solidFill>
                <a:latin typeface="+mj-ea"/>
                <a:ea typeface="+mj-ea"/>
              </a:rPr>
              <a:t>適切な</a:t>
            </a:r>
            <a:r>
              <a:rPr lang="ja-JP" altLang="en-US" sz="2400" dirty="0" smtClean="0">
                <a:solidFill>
                  <a:srgbClr val="FF0000"/>
                </a:solidFill>
                <a:latin typeface="+mj-ea"/>
                <a:ea typeface="+mj-ea"/>
              </a:rPr>
              <a:t>行動</a:t>
            </a:r>
            <a:r>
              <a:rPr lang="ja-JP" altLang="en-US" sz="2400" dirty="0" smtClean="0">
                <a:solidFill>
                  <a:schemeClr val="bg2">
                    <a:lumMod val="10000"/>
                  </a:schemeClr>
                </a:solidFill>
                <a:latin typeface="+mj-ea"/>
                <a:ea typeface="+mj-ea"/>
              </a:rPr>
              <a:t>を</a:t>
            </a:r>
            <a:endParaRPr lang="en-US" altLang="ja-JP" sz="2400" dirty="0" smtClean="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学習する</a:t>
            </a: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5" name="Group 30"/>
          <p:cNvGrpSpPr>
            <a:grpSpLocks/>
          </p:cNvGrpSpPr>
          <p:nvPr/>
        </p:nvGrpSpPr>
        <p:grpSpPr bwMode="auto">
          <a:xfrm>
            <a:off x="2267744" y="4969043"/>
            <a:ext cx="720000" cy="900000"/>
            <a:chOff x="975" y="2568"/>
            <a:chExt cx="367" cy="408"/>
          </a:xfrm>
        </p:grpSpPr>
        <p:sp>
          <p:nvSpPr>
            <p:cNvPr id="7"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0"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1"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4"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5"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6"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7"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8"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sp>
        <p:nvSpPr>
          <p:cNvPr id="4" name="正方形/長方形 3"/>
          <p:cNvSpPr/>
          <p:nvPr/>
        </p:nvSpPr>
        <p:spPr>
          <a:xfrm>
            <a:off x="5364208" y="5013176"/>
            <a:ext cx="1080000" cy="432000"/>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2">
                    <a:lumMod val="10000"/>
                  </a:schemeClr>
                </a:solidFill>
                <a:latin typeface="+mj-ea"/>
                <a:ea typeface="+mj-ea"/>
              </a:rPr>
              <a:t>環境</a:t>
            </a:r>
            <a:endParaRPr kumimoji="1" lang="ja-JP" altLang="en-US" sz="2000" b="1" dirty="0">
              <a:solidFill>
                <a:schemeClr val="bg2">
                  <a:lumMod val="10000"/>
                </a:schemeClr>
              </a:solidFill>
              <a:latin typeface="+mj-ea"/>
              <a:ea typeface="+mj-ea"/>
            </a:endParaRPr>
          </a:p>
        </p:txBody>
      </p:sp>
      <p:grpSp>
        <p:nvGrpSpPr>
          <p:cNvPr id="31" name="グループ化 30"/>
          <p:cNvGrpSpPr/>
          <p:nvPr/>
        </p:nvGrpSpPr>
        <p:grpSpPr>
          <a:xfrm>
            <a:off x="3275856" y="4077072"/>
            <a:ext cx="2016224" cy="1019911"/>
            <a:chOff x="3131840" y="4221088"/>
            <a:chExt cx="2016224" cy="1019911"/>
          </a:xfrm>
        </p:grpSpPr>
        <p:sp>
          <p:nvSpPr>
            <p:cNvPr id="29" name="下カーブ矢印 28"/>
            <p:cNvSpPr/>
            <p:nvPr/>
          </p:nvSpPr>
          <p:spPr>
            <a:xfrm>
              <a:off x="3131840" y="4653136"/>
              <a:ext cx="2016224" cy="5878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p:cNvSpPr txBox="1"/>
            <p:nvPr/>
          </p:nvSpPr>
          <p:spPr>
            <a:xfrm>
              <a:off x="3707904" y="4221088"/>
              <a:ext cx="649537"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行動</a:t>
              </a:r>
              <a:endParaRPr kumimoji="1" lang="ja-JP" altLang="en-US" b="1" dirty="0">
                <a:solidFill>
                  <a:schemeClr val="bg2">
                    <a:lumMod val="10000"/>
                  </a:schemeClr>
                </a:solidFill>
                <a:latin typeface="+mj-ea"/>
                <a:ea typeface="+mj-ea"/>
              </a:endParaRPr>
            </a:p>
          </p:txBody>
        </p:sp>
      </p:grpSp>
      <p:sp>
        <p:nvSpPr>
          <p:cNvPr id="32" name="上カーブ矢印 31"/>
          <p:cNvSpPr/>
          <p:nvPr/>
        </p:nvSpPr>
        <p:spPr>
          <a:xfrm>
            <a:off x="3275856" y="5580072"/>
            <a:ext cx="2016224" cy="513224"/>
          </a:xfrm>
          <a:prstGeom prst="curvedUpArrow">
            <a:avLst/>
          </a:prstGeom>
          <a:scene3d>
            <a:camera prst="orthographicFront">
              <a:rot lat="0" lon="107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p:cNvSpPr txBox="1"/>
          <p:nvPr/>
        </p:nvSpPr>
        <p:spPr>
          <a:xfrm>
            <a:off x="3635896" y="6165304"/>
            <a:ext cx="1268296"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状態，報酬</a:t>
            </a:r>
            <a:endParaRPr kumimoji="1" lang="ja-JP" altLang="en-US" b="1" dirty="0">
              <a:solidFill>
                <a:schemeClr val="bg2">
                  <a:lumMod val="10000"/>
                </a:schemeClr>
              </a:solidFill>
              <a:latin typeface="+mj-ea"/>
              <a:ea typeface="+mj-ea"/>
            </a:endParaRPr>
          </a:p>
        </p:txBody>
      </p:sp>
      <p:sp>
        <p:nvSpPr>
          <p:cNvPr id="20" name="正方形/長方形 19"/>
          <p:cNvSpPr/>
          <p:nvPr/>
        </p:nvSpPr>
        <p:spPr>
          <a:xfrm>
            <a:off x="1907704" y="4509160"/>
            <a:ext cx="1368000" cy="360000"/>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828003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実験結果：各状態への遷移確率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1" name="テキスト ボックス 10"/>
              <p:cNvSpPr txBox="1"/>
              <p:nvPr/>
            </p:nvSpPr>
            <p:spPr>
              <a:xfrm>
                <a:off x="1080000" y="5400000"/>
                <a:ext cx="6480000" cy="1177245"/>
              </a:xfrm>
              <a:prstGeom prst="rect">
                <a:avLst/>
              </a:prstGeom>
              <a:noFill/>
              <a:ln w="19050">
                <a:solidFill>
                  <a:schemeClr val="bg2">
                    <a:lumMod val="10000"/>
                  </a:schemeClr>
                </a:solidFill>
              </a:ln>
            </p:spPr>
            <p:txBody>
              <a:bodyPr wrap="square" rtlCol="0">
                <a:spAutoFit/>
              </a:bodyPr>
              <a:lstStyle/>
              <a:p>
                <a:r>
                  <a:rPr kumimoji="1" lang="ja-JP" altLang="en-US" sz="2000" b="1" dirty="0" smtClean="0">
                    <a:solidFill>
                      <a:schemeClr val="bg2">
                        <a:lumMod val="10000"/>
                      </a:schemeClr>
                    </a:solidFill>
                    <a:latin typeface="+mj-ea"/>
                    <a:ea typeface="+mj-ea"/>
                  </a:rPr>
                  <a:t>・完全知覚の観測：</a:t>
                </a:r>
                <a:r>
                  <a:rPr lang="ja-JP" altLang="en-US" sz="2000" b="1" dirty="0" smtClean="0">
                    <a:solidFill>
                      <a:schemeClr val="bg2">
                        <a:lumMod val="10000"/>
                      </a:schemeClr>
                    </a:solidFill>
                    <a:latin typeface="+mj-ea"/>
                    <a:ea typeface="+mj-ea"/>
                  </a:rPr>
                  <a:t>遷移先一つ，</a:t>
                </a:r>
                <a:r>
                  <a:rPr kumimoji="1" lang="ja-JP" altLang="en-US" sz="2000" b="1" dirty="0" smtClean="0">
                    <a:solidFill>
                      <a:schemeClr val="bg2">
                        <a:lumMod val="10000"/>
                      </a:schemeClr>
                    </a:solidFill>
                    <a:latin typeface="+mj-ea"/>
                    <a:ea typeface="+mj-ea"/>
                  </a:rPr>
                  <a:t>遷移確率</a:t>
                </a:r>
                <a:r>
                  <a:rPr kumimoji="1" lang="en-US" altLang="ja-JP" sz="2000" b="1" dirty="0" smtClean="0">
                    <a:solidFill>
                      <a:schemeClr val="bg2">
                        <a:lumMod val="10000"/>
                      </a:schemeClr>
                    </a:solidFill>
                    <a:latin typeface="+mj-ea"/>
                    <a:ea typeface="+mj-ea"/>
                  </a:rPr>
                  <a:t>1.0</a:t>
                </a:r>
              </a:p>
              <a:p>
                <a:endParaRPr lang="en-US" altLang="ja-JP" sz="1050" b="1" dirty="0" smtClean="0">
                  <a:solidFill>
                    <a:schemeClr val="bg2">
                      <a:lumMod val="10000"/>
                    </a:schemeClr>
                  </a:solidFill>
                  <a:latin typeface="+mj-ea"/>
                  <a:ea typeface="+mj-ea"/>
                </a:endParaRPr>
              </a:p>
              <a:p>
                <a:r>
                  <a:rPr lang="ja-JP" altLang="en-US" sz="2000" b="1" dirty="0" smtClean="0">
                    <a:solidFill>
                      <a:schemeClr val="bg2">
                        <a:lumMod val="10000"/>
                      </a:schemeClr>
                    </a:solidFill>
                    <a:latin typeface="+mj-ea"/>
                    <a:ea typeface="+mj-ea"/>
                  </a:rPr>
                  <a:t>・適切な行動が複数ある観測：遷移先複数，遷移確率</a:t>
                </a:r>
                <a14:m>
                  <m:oMath xmlns:m="http://schemas.openxmlformats.org/officeDocument/2006/math">
                    <m:r>
                      <a:rPr lang="ja-JP" altLang="en-US" sz="2000" b="1" i="1" smtClean="0">
                        <a:solidFill>
                          <a:schemeClr val="bg2">
                            <a:lumMod val="10000"/>
                          </a:schemeClr>
                        </a:solidFill>
                        <a:latin typeface="Cambria Math"/>
                        <a:ea typeface="+mj-ea"/>
                      </a:rPr>
                      <m:t>≠</m:t>
                    </m:r>
                  </m:oMath>
                </a14:m>
                <a:r>
                  <a:rPr kumimoji="1" lang="en-US" altLang="ja-JP" sz="2000" b="1" dirty="0" smtClean="0">
                    <a:solidFill>
                      <a:schemeClr val="bg2">
                        <a:lumMod val="10000"/>
                      </a:schemeClr>
                    </a:solidFill>
                    <a:latin typeface="+mj-ea"/>
                    <a:ea typeface="+mj-ea"/>
                  </a:rPr>
                  <a:t>1.0</a:t>
                </a:r>
              </a:p>
              <a:p>
                <a:r>
                  <a:rPr lang="ja-JP" altLang="en-US" sz="2000" b="1" dirty="0">
                    <a:solidFill>
                      <a:schemeClr val="bg2">
                        <a:lumMod val="10000"/>
                      </a:schemeClr>
                    </a:solidFill>
                    <a:latin typeface="+mj-ea"/>
                    <a:ea typeface="+mj-ea"/>
                  </a:rPr>
                  <a:t>　</a:t>
                </a:r>
                <a:r>
                  <a:rPr lang="en-US" altLang="ja-JP" sz="2000" b="1" dirty="0" smtClean="0">
                    <a:solidFill>
                      <a:schemeClr val="bg2">
                        <a:lumMod val="10000"/>
                      </a:schemeClr>
                    </a:solidFill>
                    <a:latin typeface="+mj-ea"/>
                    <a:ea typeface="+mj-ea"/>
                  </a:rPr>
                  <a:t>(</a:t>
                </a:r>
                <a:r>
                  <a:rPr lang="ja-JP" altLang="en-US" sz="2000" b="1" dirty="0" smtClean="0">
                    <a:solidFill>
                      <a:schemeClr val="bg2">
                        <a:lumMod val="10000"/>
                      </a:schemeClr>
                    </a:solidFill>
                    <a:latin typeface="+mj-ea"/>
                    <a:ea typeface="+mj-ea"/>
                  </a:rPr>
                  <a:t>不完全知覚が起きている観測</a:t>
                </a:r>
                <a:r>
                  <a:rPr lang="en-US" altLang="ja-JP" sz="2000" b="1" dirty="0" smtClean="0">
                    <a:solidFill>
                      <a:schemeClr val="bg2">
                        <a:lumMod val="10000"/>
                      </a:schemeClr>
                    </a:solidFill>
                    <a:latin typeface="+mj-ea"/>
                    <a:ea typeface="+mj-ea"/>
                  </a:rPr>
                  <a:t>)</a:t>
                </a:r>
                <a:endParaRPr kumimoji="1" lang="ja-JP" altLang="en-US" sz="2000" b="1" dirty="0">
                  <a:solidFill>
                    <a:schemeClr val="bg2">
                      <a:lumMod val="10000"/>
                    </a:schemeClr>
                  </a:solidFill>
                  <a:latin typeface="+mj-ea"/>
                  <a:ea typeface="+mj-ea"/>
                </a:endParaRPr>
              </a:p>
            </p:txBody>
          </p:sp>
        </mc:Choice>
        <mc:Fallback>
          <p:sp>
            <p:nvSpPr>
              <p:cNvPr id="11" name="テキスト ボックス 10"/>
              <p:cNvSpPr txBox="1">
                <a:spLocks noRot="1" noChangeAspect="1" noMove="1" noResize="1" noEditPoints="1" noAdjustHandles="1" noChangeArrowheads="1" noChangeShapeType="1" noTextEdit="1"/>
              </p:cNvSpPr>
              <p:nvPr/>
            </p:nvSpPr>
            <p:spPr>
              <a:xfrm>
                <a:off x="1080000" y="5400000"/>
                <a:ext cx="6480000" cy="1177245"/>
              </a:xfrm>
              <a:prstGeom prst="rect">
                <a:avLst/>
              </a:prstGeom>
              <a:blipFill rotWithShape="1">
                <a:blip r:embed="rId2"/>
                <a:stretch>
                  <a:fillRect l="-844" t="-2041" b="-7143"/>
                </a:stretch>
              </a:blipFill>
              <a:ln w="19050">
                <a:solidFill>
                  <a:schemeClr val="bg2">
                    <a:lumMod val="10000"/>
                  </a:schemeClr>
                </a:solidFill>
              </a:ln>
            </p:spPr>
            <p:txBody>
              <a:bodyPr/>
              <a:lstStyle/>
              <a:p>
                <a:r>
                  <a:rPr lang="ja-JP" altLang="en-US">
                    <a:noFill/>
                  </a:rPr>
                  <a:t> </a:t>
                </a:r>
              </a:p>
            </p:txBody>
          </p:sp>
        </mc:Fallback>
      </mc:AlternateContent>
      <p:grpSp>
        <p:nvGrpSpPr>
          <p:cNvPr id="3" name="グループ化 2"/>
          <p:cNvGrpSpPr/>
          <p:nvPr/>
        </p:nvGrpSpPr>
        <p:grpSpPr>
          <a:xfrm>
            <a:off x="467544" y="1772816"/>
            <a:ext cx="8172488" cy="3409515"/>
            <a:chOff x="467544" y="1772816"/>
            <a:chExt cx="8172488" cy="3409515"/>
          </a:xfrm>
        </p:grpSpPr>
        <p:pic>
          <p:nvPicPr>
            <p:cNvPr id="7" name="図 6"/>
            <p:cNvPicPr>
              <a:picLocks/>
            </p:cNvPicPr>
            <p:nvPr/>
          </p:nvPicPr>
          <p:blipFill>
            <a:blip r:embed="rId3">
              <a:extLst>
                <a:ext uri="{28A0092B-C50C-407E-A947-70E740481C1C}">
                  <a14:useLocalDpi xmlns:a14="http://schemas.microsoft.com/office/drawing/2010/main" val="0"/>
                </a:ext>
              </a:extLst>
            </a:blip>
            <a:stretch>
              <a:fillRect/>
            </a:stretch>
          </p:blipFill>
          <p:spPr>
            <a:xfrm>
              <a:off x="4860032" y="1772816"/>
              <a:ext cx="3780000" cy="2520000"/>
            </a:xfrm>
            <a:prstGeom prst="rect">
              <a:avLst/>
            </a:prstGeom>
          </p:spPr>
        </p:pic>
        <p:sp>
          <p:nvSpPr>
            <p:cNvPr id="21" name="正方形/長方形 20"/>
            <p:cNvSpPr/>
            <p:nvPr/>
          </p:nvSpPr>
          <p:spPr>
            <a:xfrm>
              <a:off x="7596336" y="1772816"/>
              <a:ext cx="864096" cy="8998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92000" y="4536000"/>
              <a:ext cx="2981907" cy="646331"/>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　</a:t>
              </a:r>
              <a:r>
                <a:rPr kumimoji="1" lang="en-US" altLang="ja-JP" b="1" dirty="0" smtClean="0">
                  <a:solidFill>
                    <a:schemeClr val="bg2">
                      <a:lumMod val="10000"/>
                    </a:schemeClr>
                  </a:solidFill>
                  <a:latin typeface="+mj-ea"/>
                  <a:ea typeface="+mj-ea"/>
                </a:rPr>
                <a:t>(</a:t>
              </a:r>
              <a:r>
                <a:rPr kumimoji="1" lang="en-US" altLang="ja-JP" b="1" dirty="0" err="1" smtClean="0">
                  <a:solidFill>
                    <a:schemeClr val="bg2">
                      <a:lumMod val="10000"/>
                    </a:schemeClr>
                  </a:solidFill>
                  <a:latin typeface="+mj-ea"/>
                  <a:ea typeface="+mj-ea"/>
                </a:rPr>
                <a:t>x,y</a:t>
              </a:r>
              <a:r>
                <a:rPr kumimoji="1" lang="en-US" altLang="ja-JP" b="1" dirty="0" smtClean="0">
                  <a:solidFill>
                    <a:schemeClr val="bg2">
                      <a:lumMod val="10000"/>
                    </a:schemeClr>
                  </a:solidFill>
                  <a:latin typeface="+mj-ea"/>
                  <a:ea typeface="+mj-ea"/>
                </a:rPr>
                <a:t>)=(3,3)</a:t>
              </a:r>
              <a:r>
                <a:rPr kumimoji="1" lang="ja-JP" altLang="en-US" b="1" dirty="0" smtClean="0">
                  <a:solidFill>
                    <a:schemeClr val="bg2">
                      <a:lumMod val="10000"/>
                    </a:schemeClr>
                  </a:solidFill>
                  <a:latin typeface="+mj-ea"/>
                  <a:ea typeface="+mj-ea"/>
                </a:rPr>
                <a:t>の観測，</a:t>
              </a:r>
              <a:endParaRPr kumimoji="1" lang="en-US" altLang="ja-JP" b="1" dirty="0" smtClean="0">
                <a:solidFill>
                  <a:schemeClr val="bg2">
                    <a:lumMod val="10000"/>
                  </a:schemeClr>
                </a:solidFill>
                <a:latin typeface="+mj-ea"/>
                <a:ea typeface="+mj-ea"/>
              </a:endParaRPr>
            </a:p>
            <a:p>
              <a:r>
                <a:rPr lang="ja-JP" altLang="en-US" b="1" dirty="0">
                  <a:solidFill>
                    <a:schemeClr val="bg2">
                      <a:lumMod val="10000"/>
                    </a:schemeClr>
                  </a:solidFill>
                  <a:latin typeface="+mj-ea"/>
                  <a:ea typeface="+mj-ea"/>
                </a:rPr>
                <a:t>　</a:t>
              </a:r>
              <a:r>
                <a:rPr lang="ja-JP" altLang="en-US" b="1" dirty="0" smtClean="0">
                  <a:solidFill>
                    <a:schemeClr val="bg2">
                      <a:lumMod val="10000"/>
                    </a:schemeClr>
                  </a:solidFill>
                  <a:latin typeface="+mj-ea"/>
                  <a:ea typeface="+mj-ea"/>
                </a:rPr>
                <a:t>　　　　　 </a:t>
              </a:r>
              <a:r>
                <a:rPr kumimoji="1" lang="ja-JP" altLang="en-US" b="1" dirty="0" smtClean="0">
                  <a:solidFill>
                    <a:schemeClr val="bg2">
                      <a:lumMod val="10000"/>
                    </a:schemeClr>
                  </a:solidFill>
                  <a:latin typeface="+mj-ea"/>
                  <a:ea typeface="+mj-ea"/>
                </a:rPr>
                <a:t>左へ移動</a:t>
              </a:r>
              <a:endParaRPr lang="en-US" altLang="ja-JP" b="1" dirty="0">
                <a:solidFill>
                  <a:schemeClr val="bg2">
                    <a:lumMod val="10000"/>
                  </a:schemeClr>
                </a:solidFill>
                <a:latin typeface="+mj-ea"/>
                <a:ea typeface="+mj-ea"/>
              </a:endParaRPr>
            </a:p>
          </p:txBody>
        </p:sp>
        <p:sp>
          <p:nvSpPr>
            <p:cNvPr id="17" name="正方形/長方形 16"/>
            <p:cNvSpPr>
              <a:spLocks noChangeAspect="1"/>
            </p:cNvSpPr>
            <p:nvPr/>
          </p:nvSpPr>
          <p:spPr>
            <a:xfrm>
              <a:off x="6552248" y="4752000"/>
              <a:ext cx="252000" cy="252000"/>
            </a:xfrm>
            <a:prstGeom prst="rect">
              <a:avLst/>
            </a:prstGeom>
            <a:solidFill>
              <a:srgbClr val="92D050"/>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 name="テキスト ボックス 17"/>
                <p:cNvSpPr txBox="1"/>
                <p:nvPr/>
              </p:nvSpPr>
              <p:spPr>
                <a:xfrm>
                  <a:off x="4788024" y="4680000"/>
                  <a:ext cx="3340915"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 </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r>
                    <a:rPr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左へ移動</a:t>
                  </a:r>
                  <a:endParaRPr lang="en-US" altLang="ja-JP" b="1" dirty="0">
                    <a:solidFill>
                      <a:schemeClr val="bg2">
                        <a:lumMod val="10000"/>
                      </a:schemeClr>
                    </a:solidFill>
                    <a:latin typeface="+mj-ea"/>
                    <a:ea typeface="+mj-ea"/>
                  </a:endParaRPr>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4788024" y="4680000"/>
                  <a:ext cx="3340915" cy="369332"/>
                </a:xfrm>
                <a:prstGeom prst="rect">
                  <a:avLst/>
                </a:prstGeom>
                <a:blipFill rotWithShape="1">
                  <a:blip r:embed="rId4"/>
                  <a:stretch>
                    <a:fillRect l="-1270" t="-9524" r="-907" b="-19048"/>
                  </a:stretch>
                </a:blipFill>
                <a:ln w="19050">
                  <a:solidFill>
                    <a:schemeClr val="bg2">
                      <a:lumMod val="10000"/>
                    </a:schemeClr>
                  </a:solidFill>
                </a:ln>
              </p:spPr>
              <p:txBody>
                <a:bodyPr/>
                <a:lstStyle/>
                <a:p>
                  <a:r>
                    <a:rPr lang="ja-JP" altLang="en-US">
                      <a:noFill/>
                    </a:rPr>
                    <a:t> </a:t>
                  </a:r>
                </a:p>
              </p:txBody>
            </p:sp>
          </mc:Fallback>
        </mc:AlternateContent>
        <p:pic>
          <p:nvPicPr>
            <p:cNvPr id="14" name="図 13"/>
            <p:cNvPicPr>
              <a:picLocks/>
            </p:cNvPicPr>
            <p:nvPr/>
          </p:nvPicPr>
          <p:blipFill>
            <a:blip r:embed="rId5">
              <a:extLst>
                <a:ext uri="{28A0092B-C50C-407E-A947-70E740481C1C}">
                  <a14:useLocalDpi xmlns:a14="http://schemas.microsoft.com/office/drawing/2010/main" val="0"/>
                </a:ext>
              </a:extLst>
            </a:blip>
            <a:stretch>
              <a:fillRect/>
            </a:stretch>
          </p:blipFill>
          <p:spPr>
            <a:xfrm>
              <a:off x="467544" y="1772816"/>
              <a:ext cx="3420000" cy="2700000"/>
            </a:xfrm>
            <a:prstGeom prst="rect">
              <a:avLst/>
            </a:prstGeom>
          </p:spPr>
        </p:pic>
        <p:grpSp>
          <p:nvGrpSpPr>
            <p:cNvPr id="12" name="グループ化 11"/>
            <p:cNvGrpSpPr/>
            <p:nvPr/>
          </p:nvGrpSpPr>
          <p:grpSpPr>
            <a:xfrm>
              <a:off x="3301007" y="1907704"/>
              <a:ext cx="982961" cy="386795"/>
              <a:chOff x="3660513" y="4768405"/>
              <a:chExt cx="982961" cy="386795"/>
            </a:xfrm>
            <a:solidFill>
              <a:schemeClr val="bg1"/>
            </a:solidFill>
          </p:grpSpPr>
          <p:sp>
            <p:nvSpPr>
              <p:cNvPr id="5" name="テキスト ボックス 4"/>
              <p:cNvSpPr txBox="1"/>
              <p:nvPr/>
            </p:nvSpPr>
            <p:spPr>
              <a:xfrm>
                <a:off x="3660513" y="4768405"/>
                <a:ext cx="982961" cy="338554"/>
              </a:xfrm>
              <a:prstGeom prst="rect">
                <a:avLst/>
              </a:prstGeom>
              <a:grpFill/>
            </p:spPr>
            <p:txBody>
              <a:bodyPr wrap="none" rtlCol="0">
                <a:spAutoFit/>
              </a:bodyPr>
              <a:lstStyle/>
              <a:p>
                <a:r>
                  <a:rPr lang="en-US" altLang="ja-JP" sz="1600" b="1" dirty="0" smtClean="0">
                    <a:solidFill>
                      <a:schemeClr val="bg2">
                        <a:lumMod val="10000"/>
                      </a:schemeClr>
                    </a:solidFill>
                    <a:latin typeface="+mj-ea"/>
                    <a:ea typeface="+mj-ea"/>
                  </a:rPr>
                  <a:t>l</a:t>
                </a:r>
                <a:r>
                  <a:rPr kumimoji="1" lang="en-US" altLang="ja-JP" sz="1600" b="1" dirty="0" smtClean="0">
                    <a:solidFill>
                      <a:schemeClr val="bg2">
                        <a:lumMod val="10000"/>
                      </a:schemeClr>
                    </a:solidFill>
                    <a:latin typeface="+mj-ea"/>
                    <a:ea typeface="+mj-ea"/>
                  </a:rPr>
                  <a:t>eft , </a:t>
                </a:r>
                <a:r>
                  <a:rPr kumimoji="1" lang="ja-JP" altLang="en-US" sz="1600" b="1" dirty="0" smtClean="0">
                    <a:solidFill>
                      <a:schemeClr val="bg2">
                        <a:lumMod val="10000"/>
                      </a:schemeClr>
                    </a:solidFill>
                    <a:latin typeface="+mj-ea"/>
                    <a:ea typeface="+mj-ea"/>
                  </a:rPr>
                  <a:t>　　</a:t>
                </a:r>
                <a:r>
                  <a:rPr kumimoji="1" lang="en-US" altLang="ja-JP" sz="1600" b="1" dirty="0" smtClean="0">
                    <a:solidFill>
                      <a:schemeClr val="bg2">
                        <a:lumMod val="10000"/>
                      </a:schemeClr>
                    </a:solidFill>
                    <a:latin typeface="+mj-ea"/>
                    <a:ea typeface="+mj-ea"/>
                  </a:rPr>
                  <a:t> </a:t>
                </a:r>
                <a:endParaRPr kumimoji="1" lang="ja-JP" altLang="en-US" sz="1600" b="1" dirty="0">
                  <a:latin typeface="+mj-ea"/>
                  <a:ea typeface="+mj-ea"/>
                </a:endParaRPr>
              </a:p>
            </p:txBody>
          </p:sp>
          <p:sp>
            <p:nvSpPr>
              <p:cNvPr id="13" name="正方形/長方形 12"/>
              <p:cNvSpPr>
                <a:spLocks noChangeAspect="1"/>
              </p:cNvSpPr>
              <p:nvPr/>
            </p:nvSpPr>
            <p:spPr>
              <a:xfrm>
                <a:off x="4320000" y="4932000"/>
                <a:ext cx="223200" cy="223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9" name="直線コネクタ 18"/>
            <p:cNvCxnSpPr/>
            <p:nvPr/>
          </p:nvCxnSpPr>
          <p:spPr>
            <a:xfrm>
              <a:off x="4338687" y="2076981"/>
              <a:ext cx="360000" cy="0"/>
            </a:xfrm>
            <a:prstGeom prst="line">
              <a:avLst/>
            </a:prstGeom>
            <a:ln w="12700" cmpd="sng">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20" name="正方形/長方形 19"/>
            <p:cNvSpPr>
              <a:spLocks noChangeAspect="1"/>
            </p:cNvSpPr>
            <p:nvPr/>
          </p:nvSpPr>
          <p:spPr>
            <a:xfrm>
              <a:off x="3851920" y="1959225"/>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grpSp>
      <p:grpSp>
        <p:nvGrpSpPr>
          <p:cNvPr id="9" name="グループ化 8"/>
          <p:cNvGrpSpPr/>
          <p:nvPr/>
        </p:nvGrpSpPr>
        <p:grpSpPr>
          <a:xfrm>
            <a:off x="3191376" y="1984367"/>
            <a:ext cx="2408355" cy="2520000"/>
            <a:chOff x="3191376" y="1984367"/>
            <a:chExt cx="2408355" cy="2520000"/>
          </a:xfrm>
        </p:grpSpPr>
        <p:pic>
          <p:nvPicPr>
            <p:cNvPr id="4" name="図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91376" y="1984367"/>
              <a:ext cx="2408355" cy="2520000"/>
            </a:xfrm>
            <a:prstGeom prst="rect">
              <a:avLst/>
            </a:prstGeom>
            <a:solidFill>
              <a:schemeClr val="bg1"/>
            </a:solidFill>
          </p:spPr>
        </p:pic>
        <p:sp>
          <p:nvSpPr>
            <p:cNvPr id="8" name="円/楕円 7"/>
            <p:cNvSpPr>
              <a:spLocks noChangeAspect="1"/>
            </p:cNvSpPr>
            <p:nvPr/>
          </p:nvSpPr>
          <p:spPr>
            <a:xfrm>
              <a:off x="4212000" y="3132000"/>
              <a:ext cx="621792" cy="612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2102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220671"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考察：各観測への遷移確率</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467544" y="1844824"/>
            <a:ext cx="8136904" cy="4419600"/>
          </a:xfrm>
        </p:spPr>
        <p:txBody>
          <a:bodyPr>
            <a:normAutofit/>
          </a:bodyPr>
          <a:lstStyle/>
          <a:p>
            <a:pPr marL="0" lvl="0" indent="0">
              <a:buNone/>
            </a:pPr>
            <a:r>
              <a:rPr lang="ja-JP" altLang="en-US" sz="1800" b="1" dirty="0" smtClean="0">
                <a:solidFill>
                  <a:srgbClr val="FF0000"/>
                </a:solidFill>
                <a:latin typeface="ＭＳ Ｐゴシック"/>
                <a:ea typeface="ＭＳ Ｐゴシック"/>
              </a:rPr>
              <a:t>□</a:t>
            </a:r>
            <a:r>
              <a:rPr lang="ja-JP" altLang="en-US" sz="2400" dirty="0" smtClean="0">
                <a:solidFill>
                  <a:schemeClr val="bg2">
                    <a:lumMod val="10000"/>
                  </a:schemeClr>
                </a:solidFill>
                <a:latin typeface="ＭＳ Ｐゴシック"/>
                <a:ea typeface="ＭＳ Ｐゴシック"/>
              </a:rPr>
              <a:t>不完全知覚の有無</a:t>
            </a:r>
            <a:endParaRPr lang="en-US" altLang="ja-JP" sz="1800" b="1" dirty="0" smtClean="0">
              <a:solidFill>
                <a:srgbClr val="FF0000"/>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a:t>
            </a:r>
            <a:r>
              <a:rPr lang="ja-JP" altLang="en-US" sz="2400" u="sng" dirty="0" smtClean="0">
                <a:solidFill>
                  <a:srgbClr val="E8DED8">
                    <a:lumMod val="10000"/>
                  </a:srgbClr>
                </a:solidFill>
                <a:latin typeface="ＭＳ Ｐゴシック"/>
                <a:ea typeface="ＭＳ Ｐゴシック"/>
              </a:rPr>
              <a:t>不完全知覚がない観測</a:t>
            </a:r>
            <a:r>
              <a:rPr lang="ja-JP" altLang="en-US" sz="2400" dirty="0" smtClean="0">
                <a:solidFill>
                  <a:srgbClr val="E8DED8">
                    <a:lumMod val="10000"/>
                  </a:srgbClr>
                </a:solidFill>
                <a:latin typeface="ＭＳ Ｐゴシック"/>
                <a:ea typeface="ＭＳ Ｐゴシック"/>
              </a:rPr>
              <a:t>：各観測への</a:t>
            </a:r>
            <a:r>
              <a:rPr lang="ja-JP" altLang="en-US" sz="2400" dirty="0" smtClean="0">
                <a:solidFill>
                  <a:schemeClr val="bg2">
                    <a:lumMod val="10000"/>
                  </a:schemeClr>
                </a:solidFill>
                <a:latin typeface="ＭＳ Ｐゴシック"/>
                <a:ea typeface="ＭＳ Ｐゴシック"/>
              </a:rPr>
              <a:t>遷移確率は</a:t>
            </a:r>
            <a:r>
              <a:rPr lang="en-US" altLang="ja-JP" sz="2400" dirty="0" smtClean="0">
                <a:solidFill>
                  <a:srgbClr val="FF0000"/>
                </a:solidFill>
                <a:latin typeface="ＭＳ Ｐゴシック"/>
                <a:ea typeface="ＭＳ Ｐゴシック"/>
              </a:rPr>
              <a:t>1.0</a:t>
            </a:r>
            <a:r>
              <a:rPr lang="ja-JP" altLang="en-US" sz="2400" dirty="0" smtClean="0">
                <a:solidFill>
                  <a:srgbClr val="FF0000"/>
                </a:solidFill>
                <a:latin typeface="ＭＳ Ｐゴシック"/>
                <a:ea typeface="ＭＳ Ｐゴシック"/>
              </a:rPr>
              <a:t>になる</a:t>
            </a:r>
            <a:endParaRPr lang="en-US" altLang="ja-JP" sz="2400" dirty="0" smtClean="0">
              <a:solidFill>
                <a:srgbClr val="FF0000"/>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a:t>
            </a:r>
            <a:r>
              <a:rPr lang="ja-JP" altLang="en-US" sz="2400" u="sng" dirty="0" smtClean="0">
                <a:solidFill>
                  <a:srgbClr val="E8DED8">
                    <a:lumMod val="10000"/>
                  </a:srgbClr>
                </a:solidFill>
                <a:latin typeface="ＭＳ Ｐゴシック"/>
                <a:ea typeface="ＭＳ Ｐゴシック"/>
              </a:rPr>
              <a:t>不完全知覚が起きている観測</a:t>
            </a:r>
            <a:r>
              <a:rPr lang="ja-JP" altLang="en-US" sz="2400" dirty="0" smtClean="0">
                <a:solidFill>
                  <a:srgbClr val="E8DED8">
                    <a:lumMod val="10000"/>
                  </a:srgbClr>
                </a:solidFill>
                <a:latin typeface="ＭＳ Ｐゴシック"/>
                <a:ea typeface="ＭＳ Ｐゴシック"/>
              </a:rPr>
              <a:t>：適切な行動が複数あるか</a:t>
            </a:r>
            <a:endParaRPr lang="en-US" altLang="ja-JP" sz="2400" dirty="0" smtClean="0">
              <a:solidFill>
                <a:srgbClr val="E8DED8">
                  <a:lumMod val="10000"/>
                </a:srgbClr>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　に関わらず，各観測への</a:t>
            </a:r>
            <a:r>
              <a:rPr lang="ja-JP" altLang="en-US" sz="2400" dirty="0" smtClean="0">
                <a:solidFill>
                  <a:schemeClr val="bg2">
                    <a:lumMod val="10000"/>
                  </a:schemeClr>
                </a:solidFill>
                <a:latin typeface="ＭＳ Ｐゴシック"/>
                <a:ea typeface="ＭＳ Ｐゴシック"/>
              </a:rPr>
              <a:t>遷移確率は</a:t>
            </a:r>
            <a:r>
              <a:rPr lang="en-US" altLang="ja-JP" sz="2400" dirty="0" smtClean="0">
                <a:solidFill>
                  <a:srgbClr val="FF0000"/>
                </a:solidFill>
                <a:latin typeface="ＭＳ Ｐゴシック"/>
                <a:ea typeface="ＭＳ Ｐゴシック"/>
              </a:rPr>
              <a:t>1.0</a:t>
            </a:r>
            <a:r>
              <a:rPr lang="ja-JP" altLang="en-US" sz="2400" dirty="0" smtClean="0">
                <a:solidFill>
                  <a:srgbClr val="FF0000"/>
                </a:solidFill>
                <a:latin typeface="ＭＳ Ｐゴシック"/>
                <a:ea typeface="ＭＳ Ｐゴシック"/>
              </a:rPr>
              <a:t>にならない</a:t>
            </a:r>
            <a:endParaRPr lang="en-US" altLang="ja-JP" sz="2400" dirty="0" smtClean="0">
              <a:solidFill>
                <a:srgbClr val="FF0000"/>
              </a:solidFill>
              <a:latin typeface="ＭＳ Ｐゴシック"/>
              <a:ea typeface="ＭＳ Ｐゴシック"/>
            </a:endParaRPr>
          </a:p>
          <a:p>
            <a:pPr marL="0" lvl="0" indent="0">
              <a:buNone/>
            </a:pPr>
            <a:endParaRPr lang="en-US" altLang="ja-JP" sz="2400" dirty="0">
              <a:solidFill>
                <a:srgbClr val="FF0000"/>
              </a:solidFill>
              <a:latin typeface="ＭＳ Ｐゴシック"/>
              <a:ea typeface="ＭＳ Ｐゴシック"/>
            </a:endParaRPr>
          </a:p>
          <a:p>
            <a:pPr marL="0" lvl="0" indent="0">
              <a:buNone/>
            </a:pPr>
            <a:endParaRPr lang="en-US" altLang="ja-JP" sz="2400" dirty="0" smtClean="0">
              <a:solidFill>
                <a:srgbClr val="FF0000"/>
              </a:solidFill>
              <a:latin typeface="ＭＳ Ｐゴシック"/>
              <a:ea typeface="ＭＳ Ｐゴシック"/>
            </a:endParaRPr>
          </a:p>
          <a:p>
            <a:pPr marL="0" lvl="0" indent="0" algn="ctr">
              <a:buNone/>
            </a:pPr>
            <a:r>
              <a:rPr lang="ja-JP" altLang="en-US" sz="2400" dirty="0" smtClean="0">
                <a:solidFill>
                  <a:schemeClr val="bg2">
                    <a:lumMod val="10000"/>
                  </a:schemeClr>
                </a:solidFill>
                <a:latin typeface="ＭＳ Ｐゴシック"/>
                <a:ea typeface="ＭＳ Ｐゴシック"/>
              </a:rPr>
              <a:t>　各観測において，遷移確率が</a:t>
            </a:r>
            <a:r>
              <a:rPr lang="en-US" altLang="ja-JP" sz="2400" dirty="0" smtClean="0">
                <a:solidFill>
                  <a:schemeClr val="bg2">
                    <a:lumMod val="10000"/>
                  </a:schemeClr>
                </a:solidFill>
                <a:latin typeface="ＭＳ Ｐゴシック"/>
                <a:ea typeface="ＭＳ Ｐゴシック"/>
              </a:rPr>
              <a:t>1.0</a:t>
            </a:r>
            <a:r>
              <a:rPr lang="ja-JP" altLang="en-US" sz="2400" dirty="0" smtClean="0">
                <a:solidFill>
                  <a:schemeClr val="bg2">
                    <a:lumMod val="10000"/>
                  </a:schemeClr>
                </a:solidFill>
                <a:latin typeface="ＭＳ Ｐゴシック"/>
                <a:ea typeface="ＭＳ Ｐゴシック"/>
              </a:rPr>
              <a:t>でないなら，</a:t>
            </a:r>
            <a:endParaRPr lang="en-US" altLang="ja-JP" sz="2400" dirty="0" smtClean="0">
              <a:solidFill>
                <a:schemeClr val="bg2">
                  <a:lumMod val="10000"/>
                </a:schemeClr>
              </a:solidFill>
              <a:latin typeface="ＭＳ Ｐゴシック"/>
              <a:ea typeface="ＭＳ Ｐゴシック"/>
            </a:endParaRPr>
          </a:p>
          <a:p>
            <a:pPr marL="0" lvl="0" indent="0" algn="ctr">
              <a:buNone/>
            </a:pPr>
            <a:r>
              <a:rPr lang="ja-JP" altLang="en-US" sz="2400" dirty="0">
                <a:solidFill>
                  <a:schemeClr val="bg2">
                    <a:lumMod val="10000"/>
                  </a:schemeClr>
                </a:solidFill>
                <a:latin typeface="ＭＳ Ｐゴシック"/>
                <a:ea typeface="ＭＳ Ｐゴシック"/>
              </a:rPr>
              <a:t>　</a:t>
            </a:r>
            <a:r>
              <a:rPr lang="ja-JP" altLang="en-US" sz="2400" dirty="0" smtClean="0">
                <a:solidFill>
                  <a:schemeClr val="bg2">
                    <a:lumMod val="10000"/>
                  </a:schemeClr>
                </a:solidFill>
                <a:latin typeface="ＭＳ Ｐゴシック"/>
                <a:ea typeface="ＭＳ Ｐゴシック"/>
              </a:rPr>
              <a:t>その観測で</a:t>
            </a:r>
            <a:r>
              <a:rPr lang="ja-JP" altLang="en-US" sz="2400" dirty="0" smtClean="0">
                <a:solidFill>
                  <a:srgbClr val="FF0000"/>
                </a:solidFill>
                <a:latin typeface="ＭＳ Ｐゴシック"/>
                <a:ea typeface="ＭＳ Ｐゴシック"/>
              </a:rPr>
              <a:t>不完全知覚が起きている</a:t>
            </a:r>
            <a:r>
              <a:rPr lang="ja-JP" altLang="en-US" sz="2400" dirty="0" smtClean="0">
                <a:solidFill>
                  <a:schemeClr val="bg2">
                    <a:lumMod val="10000"/>
                  </a:schemeClr>
                </a:solidFill>
                <a:latin typeface="ＭＳ Ｐゴシック"/>
                <a:ea typeface="ＭＳ Ｐゴシック"/>
              </a:rPr>
              <a:t>と考えられる</a:t>
            </a:r>
            <a:endParaRPr lang="en-US" altLang="ja-JP" sz="2400" dirty="0" smtClean="0">
              <a:solidFill>
                <a:schemeClr val="bg2">
                  <a:lumMod val="10000"/>
                </a:schemeClr>
              </a:solidFill>
              <a:latin typeface="ＭＳ Ｐゴシック"/>
              <a:ea typeface="ＭＳ Ｐゴシック"/>
            </a:endParaRPr>
          </a:p>
        </p:txBody>
      </p:sp>
      <p:sp>
        <p:nvSpPr>
          <p:cNvPr id="3" name="下矢印 2"/>
          <p:cNvSpPr/>
          <p:nvPr/>
        </p:nvSpPr>
        <p:spPr>
          <a:xfrm>
            <a:off x="3923928" y="3789040"/>
            <a:ext cx="1080000" cy="540000"/>
          </a:xfrm>
          <a:prstGeom prst="down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7892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655272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考察：各行動の選択確率</a:t>
            </a:r>
            <a:endParaRPr kumimoji="1" lang="ja-JP" altLang="en-US" sz="48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539552" y="1817688"/>
            <a:ext cx="8064896" cy="4419600"/>
          </a:xfrm>
        </p:spPr>
        <p:txBody>
          <a:bodyPr>
            <a:normAutofit/>
          </a:bodyPr>
          <a:lstStyle/>
          <a:p>
            <a:pPr marL="0" lvl="0" indent="0">
              <a:buNone/>
            </a:pPr>
            <a:r>
              <a:rPr lang="ja-JP" altLang="en-US" sz="2400" dirty="0" smtClean="0">
                <a:solidFill>
                  <a:srgbClr val="E8DED8">
                    <a:lumMod val="10000"/>
                  </a:srgbClr>
                </a:solidFill>
                <a:latin typeface="ＭＳ Ｐゴシック"/>
                <a:ea typeface="ＭＳ Ｐゴシック"/>
              </a:rPr>
              <a:t>・各</a:t>
            </a:r>
            <a:r>
              <a:rPr lang="ja-JP" altLang="en-US" sz="2400" dirty="0" smtClean="0">
                <a:solidFill>
                  <a:schemeClr val="bg2">
                    <a:lumMod val="10000"/>
                  </a:schemeClr>
                </a:solidFill>
                <a:latin typeface="ＭＳ Ｐゴシック"/>
                <a:ea typeface="ＭＳ Ｐゴシック"/>
              </a:rPr>
              <a:t>行動</a:t>
            </a:r>
            <a:r>
              <a:rPr lang="ja-JP" altLang="en-US" sz="2400" dirty="0" smtClean="0">
                <a:solidFill>
                  <a:schemeClr val="bg2">
                    <a:lumMod val="10000"/>
                  </a:schemeClr>
                </a:solidFill>
                <a:latin typeface="ＭＳ Ｐゴシック"/>
                <a:ea typeface="ＭＳ Ｐゴシック"/>
              </a:rPr>
              <a:t>の選択確率に</a:t>
            </a:r>
            <a:r>
              <a:rPr lang="ja-JP" altLang="en-US" sz="2400" dirty="0" smtClean="0">
                <a:solidFill>
                  <a:srgbClr val="FF0000"/>
                </a:solidFill>
                <a:latin typeface="ＭＳ Ｐゴシック"/>
                <a:ea typeface="ＭＳ Ｐゴシック"/>
              </a:rPr>
              <a:t>ばらつきは</a:t>
            </a:r>
            <a:r>
              <a:rPr lang="ja-JP" altLang="en-US" sz="2400" dirty="0" smtClean="0">
                <a:solidFill>
                  <a:srgbClr val="FF0000"/>
                </a:solidFill>
                <a:latin typeface="ＭＳ Ｐゴシック"/>
                <a:ea typeface="ＭＳ Ｐゴシック"/>
              </a:rPr>
              <a:t>生じない</a:t>
            </a:r>
            <a:endParaRPr lang="en-US" altLang="ja-JP" sz="2400" dirty="0" smtClean="0">
              <a:solidFill>
                <a:srgbClr val="FF0000"/>
              </a:solidFill>
              <a:latin typeface="ＭＳ Ｐゴシック"/>
              <a:ea typeface="ＭＳ Ｐゴシック"/>
            </a:endParaRPr>
          </a:p>
          <a:p>
            <a:pPr marL="0" lvl="0" indent="0">
              <a:buNone/>
            </a:pPr>
            <a:r>
              <a:rPr lang="ja-JP" altLang="en-US" sz="2400" dirty="0" smtClean="0">
                <a:solidFill>
                  <a:schemeClr val="bg2">
                    <a:lumMod val="10000"/>
                  </a:schemeClr>
                </a:solidFill>
                <a:latin typeface="ＭＳ Ｐゴシック"/>
                <a:ea typeface="ＭＳ Ｐゴシック"/>
              </a:rPr>
              <a:t>→学習に影響はない</a:t>
            </a:r>
            <a:endParaRPr lang="en-US" altLang="ja-JP" sz="2400" dirty="0" smtClean="0">
              <a:solidFill>
                <a:schemeClr val="bg2">
                  <a:lumMod val="10000"/>
                </a:schemeClr>
              </a:solidFill>
              <a:latin typeface="ＭＳ Ｐゴシック"/>
              <a:ea typeface="ＭＳ Ｐゴシック"/>
            </a:endParaRPr>
          </a:p>
          <a:p>
            <a:pPr marL="0" lvl="0" indent="0">
              <a:buNone/>
            </a:pPr>
            <a:endParaRPr lang="en-US" altLang="ja-JP" sz="1400" dirty="0" smtClean="0">
              <a:solidFill>
                <a:srgbClr val="E8DED8">
                  <a:lumMod val="10000"/>
                </a:srgbClr>
              </a:solidFill>
              <a:latin typeface="ＭＳ Ｐゴシック"/>
              <a:ea typeface="ＭＳ Ｐゴシック"/>
            </a:endParaRPr>
          </a:p>
          <a:p>
            <a:pPr marL="0" lvl="0" indent="0">
              <a:buNone/>
            </a:pPr>
            <a:r>
              <a:rPr lang="ja-JP" altLang="en-US" sz="2400" dirty="0" smtClean="0">
                <a:solidFill>
                  <a:srgbClr val="E8DED8">
                    <a:lumMod val="10000"/>
                  </a:srgbClr>
                </a:solidFill>
                <a:latin typeface="ＭＳ Ｐゴシック"/>
                <a:ea typeface="ＭＳ Ｐゴシック"/>
              </a:rPr>
              <a:t>・各行動</a:t>
            </a:r>
            <a:r>
              <a:rPr lang="ja-JP" altLang="en-US" sz="2400" dirty="0" smtClean="0">
                <a:solidFill>
                  <a:srgbClr val="E8DED8">
                    <a:lumMod val="10000"/>
                  </a:srgbClr>
                </a:solidFill>
                <a:latin typeface="ＭＳ Ｐゴシック"/>
                <a:ea typeface="ＭＳ Ｐゴシック"/>
              </a:rPr>
              <a:t>の選択確率に</a:t>
            </a:r>
            <a:r>
              <a:rPr lang="ja-JP" altLang="en-US" sz="2400" dirty="0" smtClean="0">
                <a:solidFill>
                  <a:srgbClr val="FF0000"/>
                </a:solidFill>
                <a:latin typeface="ＭＳ Ｐゴシック"/>
                <a:ea typeface="ＭＳ Ｐゴシック"/>
              </a:rPr>
              <a:t>ばらつきが生じる</a:t>
            </a:r>
            <a:endParaRPr lang="en-US" altLang="ja-JP" sz="2400" dirty="0" smtClean="0">
              <a:solidFill>
                <a:srgbClr val="FF0000"/>
              </a:solidFill>
              <a:latin typeface="ＭＳ Ｐゴシック"/>
              <a:ea typeface="ＭＳ Ｐゴシック"/>
            </a:endParaRPr>
          </a:p>
          <a:p>
            <a:pPr marL="0" indent="0">
              <a:buNone/>
            </a:pPr>
            <a:r>
              <a:rPr lang="ja-JP" altLang="en-US" sz="2400" dirty="0" smtClean="0">
                <a:solidFill>
                  <a:srgbClr val="E8DED8">
                    <a:lumMod val="10000"/>
                  </a:srgbClr>
                </a:solidFill>
                <a:latin typeface="ＭＳ Ｐゴシック"/>
                <a:ea typeface="ＭＳ Ｐゴシック"/>
              </a:rPr>
              <a:t>→学習に影響ある</a:t>
            </a:r>
            <a:endParaRPr lang="en-US" altLang="ja-JP" sz="2400" dirty="0">
              <a:solidFill>
                <a:srgbClr val="E8DED8">
                  <a:lumMod val="10000"/>
                </a:srgbClr>
              </a:solidFill>
              <a:latin typeface="ＭＳ Ｐゴシック"/>
              <a:ea typeface="ＭＳ Ｐゴシック"/>
            </a:endParaRPr>
          </a:p>
          <a:p>
            <a:pPr marL="0" lvl="0" indent="0">
              <a:buNone/>
            </a:pPr>
            <a:endParaRPr lang="en-US" altLang="ja-JP" sz="2400" dirty="0" smtClean="0">
              <a:solidFill>
                <a:srgbClr val="E8DED8">
                  <a:lumMod val="10000"/>
                </a:srgbClr>
              </a:solidFill>
              <a:latin typeface="ＭＳ Ｐゴシック"/>
              <a:ea typeface="ＭＳ Ｐゴシック"/>
            </a:endParaRPr>
          </a:p>
          <a:p>
            <a:pPr marL="0" lvl="0" indent="0">
              <a:buNone/>
            </a:pPr>
            <a:endParaRPr lang="en-US" altLang="ja-JP" sz="1200" dirty="0">
              <a:solidFill>
                <a:srgbClr val="E8DED8">
                  <a:lumMod val="10000"/>
                </a:srgbClr>
              </a:solidFill>
              <a:latin typeface="ＭＳ Ｐゴシック"/>
              <a:ea typeface="ＭＳ Ｐゴシック"/>
            </a:endParaRPr>
          </a:p>
          <a:p>
            <a:pPr marL="0" lvl="0" indent="0" algn="ctr">
              <a:buNone/>
            </a:pPr>
            <a:r>
              <a:rPr lang="ja-JP" altLang="en-US" sz="2400" dirty="0" smtClean="0">
                <a:solidFill>
                  <a:srgbClr val="E8DED8">
                    <a:lumMod val="10000"/>
                  </a:srgbClr>
                </a:solidFill>
                <a:latin typeface="ＭＳ Ｐゴシック"/>
                <a:ea typeface="ＭＳ Ｐゴシック"/>
              </a:rPr>
              <a:t>各行動の</a:t>
            </a:r>
            <a:r>
              <a:rPr lang="ja-JP" altLang="en-US" sz="2400" dirty="0" smtClean="0">
                <a:solidFill>
                  <a:schemeClr val="bg2">
                    <a:lumMod val="10000"/>
                  </a:schemeClr>
                </a:solidFill>
                <a:latin typeface="ＭＳ Ｐゴシック"/>
                <a:ea typeface="ＭＳ Ｐゴシック"/>
              </a:rPr>
              <a:t>選択確率にばらつきがある</a:t>
            </a:r>
            <a:r>
              <a:rPr lang="ja-JP" altLang="en-US" sz="2400" dirty="0" smtClean="0">
                <a:solidFill>
                  <a:schemeClr val="bg2">
                    <a:lumMod val="10000"/>
                  </a:schemeClr>
                </a:solidFill>
                <a:latin typeface="ＭＳ Ｐゴシック"/>
                <a:ea typeface="ＭＳ Ｐゴシック"/>
              </a:rPr>
              <a:t>場合</a:t>
            </a:r>
            <a:endParaRPr lang="en-US" altLang="ja-JP" sz="2400" dirty="0" smtClean="0">
              <a:solidFill>
                <a:srgbClr val="E8DED8">
                  <a:lumMod val="10000"/>
                </a:srgbClr>
              </a:solidFill>
              <a:latin typeface="ＭＳ Ｐゴシック"/>
              <a:ea typeface="ＭＳ Ｐゴシック"/>
            </a:endParaRPr>
          </a:p>
          <a:p>
            <a:pPr marL="0" lvl="0" indent="0" algn="ctr">
              <a:buNone/>
            </a:pPr>
            <a:r>
              <a:rPr lang="ja-JP" altLang="en-US" sz="2400" dirty="0" smtClean="0">
                <a:solidFill>
                  <a:schemeClr val="bg2">
                    <a:lumMod val="10000"/>
                  </a:schemeClr>
                </a:solidFill>
                <a:latin typeface="ＭＳ Ｐゴシック"/>
                <a:ea typeface="ＭＳ Ｐゴシック"/>
              </a:rPr>
              <a:t>分割が必要と</a:t>
            </a:r>
            <a:r>
              <a:rPr lang="ja-JP" altLang="en-US" sz="2400" dirty="0" smtClean="0">
                <a:solidFill>
                  <a:schemeClr val="bg2">
                    <a:lumMod val="10000"/>
                  </a:schemeClr>
                </a:solidFill>
                <a:latin typeface="ＭＳ Ｐゴシック"/>
                <a:ea typeface="ＭＳ Ｐゴシック"/>
              </a:rPr>
              <a:t>考えられる</a:t>
            </a:r>
            <a:endParaRPr lang="en-US" altLang="ja-JP" sz="2400" dirty="0" smtClean="0">
              <a:solidFill>
                <a:schemeClr val="bg2">
                  <a:lumMod val="10000"/>
                </a:schemeClr>
              </a:solidFill>
              <a:latin typeface="ＭＳ Ｐゴシック"/>
              <a:ea typeface="ＭＳ Ｐゴシック"/>
            </a:endParaRPr>
          </a:p>
        </p:txBody>
      </p:sp>
      <p:sp>
        <p:nvSpPr>
          <p:cNvPr id="5" name="下矢印 4"/>
          <p:cNvSpPr/>
          <p:nvPr/>
        </p:nvSpPr>
        <p:spPr>
          <a:xfrm>
            <a:off x="3851920" y="3933056"/>
            <a:ext cx="1080000" cy="540000"/>
          </a:xfrm>
          <a:prstGeom prst="down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7164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まとめ</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576000" y="1817688"/>
            <a:ext cx="8172000" cy="4392000"/>
          </a:xfrm>
        </p:spPr>
        <p:txBody>
          <a:bodyPr>
            <a:normAutofit/>
          </a:bodyPr>
          <a:lstStyle/>
          <a:p>
            <a:pPr marL="0" lvl="0" indent="0">
              <a:buNone/>
            </a:pPr>
            <a:r>
              <a:rPr lang="ja-JP" altLang="en-US" dirty="0" smtClean="0">
                <a:solidFill>
                  <a:srgbClr val="E8DED8">
                    <a:lumMod val="10000"/>
                  </a:srgbClr>
                </a:solidFill>
                <a:latin typeface="ＭＳ Ｐゴシック"/>
                <a:ea typeface="ＭＳ Ｐゴシック"/>
              </a:rPr>
              <a:t>・適切な行動が複数ある観測を判別する情報として，</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a:solidFill>
                  <a:srgbClr val="E8DED8">
                    <a:lumMod val="10000"/>
                  </a:srgbClr>
                </a:solidFill>
                <a:latin typeface="ＭＳ Ｐゴシック"/>
                <a:ea typeface="ＭＳ Ｐゴシック"/>
              </a:rPr>
              <a:t>　</a:t>
            </a:r>
            <a:r>
              <a:rPr lang="ja-JP" altLang="en-US" dirty="0" smtClean="0">
                <a:solidFill>
                  <a:srgbClr val="FF0000"/>
                </a:solidFill>
                <a:latin typeface="ＭＳ Ｐゴシック"/>
                <a:ea typeface="ＭＳ Ｐゴシック"/>
              </a:rPr>
              <a:t>各行動の選択確率</a:t>
            </a:r>
            <a:r>
              <a:rPr lang="ja-JP" altLang="en-US" dirty="0" smtClean="0">
                <a:solidFill>
                  <a:srgbClr val="E8DED8">
                    <a:lumMod val="10000"/>
                  </a:srgbClr>
                </a:solidFill>
                <a:latin typeface="ＭＳ Ｐゴシック"/>
                <a:ea typeface="ＭＳ Ｐゴシック"/>
              </a:rPr>
              <a:t>と</a:t>
            </a:r>
            <a:r>
              <a:rPr lang="ja-JP" altLang="en-US" dirty="0" smtClean="0">
                <a:solidFill>
                  <a:srgbClr val="FF0000"/>
                </a:solidFill>
                <a:latin typeface="ＭＳ Ｐゴシック"/>
                <a:ea typeface="ＭＳ Ｐゴシック"/>
              </a:rPr>
              <a:t>各観測への遷移確率</a:t>
            </a:r>
            <a:r>
              <a:rPr lang="ja-JP" altLang="en-US" dirty="0" smtClean="0">
                <a:solidFill>
                  <a:schemeClr val="bg2">
                    <a:lumMod val="10000"/>
                  </a:schemeClr>
                </a:solidFill>
                <a:latin typeface="ＭＳ Ｐゴシック"/>
                <a:ea typeface="ＭＳ Ｐゴシック"/>
              </a:rPr>
              <a:t>に注目</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・予備実験を行い，観測の判別に</a:t>
            </a:r>
            <a:r>
              <a:rPr lang="ja-JP" altLang="en-US" dirty="0" smtClean="0">
                <a:solidFill>
                  <a:srgbClr val="FF0000"/>
                </a:solidFill>
                <a:latin typeface="ＭＳ Ｐゴシック"/>
                <a:ea typeface="ＭＳ Ｐゴシック"/>
              </a:rPr>
              <a:t>各行動</a:t>
            </a:r>
            <a:r>
              <a:rPr lang="ja-JP" altLang="en-US" dirty="0">
                <a:solidFill>
                  <a:srgbClr val="FF0000"/>
                </a:solidFill>
                <a:latin typeface="ＭＳ Ｐゴシック"/>
                <a:ea typeface="ＭＳ Ｐゴシック"/>
              </a:rPr>
              <a:t>の選択</a:t>
            </a:r>
            <a:r>
              <a:rPr lang="ja-JP" altLang="en-US" dirty="0" smtClean="0">
                <a:solidFill>
                  <a:srgbClr val="FF0000"/>
                </a:solidFill>
                <a:latin typeface="ＭＳ Ｐゴシック"/>
                <a:ea typeface="ＭＳ Ｐゴシック"/>
              </a:rPr>
              <a:t>確率</a:t>
            </a:r>
            <a:endParaRPr lang="en-US" altLang="ja-JP" dirty="0" smtClean="0">
              <a:solidFill>
                <a:srgbClr val="FF0000"/>
              </a:solidFill>
              <a:latin typeface="ＭＳ Ｐゴシック"/>
              <a:ea typeface="ＭＳ Ｐゴシック"/>
            </a:endParaRPr>
          </a:p>
          <a:p>
            <a:pPr marL="0" lvl="0" indent="0">
              <a:buNone/>
            </a:pPr>
            <a:r>
              <a:rPr lang="ja-JP" altLang="en-US" dirty="0" smtClean="0">
                <a:solidFill>
                  <a:srgbClr val="FF0000"/>
                </a:solidFill>
                <a:latin typeface="ＭＳ Ｐゴシック"/>
                <a:ea typeface="ＭＳ Ｐゴシック"/>
              </a:rPr>
              <a:t>　</a:t>
            </a:r>
            <a:r>
              <a:rPr lang="ja-JP" altLang="en-US" dirty="0" smtClean="0">
                <a:solidFill>
                  <a:srgbClr val="E8DED8">
                    <a:lumMod val="10000"/>
                  </a:srgbClr>
                </a:solidFill>
                <a:latin typeface="ＭＳ Ｐゴシック"/>
                <a:ea typeface="ＭＳ Ｐゴシック"/>
              </a:rPr>
              <a:t>と</a:t>
            </a:r>
            <a:r>
              <a:rPr lang="ja-JP" altLang="en-US" dirty="0">
                <a:solidFill>
                  <a:srgbClr val="FF0000"/>
                </a:solidFill>
                <a:latin typeface="ＭＳ Ｐゴシック"/>
                <a:ea typeface="ＭＳ Ｐゴシック"/>
              </a:rPr>
              <a:t>各状態へ</a:t>
            </a:r>
            <a:r>
              <a:rPr lang="ja-JP" altLang="en-US" dirty="0" smtClean="0">
                <a:solidFill>
                  <a:srgbClr val="FF0000"/>
                </a:solidFill>
                <a:latin typeface="ＭＳ Ｐゴシック"/>
                <a:ea typeface="ＭＳ Ｐゴシック"/>
              </a:rPr>
              <a:t>の遷移</a:t>
            </a:r>
            <a:r>
              <a:rPr lang="ja-JP" altLang="en-US" dirty="0">
                <a:solidFill>
                  <a:srgbClr val="FF0000"/>
                </a:solidFill>
                <a:latin typeface="ＭＳ Ｐゴシック"/>
                <a:ea typeface="ＭＳ Ｐゴシック"/>
              </a:rPr>
              <a:t>確率</a:t>
            </a:r>
            <a:r>
              <a:rPr lang="ja-JP" altLang="en-US" dirty="0">
                <a:solidFill>
                  <a:srgbClr val="E8DED8">
                    <a:lumMod val="10000"/>
                  </a:srgbClr>
                </a:solidFill>
                <a:latin typeface="ＭＳ Ｐゴシック"/>
                <a:ea typeface="ＭＳ Ｐゴシック"/>
              </a:rPr>
              <a:t>が</a:t>
            </a:r>
            <a:r>
              <a:rPr lang="ja-JP" altLang="en-US" dirty="0" smtClean="0">
                <a:solidFill>
                  <a:srgbClr val="E8DED8">
                    <a:lumMod val="10000"/>
                  </a:srgbClr>
                </a:solidFill>
                <a:latin typeface="ＭＳ Ｐゴシック"/>
                <a:ea typeface="ＭＳ Ｐゴシック"/>
              </a:rPr>
              <a:t>利用できるか検証した</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・問題点：適切な行動が複数ある観測を特定</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a:solidFill>
                  <a:srgbClr val="E8DED8">
                    <a:lumMod val="10000"/>
                  </a:srgbClr>
                </a:solidFill>
                <a:latin typeface="ＭＳ Ｐゴシック"/>
                <a:ea typeface="ＭＳ Ｐゴシック"/>
              </a:rPr>
              <a:t>　</a:t>
            </a:r>
            <a:r>
              <a:rPr lang="ja-JP" altLang="en-US" dirty="0" smtClean="0">
                <a:solidFill>
                  <a:srgbClr val="E8DED8">
                    <a:lumMod val="10000"/>
                  </a:srgbClr>
                </a:solidFill>
                <a:latin typeface="ＭＳ Ｐゴシック"/>
                <a:ea typeface="ＭＳ Ｐゴシック"/>
              </a:rPr>
              <a:t>することはできない</a:t>
            </a:r>
            <a:endParaRPr lang="en-US" altLang="ja-JP" dirty="0" smtClean="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2456852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今後の予定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611560" y="1817688"/>
            <a:ext cx="8064896" cy="4419600"/>
          </a:xfrm>
        </p:spPr>
        <p:txBody>
          <a:bodyPr>
            <a:normAutofit/>
          </a:bodyPr>
          <a:lstStyle/>
          <a:p>
            <a:pPr marL="0" lvl="0" indent="0">
              <a:buNone/>
            </a:pPr>
            <a:r>
              <a:rPr lang="ja-JP" altLang="en-US" dirty="0" smtClean="0">
                <a:solidFill>
                  <a:srgbClr val="E8DED8">
                    <a:lumMod val="10000"/>
                  </a:srgbClr>
                </a:solidFill>
                <a:latin typeface="ＭＳ Ｐゴシック"/>
                <a:ea typeface="ＭＳ Ｐゴシック"/>
              </a:rPr>
              <a:t>・分割するべき観測を判別する手法を提案する</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・提案した手法の有用性を検証するため</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a:solidFill>
                  <a:srgbClr val="E8DED8">
                    <a:lumMod val="10000"/>
                  </a:srgbClr>
                </a:solidFill>
                <a:latin typeface="ＭＳ Ｐゴシック"/>
                <a:ea typeface="ＭＳ Ｐゴシック"/>
              </a:rPr>
              <a:t>　</a:t>
            </a:r>
            <a:r>
              <a:rPr lang="ja-JP" altLang="en-US" dirty="0" smtClean="0">
                <a:solidFill>
                  <a:srgbClr val="E8DED8">
                    <a:lumMod val="10000"/>
                  </a:srgbClr>
                </a:solidFill>
                <a:latin typeface="ＭＳ Ｐゴシック"/>
                <a:ea typeface="ＭＳ Ｐゴシック"/>
              </a:rPr>
              <a:t>シミュレーション実験を行う</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・観測の分割は先行研究の分割手法を用いる</a:t>
            </a:r>
            <a:endParaRPr lang="en-US" altLang="ja-JP" dirty="0" smtClean="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3812677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提案手法：確率の利用</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006783" y="1671190"/>
            <a:ext cx="7020000" cy="504000"/>
          </a:xfrm>
          <a:prstGeom prst="rect">
            <a:avLst/>
          </a:prstGeom>
          <a:noFill/>
          <a:ln w="19050">
            <a:solidFill>
              <a:srgbClr val="FF0000"/>
            </a:solidFill>
          </a:ln>
        </p:spPr>
        <p:txBody>
          <a:bodyPr wrap="none" rtlCol="0">
            <a:spAutoFit/>
          </a:bodyPr>
          <a:lstStyle/>
          <a:p>
            <a:r>
              <a:rPr kumimoji="1" lang="ja-JP" altLang="en-US" sz="2400" dirty="0" smtClean="0">
                <a:solidFill>
                  <a:schemeClr val="bg2">
                    <a:lumMod val="10000"/>
                  </a:schemeClr>
                </a:solidFill>
                <a:latin typeface="+mj-ea"/>
                <a:ea typeface="+mj-ea"/>
              </a:rPr>
              <a:t>行動の選択確率と状態の遷移確率の両方を利用する</a:t>
            </a:r>
            <a:endParaRPr kumimoji="1" lang="ja-JP" altLang="en-US" sz="2400" dirty="0">
              <a:solidFill>
                <a:schemeClr val="bg2">
                  <a:lumMod val="10000"/>
                </a:schemeClr>
              </a:solidFill>
              <a:latin typeface="+mj-ea"/>
              <a:ea typeface="+mj-ea"/>
            </a:endParaRPr>
          </a:p>
        </p:txBody>
      </p:sp>
      <p:sp>
        <p:nvSpPr>
          <p:cNvPr id="5" name="テキスト ボックス 4"/>
          <p:cNvSpPr txBox="1"/>
          <p:nvPr/>
        </p:nvSpPr>
        <p:spPr>
          <a:xfrm>
            <a:off x="971185" y="2457470"/>
            <a:ext cx="6409127" cy="1569660"/>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現在の観測に</a:t>
            </a:r>
            <a:r>
              <a:rPr kumimoji="1" lang="ja-JP" altLang="en-US" sz="2400" dirty="0" smtClean="0">
                <a:solidFill>
                  <a:schemeClr val="bg2">
                    <a:lumMod val="10000"/>
                  </a:schemeClr>
                </a:solidFill>
                <a:latin typeface="+mj-ea"/>
                <a:ea typeface="+mj-ea"/>
              </a:rPr>
              <a:t>対して</a:t>
            </a:r>
            <a:endParaRPr kumimoji="1" lang="en-US" altLang="ja-JP" sz="2400" dirty="0" smtClean="0">
              <a:solidFill>
                <a:schemeClr val="bg2">
                  <a:lumMod val="10000"/>
                </a:schemeClr>
              </a:solidFill>
              <a:latin typeface="+mj-ea"/>
              <a:ea typeface="+mj-ea"/>
            </a:endParaRPr>
          </a:p>
          <a:p>
            <a:pPr lvl="0"/>
            <a:r>
              <a:rPr lang="ja-JP" altLang="en-US" sz="2400" dirty="0">
                <a:solidFill>
                  <a:srgbClr val="E8DED8">
                    <a:lumMod val="10000"/>
                  </a:srgbClr>
                </a:solidFill>
                <a:latin typeface="ＭＳ Ｐゴシック"/>
                <a:ea typeface="ＭＳ Ｐゴシック"/>
              </a:rPr>
              <a:t>　・</a:t>
            </a:r>
            <a:r>
              <a:rPr lang="ja-JP" altLang="en-US" sz="2400" dirty="0">
                <a:solidFill>
                  <a:srgbClr val="FF0000"/>
                </a:solidFill>
                <a:latin typeface="ＭＳ Ｐゴシック"/>
                <a:ea typeface="ＭＳ Ｐゴシック"/>
              </a:rPr>
              <a:t>状態の遷移確率</a:t>
            </a:r>
            <a:r>
              <a:rPr lang="ja-JP" altLang="en-US" sz="2400" dirty="0">
                <a:solidFill>
                  <a:srgbClr val="E8DED8">
                    <a:lumMod val="10000"/>
                  </a:srgbClr>
                </a:solidFill>
                <a:latin typeface="ＭＳ Ｐゴシック"/>
                <a:ea typeface="ＭＳ Ｐゴシック"/>
              </a:rPr>
              <a:t>：不完全知覚が起きているか</a:t>
            </a:r>
            <a:endParaRPr lang="en-US" altLang="ja-JP" sz="2400" dirty="0">
              <a:solidFill>
                <a:srgbClr val="E8DED8">
                  <a:lumMod val="10000"/>
                </a:srgbClr>
              </a:solidFill>
              <a:latin typeface="ＭＳ Ｐゴシック"/>
              <a:ea typeface="ＭＳ Ｐゴシック"/>
            </a:endParaRPr>
          </a:p>
          <a:p>
            <a:r>
              <a:rPr kumimoji="1" lang="ja-JP" altLang="en-US" sz="2400" dirty="0" smtClean="0">
                <a:solidFill>
                  <a:schemeClr val="bg2">
                    <a:lumMod val="10000"/>
                  </a:schemeClr>
                </a:solidFill>
                <a:latin typeface="+mj-ea"/>
                <a:ea typeface="+mj-ea"/>
              </a:rPr>
              <a:t>　・</a:t>
            </a:r>
            <a:r>
              <a:rPr kumimoji="1" lang="ja-JP" altLang="en-US" sz="2400" dirty="0" smtClean="0">
                <a:solidFill>
                  <a:srgbClr val="FF0000"/>
                </a:solidFill>
                <a:latin typeface="+mj-ea"/>
                <a:ea typeface="+mj-ea"/>
              </a:rPr>
              <a:t>行動の選択確率</a:t>
            </a:r>
            <a:r>
              <a:rPr kumimoji="1" lang="ja-JP" altLang="en-US" sz="2400" dirty="0" smtClean="0">
                <a:solidFill>
                  <a:schemeClr val="bg2">
                    <a:lumMod val="10000"/>
                  </a:schemeClr>
                </a:solidFill>
                <a:latin typeface="+mj-ea"/>
                <a:ea typeface="+mj-ea"/>
              </a:rPr>
              <a:t>：学習に影響が出ているか</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を</a:t>
            </a:r>
            <a:r>
              <a:rPr kumimoji="1" lang="ja-JP" altLang="en-US" sz="2400" dirty="0" smtClean="0">
                <a:solidFill>
                  <a:schemeClr val="bg2">
                    <a:lumMod val="10000"/>
                  </a:schemeClr>
                </a:solidFill>
                <a:latin typeface="+mj-ea"/>
                <a:ea typeface="+mj-ea"/>
              </a:rPr>
              <a:t>それぞれ</a:t>
            </a:r>
            <a:r>
              <a:rPr kumimoji="1" lang="ja-JP" altLang="en-US" sz="2400" dirty="0" smtClean="0">
                <a:solidFill>
                  <a:schemeClr val="bg2">
                    <a:lumMod val="10000"/>
                  </a:schemeClr>
                </a:solidFill>
                <a:latin typeface="+mj-ea"/>
                <a:ea typeface="+mj-ea"/>
              </a:rPr>
              <a:t>判別　</a:t>
            </a:r>
            <a:endParaRPr kumimoji="1" lang="en-US" altLang="ja-JP" sz="2400" dirty="0" smtClean="0">
              <a:solidFill>
                <a:schemeClr val="bg2">
                  <a:lumMod val="10000"/>
                </a:schemeClr>
              </a:solidFill>
              <a:latin typeface="+mj-ea"/>
              <a:ea typeface="+mj-ea"/>
            </a:endParaRPr>
          </a:p>
        </p:txBody>
      </p:sp>
    </p:spTree>
    <p:extLst>
      <p:ext uri="{BB962C8B-B14F-4D97-AF65-F5344CB8AC3E}">
        <p14:creationId xmlns:p14="http://schemas.microsoft.com/office/powerpoint/2010/main" val="2001277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観測の分割手法</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a:t>
            </a: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先行研究</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1080000" y="5409320"/>
            <a:ext cx="7200000" cy="1080000"/>
          </a:xfrm>
          <a:prstGeom prst="rect">
            <a:avLst/>
          </a:prstGeom>
          <a:solidFill>
            <a:schemeClr val="bg1"/>
          </a:solidFill>
          <a:ln w="50800" cmpd="dbl">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2">
                    <a:lumMod val="10000"/>
                  </a:schemeClr>
                </a:solidFill>
                <a:latin typeface="+mj-ea"/>
                <a:ea typeface="+mj-ea"/>
              </a:rPr>
              <a:t>直前の観測と行動という経験情報を用いて</a:t>
            </a:r>
            <a:endParaRPr kumimoji="1" lang="en-US" altLang="ja-JP" sz="2800" dirty="0" smtClean="0">
              <a:solidFill>
                <a:schemeClr val="bg2">
                  <a:lumMod val="10000"/>
                </a:schemeClr>
              </a:solidFill>
              <a:latin typeface="+mj-ea"/>
              <a:ea typeface="+mj-ea"/>
            </a:endParaRPr>
          </a:p>
          <a:p>
            <a:pPr algn="ctr"/>
            <a:r>
              <a:rPr kumimoji="1" lang="ja-JP" altLang="en-US" sz="2800" dirty="0" smtClean="0">
                <a:solidFill>
                  <a:schemeClr val="bg2">
                    <a:lumMod val="10000"/>
                  </a:schemeClr>
                </a:solidFill>
                <a:latin typeface="+mj-ea"/>
                <a:ea typeface="+mj-ea"/>
              </a:rPr>
              <a:t>元の状態と</a:t>
            </a:r>
            <a:r>
              <a:rPr kumimoji="1" lang="ja-JP" altLang="en-US" sz="2800" smtClean="0">
                <a:solidFill>
                  <a:schemeClr val="bg2">
                    <a:lumMod val="10000"/>
                  </a:schemeClr>
                </a:solidFill>
                <a:latin typeface="+mj-ea"/>
                <a:ea typeface="+mj-ea"/>
              </a:rPr>
              <a:t>，新しく定義する状態に細分化する</a:t>
            </a:r>
            <a:endParaRPr kumimoji="1" lang="en-US" altLang="ja-JP" sz="2800" dirty="0" smtClean="0">
              <a:solidFill>
                <a:schemeClr val="bg2">
                  <a:lumMod val="10000"/>
                </a:schemeClr>
              </a:solidFill>
              <a:latin typeface="+mj-ea"/>
              <a:ea typeface="+mj-ea"/>
            </a:endParaRPr>
          </a:p>
        </p:txBody>
      </p:sp>
      <p:grpSp>
        <p:nvGrpSpPr>
          <p:cNvPr id="8" name="グループ化 7"/>
          <p:cNvGrpSpPr/>
          <p:nvPr/>
        </p:nvGrpSpPr>
        <p:grpSpPr>
          <a:xfrm>
            <a:off x="611560" y="1800000"/>
            <a:ext cx="7704000" cy="3522583"/>
            <a:chOff x="611560" y="1800000"/>
            <a:chExt cx="7884440" cy="3495832"/>
          </a:xfrm>
        </p:grpSpPr>
        <mc:AlternateContent xmlns:mc="http://schemas.openxmlformats.org/markup-compatibility/2006" xmlns:a14="http://schemas.microsoft.com/office/drawing/2010/main">
          <mc:Choice Requires="a14">
            <p:sp>
              <p:nvSpPr>
                <p:cNvPr id="86" name="円/楕円 85"/>
                <p:cNvSpPr/>
                <p:nvPr/>
              </p:nvSpPr>
              <p:spPr>
                <a:xfrm>
                  <a:off x="3204000" y="2340000"/>
                  <a:ext cx="1080000" cy="180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観測</a:t>
                  </a:r>
                  <a:endParaRPr kumimoji="1" lang="en-US" altLang="ja-JP" b="1" dirty="0" smtClean="0">
                    <a:solidFill>
                      <a:schemeClr val="bg2">
                        <a:lumMod val="10000"/>
                      </a:schemeClr>
                    </a:solidFill>
                    <a:latin typeface="+mj-ea"/>
                    <a:ea typeface="+mj-ea"/>
                  </a:endParaRPr>
                </a:p>
                <a:p>
                  <a:pPr algn="ctr"/>
                  <a14:m>
                    <m:oMathPara xmlns:m="http://schemas.openxmlformats.org/officeDocument/2006/math">
                      <m:oMathParaPr>
                        <m:jc m:val="centerGroup"/>
                      </m:oMathParaPr>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oMath>
                    </m:oMathPara>
                  </a14:m>
                  <a:endParaRPr kumimoji="1" lang="ja-JP" altLang="en-US" b="1" dirty="0">
                    <a:solidFill>
                      <a:schemeClr val="bg2">
                        <a:lumMod val="10000"/>
                      </a:schemeClr>
                    </a:solidFill>
                    <a:latin typeface="+mj-ea"/>
                    <a:ea typeface="+mj-ea"/>
                  </a:endParaRPr>
                </a:p>
              </p:txBody>
            </p:sp>
          </mc:Choice>
          <mc:Fallback xmlns="">
            <p:sp>
              <p:nvSpPr>
                <p:cNvPr id="86" name="円/楕円 85"/>
                <p:cNvSpPr>
                  <a:spLocks noRot="1" noChangeAspect="1" noMove="1" noResize="1" noEditPoints="1" noAdjustHandles="1" noChangeArrowheads="1" noChangeShapeType="1" noTextEdit="1"/>
                </p:cNvSpPr>
                <p:nvPr/>
              </p:nvSpPr>
              <p:spPr>
                <a:xfrm>
                  <a:off x="3204000" y="2340000"/>
                  <a:ext cx="1080000" cy="1800000"/>
                </a:xfrm>
                <a:prstGeom prst="ellipse">
                  <a:avLst/>
                </a:prstGeom>
                <a:blipFill rotWithShape="1">
                  <a:blip r:embed="rId2"/>
                  <a:stretch>
                    <a:fillRect/>
                  </a:stretch>
                </a:blipFill>
                <a:ln>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7" name="円/楕円 86"/>
                <p:cNvSpPr/>
                <p:nvPr/>
              </p:nvSpPr>
              <p:spPr>
                <a:xfrm>
                  <a:off x="1187744" y="2380818"/>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87" name="円/楕円 86"/>
                <p:cNvSpPr>
                  <a:spLocks noRot="1" noChangeAspect="1" noMove="1" noResize="1" noEditPoints="1" noAdjustHandles="1" noChangeArrowheads="1" noChangeShapeType="1" noTextEdit="1"/>
                </p:cNvSpPr>
                <p:nvPr/>
              </p:nvSpPr>
              <p:spPr>
                <a:xfrm>
                  <a:off x="1187744" y="2380818"/>
                  <a:ext cx="1080000" cy="720000"/>
                </a:xfrm>
                <a:prstGeom prst="ellipse">
                  <a:avLst/>
                </a:prstGeom>
                <a:blipFill rotWithShape="1">
                  <a:blip r:embed="rId3"/>
                  <a:stretch>
                    <a:fillRect/>
                  </a:stretch>
                </a:blipFill>
                <a:ln>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0" name="円/楕円 89"/>
                <p:cNvSpPr/>
                <p:nvPr/>
              </p:nvSpPr>
              <p:spPr>
                <a:xfrm>
                  <a:off x="1187624" y="3388930"/>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90" name="円/楕円 89"/>
                <p:cNvSpPr>
                  <a:spLocks noRot="1" noChangeAspect="1" noMove="1" noResize="1" noEditPoints="1" noAdjustHandles="1" noChangeArrowheads="1" noChangeShapeType="1" noTextEdit="1"/>
                </p:cNvSpPr>
                <p:nvPr/>
              </p:nvSpPr>
              <p:spPr>
                <a:xfrm>
                  <a:off x="1187624" y="3388930"/>
                  <a:ext cx="1080000" cy="720000"/>
                </a:xfrm>
                <a:prstGeom prst="ellipse">
                  <a:avLst/>
                </a:prstGeom>
                <a:blipFill rotWithShape="1">
                  <a:blip r:embed="rId4"/>
                  <a:stretch>
                    <a:fillRect/>
                  </a:stretch>
                </a:blipFill>
                <a:ln>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4" name="円/楕円 93"/>
                <p:cNvSpPr/>
                <p:nvPr/>
              </p:nvSpPr>
              <p:spPr>
                <a:xfrm>
                  <a:off x="6192608" y="2452906"/>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2">
                          <a:lumMod val="10000"/>
                        </a:schemeClr>
                      </a:solidFill>
                      <a:latin typeface="+mj-ea"/>
                      <a:ea typeface="+mj-ea"/>
                    </a:rPr>
                    <a:t>観測</a:t>
                  </a:r>
                  <a:endParaRPr kumimoji="1" lang="en-US" altLang="ja-JP" b="1" dirty="0" smtClean="0">
                    <a:solidFill>
                      <a:schemeClr val="bg2">
                        <a:lumMod val="10000"/>
                      </a:schemeClr>
                    </a:solidFill>
                    <a:latin typeface="+mj-ea"/>
                    <a:ea typeface="+mj-ea"/>
                  </a:endParaRPr>
                </a:p>
                <a:p>
                  <a:pPr algn="ctr"/>
                  <a14:m>
                    <m:oMathPara xmlns:m="http://schemas.openxmlformats.org/officeDocument/2006/math">
                      <m:oMathParaPr>
                        <m:jc m:val="centerGroup"/>
                      </m:oMathParaPr>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oMath>
                    </m:oMathPara>
                  </a14:m>
                  <a:endParaRPr kumimoji="1" lang="ja-JP" altLang="en-US" b="1" dirty="0">
                    <a:solidFill>
                      <a:schemeClr val="bg2">
                        <a:lumMod val="10000"/>
                      </a:schemeClr>
                    </a:solidFill>
                    <a:latin typeface="+mj-ea"/>
                    <a:ea typeface="+mj-ea"/>
                  </a:endParaRPr>
                </a:p>
              </p:txBody>
            </p:sp>
          </mc:Choice>
          <mc:Fallback xmlns="">
            <p:sp>
              <p:nvSpPr>
                <p:cNvPr id="94" name="円/楕円 93"/>
                <p:cNvSpPr>
                  <a:spLocks noRot="1" noChangeAspect="1" noMove="1" noResize="1" noEditPoints="1" noAdjustHandles="1" noChangeArrowheads="1" noChangeShapeType="1" noTextEdit="1"/>
                </p:cNvSpPr>
                <p:nvPr/>
              </p:nvSpPr>
              <p:spPr>
                <a:xfrm>
                  <a:off x="6192608" y="2452906"/>
                  <a:ext cx="1080000" cy="720000"/>
                </a:xfrm>
                <a:prstGeom prst="ellipse">
                  <a:avLst/>
                </a:prstGeom>
                <a:blipFill rotWithShape="1">
                  <a:blip r:embed="rId5"/>
                  <a:stretch>
                    <a:fillRect/>
                  </a:stretch>
                </a:blipFill>
                <a:ln>
                  <a:solidFill>
                    <a:schemeClr val="bg2">
                      <a:lumMod val="10000"/>
                    </a:schemeClr>
                  </a:solidFill>
                </a:ln>
              </p:spPr>
              <p:txBody>
                <a:bodyPr/>
                <a:lstStyle/>
                <a:p>
                  <a:r>
                    <a:rPr lang="ja-JP" altLang="en-US">
                      <a:noFill/>
                    </a:rPr>
                    <a:t> </a:t>
                  </a:r>
                </a:p>
              </p:txBody>
            </p:sp>
          </mc:Fallback>
        </mc:AlternateContent>
        <p:cxnSp>
          <p:nvCxnSpPr>
            <p:cNvPr id="96" name="直線矢印コネクタ 95"/>
            <p:cNvCxnSpPr/>
            <p:nvPr/>
          </p:nvCxnSpPr>
          <p:spPr>
            <a:xfrm flipV="1">
              <a:off x="7524408" y="2875834"/>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テキスト ボックス 96"/>
                <p:cNvSpPr txBox="1"/>
                <p:nvPr/>
              </p:nvSpPr>
              <p:spPr>
                <a:xfrm>
                  <a:off x="7413668" y="2443534"/>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97" name="テキスト ボックス 96"/>
                <p:cNvSpPr txBox="1">
                  <a:spLocks noRot="1" noChangeAspect="1" noMove="1" noResize="1" noEditPoints="1" noAdjustHandles="1" noChangeArrowheads="1" noChangeShapeType="1" noTextEdit="1"/>
                </p:cNvSpPr>
                <p:nvPr/>
              </p:nvSpPr>
              <p:spPr>
                <a:xfrm>
                  <a:off x="7413668" y="2443534"/>
                  <a:ext cx="902748" cy="369332"/>
                </a:xfrm>
                <a:prstGeom prst="rect">
                  <a:avLst/>
                </a:prstGeom>
                <a:blipFill rotWithShape="1">
                  <a:blip r:embed="rId6"/>
                  <a:stretch>
                    <a:fillRect l="-5405" t="-11667"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9" name="テキスト ボックス 98"/>
                <p:cNvSpPr txBox="1"/>
                <p:nvPr/>
              </p:nvSpPr>
              <p:spPr>
                <a:xfrm>
                  <a:off x="7413668" y="3811686"/>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99" name="テキスト ボックス 98"/>
                <p:cNvSpPr txBox="1">
                  <a:spLocks noRot="1" noChangeAspect="1" noMove="1" noResize="1" noEditPoints="1" noAdjustHandles="1" noChangeArrowheads="1" noChangeShapeType="1" noTextEdit="1"/>
                </p:cNvSpPr>
                <p:nvPr/>
              </p:nvSpPr>
              <p:spPr>
                <a:xfrm>
                  <a:off x="7413668" y="3811686"/>
                  <a:ext cx="902748" cy="369332"/>
                </a:xfrm>
                <a:prstGeom prst="rect">
                  <a:avLst/>
                </a:prstGeom>
                <a:blipFill rotWithShape="1">
                  <a:blip r:embed="rId7"/>
                  <a:stretch>
                    <a:fillRect l="-5405" t="-11475" b="-21311"/>
                  </a:stretch>
                </a:blipFill>
              </p:spPr>
              <p:txBody>
                <a:bodyPr/>
                <a:lstStyle/>
                <a:p>
                  <a:r>
                    <a:rPr lang="ja-JP" altLang="en-US">
                      <a:noFill/>
                    </a:rPr>
                    <a:t> </a:t>
                  </a:r>
                </a:p>
              </p:txBody>
            </p:sp>
          </mc:Fallback>
        </mc:AlternateContent>
        <p:cxnSp>
          <p:nvCxnSpPr>
            <p:cNvPr id="100" name="直線矢印コネクタ 99"/>
            <p:cNvCxnSpPr/>
            <p:nvPr/>
          </p:nvCxnSpPr>
          <p:spPr>
            <a:xfrm>
              <a:off x="7524608" y="3838590"/>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円/楕円 100"/>
                <p:cNvSpPr/>
                <p:nvPr/>
              </p:nvSpPr>
              <p:spPr>
                <a:xfrm>
                  <a:off x="6192608" y="3389010"/>
                  <a:ext cx="1080000" cy="720000"/>
                </a:xfrm>
                <a:prstGeom prst="ellipse">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観測</a:t>
                  </a:r>
                  <a:endParaRPr kumimoji="1" lang="en-US" altLang="ja-JP" b="1" dirty="0" smtClean="0">
                    <a:solidFill>
                      <a:schemeClr val="bg2">
                        <a:lumMod val="10000"/>
                      </a:schemeClr>
                    </a:solidFill>
                    <a:latin typeface="+mj-ea"/>
                    <a:ea typeface="+mj-ea"/>
                  </a:endParaRPr>
                </a:p>
                <a:p>
                  <a:pPr algn="ctr"/>
                  <a14:m>
                    <m:oMathPara xmlns:m="http://schemas.openxmlformats.org/officeDocument/2006/math">
                      <m:oMathParaPr>
                        <m:jc m:val="centerGroup"/>
                      </m:oMathParaPr>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r>
                          <a:rPr kumimoji="1" lang="ja-JP" altLang="en-US" b="1" i="1" smtClean="0">
                            <a:solidFill>
                              <a:schemeClr val="bg2">
                                <a:lumMod val="10000"/>
                              </a:schemeClr>
                            </a:solidFill>
                            <a:latin typeface="Cambria Math"/>
                            <a:ea typeface="+mj-ea"/>
                          </a:rPr>
                          <m:t>’</m:t>
                        </m:r>
                      </m:oMath>
                    </m:oMathPara>
                  </a14:m>
                  <a:endParaRPr kumimoji="1" lang="ja-JP" altLang="en-US" b="1" dirty="0">
                    <a:solidFill>
                      <a:schemeClr val="bg2">
                        <a:lumMod val="10000"/>
                      </a:schemeClr>
                    </a:solidFill>
                    <a:latin typeface="+mj-ea"/>
                    <a:ea typeface="+mj-ea"/>
                  </a:endParaRPr>
                </a:p>
              </p:txBody>
            </p:sp>
          </mc:Choice>
          <mc:Fallback xmlns="">
            <p:sp>
              <p:nvSpPr>
                <p:cNvPr id="101" name="円/楕円 100"/>
                <p:cNvSpPr>
                  <a:spLocks noRot="1" noChangeAspect="1" noMove="1" noResize="1" noEditPoints="1" noAdjustHandles="1" noChangeArrowheads="1" noChangeShapeType="1" noTextEdit="1"/>
                </p:cNvSpPr>
                <p:nvPr/>
              </p:nvSpPr>
              <p:spPr>
                <a:xfrm>
                  <a:off x="6192608" y="3389010"/>
                  <a:ext cx="1080000" cy="720000"/>
                </a:xfrm>
                <a:prstGeom prst="ellipse">
                  <a:avLst/>
                </a:prstGeom>
                <a:blipFill rotWithShape="1">
                  <a:blip r:embed="rId8"/>
                  <a:stretch>
                    <a:fillRect/>
                  </a:stretch>
                </a:blipFill>
                <a:ln>
                  <a:solidFill>
                    <a:schemeClr val="bg2">
                      <a:lumMod val="10000"/>
                    </a:schemeClr>
                  </a:solidFill>
                </a:ln>
              </p:spPr>
              <p:txBody>
                <a:bodyPr/>
                <a:lstStyle/>
                <a:p>
                  <a:r>
                    <a:rPr lang="ja-JP" altLang="en-US">
                      <a:noFill/>
                    </a:rPr>
                    <a:t> </a:t>
                  </a:r>
                </a:p>
              </p:txBody>
            </p:sp>
          </mc:Fallback>
        </mc:AlternateContent>
        <p:sp>
          <p:nvSpPr>
            <p:cNvPr id="103" name="右矢印 102"/>
            <p:cNvSpPr/>
            <p:nvPr/>
          </p:nvSpPr>
          <p:spPr>
            <a:xfrm>
              <a:off x="5220072" y="2904159"/>
              <a:ext cx="792088" cy="720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5" name="直線矢印コネクタ 104"/>
            <p:cNvCxnSpPr/>
            <p:nvPr/>
          </p:nvCxnSpPr>
          <p:spPr>
            <a:xfrm flipV="1">
              <a:off x="4322700" y="2813118"/>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6" name="テキスト ボックス 105"/>
                <p:cNvSpPr txBox="1"/>
                <p:nvPr/>
              </p:nvSpPr>
              <p:spPr>
                <a:xfrm>
                  <a:off x="4211960" y="2380818"/>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106" name="テキスト ボックス 105"/>
                <p:cNvSpPr txBox="1">
                  <a:spLocks noRot="1" noChangeAspect="1" noMove="1" noResize="1" noEditPoints="1" noAdjustHandles="1" noChangeArrowheads="1" noChangeShapeType="1" noTextEdit="1"/>
                </p:cNvSpPr>
                <p:nvPr/>
              </p:nvSpPr>
              <p:spPr>
                <a:xfrm>
                  <a:off x="4211960" y="2380818"/>
                  <a:ext cx="902748" cy="369332"/>
                </a:xfrm>
                <a:prstGeom prst="rect">
                  <a:avLst/>
                </a:prstGeom>
                <a:blipFill rotWithShape="1">
                  <a:blip r:embed="rId10"/>
                  <a:stretch>
                    <a:fillRect l="-6081" t="-11667"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7" name="テキスト ボックス 106"/>
                <p:cNvSpPr txBox="1"/>
                <p:nvPr/>
              </p:nvSpPr>
              <p:spPr>
                <a:xfrm>
                  <a:off x="4211960" y="3748970"/>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107" name="テキスト ボックス 106"/>
                <p:cNvSpPr txBox="1">
                  <a:spLocks noRot="1" noChangeAspect="1" noMove="1" noResize="1" noEditPoints="1" noAdjustHandles="1" noChangeArrowheads="1" noChangeShapeType="1" noTextEdit="1"/>
                </p:cNvSpPr>
                <p:nvPr/>
              </p:nvSpPr>
              <p:spPr>
                <a:xfrm>
                  <a:off x="4211960" y="3748970"/>
                  <a:ext cx="902748" cy="369332"/>
                </a:xfrm>
                <a:prstGeom prst="rect">
                  <a:avLst/>
                </a:prstGeom>
                <a:blipFill rotWithShape="1">
                  <a:blip r:embed="rId11"/>
                  <a:stretch>
                    <a:fillRect l="-6081" t="-11475" b="-21311"/>
                  </a:stretch>
                </a:blipFill>
              </p:spPr>
              <p:txBody>
                <a:bodyPr/>
                <a:lstStyle/>
                <a:p>
                  <a:r>
                    <a:rPr lang="ja-JP" altLang="en-US">
                      <a:noFill/>
                    </a:rPr>
                    <a:t> </a:t>
                  </a:r>
                </a:p>
              </p:txBody>
            </p:sp>
          </mc:Fallback>
        </mc:AlternateContent>
        <p:cxnSp>
          <p:nvCxnSpPr>
            <p:cNvPr id="108" name="直線矢印コネクタ 107"/>
            <p:cNvCxnSpPr/>
            <p:nvPr/>
          </p:nvCxnSpPr>
          <p:spPr>
            <a:xfrm>
              <a:off x="4322900" y="3775874"/>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V="1">
              <a:off x="2378484" y="2741110"/>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0" name="テキスト ボックス 109"/>
                <p:cNvSpPr txBox="1"/>
                <p:nvPr/>
              </p:nvSpPr>
              <p:spPr>
                <a:xfrm>
                  <a:off x="2267744" y="2308810"/>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110" name="テキスト ボックス 109"/>
                <p:cNvSpPr txBox="1">
                  <a:spLocks noRot="1" noChangeAspect="1" noMove="1" noResize="1" noEditPoints="1" noAdjustHandles="1" noChangeArrowheads="1" noChangeShapeType="1" noTextEdit="1"/>
                </p:cNvSpPr>
                <p:nvPr/>
              </p:nvSpPr>
              <p:spPr>
                <a:xfrm>
                  <a:off x="2267744" y="2308810"/>
                  <a:ext cx="902748" cy="369332"/>
                </a:xfrm>
                <a:prstGeom prst="rect">
                  <a:avLst/>
                </a:prstGeom>
                <a:blipFill rotWithShape="1">
                  <a:blip r:embed="rId12"/>
                  <a:stretch>
                    <a:fillRect l="-5405" t="-11667"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1" name="テキスト ボックス 110"/>
                <p:cNvSpPr txBox="1"/>
                <p:nvPr/>
              </p:nvSpPr>
              <p:spPr>
                <a:xfrm>
                  <a:off x="2267743" y="3676962"/>
                  <a:ext cx="902748" cy="369332"/>
                </a:xfrm>
                <a:prstGeom prst="rect">
                  <a:avLst/>
                </a:prstGeom>
                <a:noFill/>
              </p:spPr>
              <p:txBody>
                <a:bodyPr wrap="none" rtlCol="0">
                  <a:spAutoFit/>
                </a:bodyPr>
                <a:lstStyle/>
                <a:p>
                  <a:pPr algn="ctr"/>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111" name="テキスト ボックス 110"/>
                <p:cNvSpPr txBox="1">
                  <a:spLocks noRot="1" noChangeAspect="1" noMove="1" noResize="1" noEditPoints="1" noAdjustHandles="1" noChangeArrowheads="1" noChangeShapeType="1" noTextEdit="1"/>
                </p:cNvSpPr>
                <p:nvPr/>
              </p:nvSpPr>
              <p:spPr>
                <a:xfrm>
                  <a:off x="2267743" y="3676962"/>
                  <a:ext cx="902748" cy="369332"/>
                </a:xfrm>
                <a:prstGeom prst="rect">
                  <a:avLst/>
                </a:prstGeom>
                <a:blipFill rotWithShape="1">
                  <a:blip r:embed="rId13"/>
                  <a:stretch>
                    <a:fillRect l="-5405" t="-11475" b="-21311"/>
                  </a:stretch>
                </a:blipFill>
              </p:spPr>
              <p:txBody>
                <a:bodyPr/>
                <a:lstStyle/>
                <a:p>
                  <a:r>
                    <a:rPr lang="ja-JP" altLang="en-US">
                      <a:noFill/>
                    </a:rPr>
                    <a:t> </a:t>
                  </a:r>
                </a:p>
              </p:txBody>
            </p:sp>
          </mc:Fallback>
        </mc:AlternateContent>
        <p:cxnSp>
          <p:nvCxnSpPr>
            <p:cNvPr id="112" name="直線矢印コネクタ 111"/>
            <p:cNvCxnSpPr/>
            <p:nvPr/>
          </p:nvCxnSpPr>
          <p:spPr>
            <a:xfrm>
              <a:off x="2378684" y="3703866"/>
              <a:ext cx="72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4" name="円/楕円 113"/>
            <p:cNvSpPr/>
            <p:nvPr/>
          </p:nvSpPr>
          <p:spPr>
            <a:xfrm>
              <a:off x="611560" y="1944000"/>
              <a:ext cx="2700000" cy="2700000"/>
            </a:xfrm>
            <a:prstGeom prst="ellips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941817" y="4593322"/>
              <a:ext cx="2241317" cy="702510"/>
            </a:xfrm>
            <a:prstGeom prst="rect">
              <a:avLst/>
            </a:prstGeom>
            <a:noFill/>
          </p:spPr>
          <p:txBody>
            <a:bodyPr wrap="none" rtlCol="0">
              <a:spAutoFit/>
            </a:bodyPr>
            <a:lstStyle/>
            <a:p>
              <a:r>
                <a:rPr lang="ja-JP" altLang="en-US" sz="2000" dirty="0">
                  <a:solidFill>
                    <a:schemeClr val="bg2">
                      <a:lumMod val="10000"/>
                    </a:schemeClr>
                  </a:solidFill>
                  <a:latin typeface="+mj-ea"/>
                  <a:ea typeface="+mj-ea"/>
                </a:rPr>
                <a:t>直</a:t>
              </a:r>
              <a:r>
                <a:rPr kumimoji="1" lang="ja-JP" altLang="en-US" sz="2000" dirty="0" smtClean="0">
                  <a:solidFill>
                    <a:schemeClr val="bg2">
                      <a:lumMod val="10000"/>
                    </a:schemeClr>
                  </a:solidFill>
                  <a:latin typeface="+mj-ea"/>
                  <a:ea typeface="+mj-ea"/>
                </a:rPr>
                <a:t>前の</a:t>
              </a:r>
              <a:r>
                <a:rPr kumimoji="1" lang="ja-JP" altLang="en-US" sz="2000" dirty="0" smtClean="0">
                  <a:solidFill>
                    <a:srgbClr val="FF0000"/>
                  </a:solidFill>
                  <a:latin typeface="+mj-ea"/>
                  <a:ea typeface="+mj-ea"/>
                </a:rPr>
                <a:t>状態</a:t>
              </a:r>
              <a:r>
                <a:rPr kumimoji="1" lang="ja-JP" altLang="en-US" sz="2000" dirty="0" smtClean="0">
                  <a:solidFill>
                    <a:schemeClr val="bg2">
                      <a:lumMod val="10000"/>
                    </a:schemeClr>
                  </a:solidFill>
                  <a:latin typeface="+mj-ea"/>
                  <a:ea typeface="+mj-ea"/>
                </a:rPr>
                <a:t>または</a:t>
              </a:r>
              <a:endParaRPr kumimoji="1" lang="en-US" altLang="ja-JP" sz="2000" dirty="0" smtClean="0">
                <a:solidFill>
                  <a:schemeClr val="bg2">
                    <a:lumMod val="10000"/>
                  </a:schemeClr>
                </a:solidFill>
                <a:latin typeface="+mj-ea"/>
                <a:ea typeface="+mj-ea"/>
              </a:endParaRPr>
            </a:p>
            <a:p>
              <a:r>
                <a:rPr kumimoji="1" lang="ja-JP" altLang="en-US" sz="2000" dirty="0" smtClean="0">
                  <a:solidFill>
                    <a:srgbClr val="FF0000"/>
                  </a:solidFill>
                  <a:latin typeface="+mj-ea"/>
                  <a:ea typeface="+mj-ea"/>
                </a:rPr>
                <a:t>行動</a:t>
              </a:r>
              <a:r>
                <a:rPr kumimoji="1" lang="ja-JP" altLang="en-US" sz="2000" dirty="0" smtClean="0">
                  <a:solidFill>
                    <a:schemeClr val="bg2">
                      <a:lumMod val="10000"/>
                    </a:schemeClr>
                  </a:solidFill>
                  <a:latin typeface="+mj-ea"/>
                  <a:ea typeface="+mj-ea"/>
                </a:rPr>
                <a:t>が異なる</a:t>
              </a:r>
              <a:endParaRPr kumimoji="1" lang="ja-JP" altLang="en-US" sz="2000" dirty="0">
                <a:solidFill>
                  <a:schemeClr val="bg2">
                    <a:lumMod val="10000"/>
                  </a:schemeClr>
                </a:solidFill>
                <a:latin typeface="+mj-ea"/>
                <a:ea typeface="+mj-ea"/>
              </a:endParaRPr>
            </a:p>
          </p:txBody>
        </p:sp>
        <mc:AlternateContent xmlns:mc="http://schemas.openxmlformats.org/markup-compatibility/2006" xmlns:a14="http://schemas.microsoft.com/office/drawing/2010/main">
          <mc:Choice Requires="a14">
            <p:sp>
              <p:nvSpPr>
                <p:cNvPr id="3" name="テキスト ボックス 2"/>
                <p:cNvSpPr txBox="1"/>
                <p:nvPr/>
              </p:nvSpPr>
              <p:spPr>
                <a:xfrm>
                  <a:off x="5405597" y="4365104"/>
                  <a:ext cx="3084499" cy="707886"/>
                </a:xfrm>
                <a:prstGeom prst="rect">
                  <a:avLst/>
                </a:prstGeom>
                <a:noFill/>
              </p:spPr>
              <p:txBody>
                <a:bodyPr wrap="none" rtlCol="0">
                  <a:spAutoFit/>
                </a:bodyPr>
                <a:lstStyle/>
                <a:p>
                  <a:pPr algn="ctr"/>
                  <a14:m>
                    <m:oMath xmlns:m="http://schemas.openxmlformats.org/officeDocument/2006/math">
                      <m:sSubSup>
                        <m:sSubSupPr>
                          <m:ctrlPr>
                            <a:rPr kumimoji="1" lang="en-US" altLang="ja-JP" sz="2000" i="1" smtClean="0">
                              <a:solidFill>
                                <a:schemeClr val="bg2">
                                  <a:lumMod val="10000"/>
                                </a:schemeClr>
                              </a:solidFill>
                              <a:latin typeface="Cambria Math"/>
                              <a:ea typeface="+mj-ea"/>
                            </a:rPr>
                          </m:ctrlPr>
                        </m:sSubSupPr>
                        <m:e>
                          <m:r>
                            <a:rPr kumimoji="1" lang="en-US" altLang="ja-JP" sz="2000" b="0" i="1" smtClean="0">
                              <a:solidFill>
                                <a:schemeClr val="bg2">
                                  <a:lumMod val="10000"/>
                                </a:schemeClr>
                              </a:solidFill>
                              <a:latin typeface="Cambria Math"/>
                              <a:ea typeface="+mj-ea"/>
                            </a:rPr>
                            <m:t>𝑜</m:t>
                          </m:r>
                        </m:e>
                        <m:sub>
                          <m:r>
                            <a:rPr kumimoji="1" lang="en-US" altLang="ja-JP" sz="2000" b="0" i="1" smtClean="0">
                              <a:solidFill>
                                <a:schemeClr val="bg2">
                                  <a:lumMod val="10000"/>
                                </a:schemeClr>
                              </a:solidFill>
                              <a:latin typeface="Cambria Math"/>
                              <a:ea typeface="+mj-ea"/>
                            </a:rPr>
                            <m:t>3</m:t>
                          </m:r>
                        </m:sub>
                        <m:sup>
                          <m:r>
                            <a:rPr kumimoji="1" lang="en-US" altLang="ja-JP" sz="2000" b="0" i="1" smtClean="0">
                              <a:solidFill>
                                <a:schemeClr val="bg2">
                                  <a:lumMod val="10000"/>
                                </a:schemeClr>
                              </a:solidFill>
                              <a:latin typeface="Cambria Math"/>
                              <a:ea typeface="+mj-ea"/>
                            </a:rPr>
                            <m:t>′</m:t>
                          </m:r>
                        </m:sup>
                      </m:sSubSup>
                    </m:oMath>
                  </a14:m>
                  <a:r>
                    <a:rPr kumimoji="1" lang="ja-JP" altLang="en-US" sz="2000" dirty="0" smtClean="0">
                      <a:solidFill>
                        <a:schemeClr val="bg2">
                          <a:lumMod val="10000"/>
                        </a:schemeClr>
                      </a:solidFill>
                      <a:latin typeface="+mj-ea"/>
                      <a:ea typeface="+mj-ea"/>
                    </a:rPr>
                    <a:t>は</a:t>
                  </a:r>
                  <a14:m>
                    <m:oMath xmlns:m="http://schemas.openxmlformats.org/officeDocument/2006/math">
                      <m:sSub>
                        <m:sSubPr>
                          <m:ctrlPr>
                            <a:rPr kumimoji="1" lang="en-US" altLang="ja-JP" sz="2000" i="1" dirty="0" smtClean="0">
                              <a:solidFill>
                                <a:schemeClr val="bg2">
                                  <a:lumMod val="10000"/>
                                </a:schemeClr>
                              </a:solidFill>
                              <a:latin typeface="Cambria Math"/>
                              <a:ea typeface="+mj-ea"/>
                            </a:rPr>
                          </m:ctrlPr>
                        </m:sSubPr>
                        <m:e>
                          <m:r>
                            <a:rPr kumimoji="1" lang="en-US" altLang="ja-JP" sz="2000" b="0" i="1" dirty="0" smtClean="0">
                              <a:solidFill>
                                <a:schemeClr val="bg2">
                                  <a:lumMod val="10000"/>
                                </a:schemeClr>
                              </a:solidFill>
                              <a:latin typeface="Cambria Math"/>
                              <a:ea typeface="+mj-ea"/>
                            </a:rPr>
                            <m:t>𝑜</m:t>
                          </m:r>
                        </m:e>
                        <m:sub>
                          <m:r>
                            <a:rPr kumimoji="1" lang="en-US" altLang="ja-JP" sz="2000" b="0" i="1" dirty="0" smtClean="0">
                              <a:solidFill>
                                <a:schemeClr val="bg2">
                                  <a:lumMod val="10000"/>
                                </a:schemeClr>
                              </a:solidFill>
                              <a:latin typeface="Cambria Math"/>
                              <a:ea typeface="+mj-ea"/>
                            </a:rPr>
                            <m:t>2</m:t>
                          </m:r>
                        </m:sub>
                      </m:sSub>
                    </m:oMath>
                  </a14:m>
                  <a:r>
                    <a:rPr kumimoji="1" lang="ja-JP" altLang="en-US" sz="2000" dirty="0" smtClean="0">
                      <a:solidFill>
                        <a:schemeClr val="bg2">
                          <a:lumMod val="10000"/>
                        </a:schemeClr>
                      </a:solidFill>
                      <a:latin typeface="+mj-ea"/>
                      <a:ea typeface="+mj-ea"/>
                    </a:rPr>
                    <a:t>で</a:t>
                  </a:r>
                  <a14:m>
                    <m:oMath xmlns:m="http://schemas.openxmlformats.org/officeDocument/2006/math">
                      <m:sSub>
                        <m:sSubPr>
                          <m:ctrlPr>
                            <a:rPr kumimoji="1" lang="en-US" altLang="ja-JP" sz="2000" i="1" dirty="0" smtClean="0">
                              <a:solidFill>
                                <a:schemeClr val="bg2">
                                  <a:lumMod val="10000"/>
                                </a:schemeClr>
                              </a:solidFill>
                              <a:latin typeface="Cambria Math"/>
                              <a:ea typeface="+mj-ea"/>
                            </a:rPr>
                          </m:ctrlPr>
                        </m:sSubPr>
                        <m:e>
                          <m:r>
                            <a:rPr kumimoji="1" lang="en-US" altLang="ja-JP" sz="2000" b="0" i="1" dirty="0" smtClean="0">
                              <a:solidFill>
                                <a:schemeClr val="bg2">
                                  <a:lumMod val="10000"/>
                                </a:schemeClr>
                              </a:solidFill>
                              <a:latin typeface="Cambria Math"/>
                              <a:ea typeface="+mj-ea"/>
                            </a:rPr>
                            <m:t>𝑎</m:t>
                          </m:r>
                        </m:e>
                        <m:sub>
                          <m:r>
                            <a:rPr kumimoji="1" lang="en-US" altLang="ja-JP" sz="2000" b="0" i="1" dirty="0" smtClean="0">
                              <a:solidFill>
                                <a:schemeClr val="bg2">
                                  <a:lumMod val="10000"/>
                                </a:schemeClr>
                              </a:solidFill>
                              <a:latin typeface="Cambria Math"/>
                              <a:ea typeface="+mj-ea"/>
                            </a:rPr>
                            <m:t>1</m:t>
                          </m:r>
                        </m:sub>
                      </m:sSub>
                    </m:oMath>
                  </a14:m>
                  <a:r>
                    <a:rPr kumimoji="1" lang="ja-JP" altLang="en-US" sz="2000" dirty="0" smtClean="0">
                      <a:solidFill>
                        <a:schemeClr val="bg2">
                          <a:lumMod val="10000"/>
                        </a:schemeClr>
                      </a:solidFill>
                      <a:latin typeface="+mj-ea"/>
                      <a:ea typeface="+mj-ea"/>
                    </a:rPr>
                    <a:t>を選択して</a:t>
                  </a:r>
                  <a:endParaRPr kumimoji="1" lang="en-US" altLang="ja-JP" sz="2000" dirty="0" smtClean="0">
                    <a:solidFill>
                      <a:schemeClr val="bg2">
                        <a:lumMod val="10000"/>
                      </a:schemeClr>
                    </a:solidFill>
                    <a:latin typeface="+mj-ea"/>
                    <a:ea typeface="+mj-ea"/>
                  </a:endParaRPr>
                </a:p>
                <a:p>
                  <a:pPr algn="ctr"/>
                  <a:r>
                    <a:rPr kumimoji="1" lang="ja-JP" altLang="en-US" sz="2000" dirty="0" smtClean="0">
                      <a:solidFill>
                        <a:schemeClr val="bg2">
                          <a:lumMod val="10000"/>
                        </a:schemeClr>
                      </a:solidFill>
                      <a:latin typeface="+mj-ea"/>
                      <a:ea typeface="+mj-ea"/>
                    </a:rPr>
                    <a:t>遷移した際に得られる観測</a:t>
                  </a:r>
                  <a:endParaRPr kumimoji="1" lang="ja-JP" altLang="en-US" sz="2000" dirty="0">
                    <a:solidFill>
                      <a:schemeClr val="bg2">
                        <a:lumMod val="10000"/>
                      </a:schemeClr>
                    </a:solidFill>
                    <a:latin typeface="+mj-ea"/>
                    <a:ea typeface="+mj-ea"/>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5405597" y="4365104"/>
                  <a:ext cx="3084499" cy="707886"/>
                </a:xfrm>
                <a:prstGeom prst="rect">
                  <a:avLst/>
                </a:prstGeom>
                <a:blipFill rotWithShape="1">
                  <a:blip r:embed="rId14"/>
                  <a:stretch>
                    <a:fillRect l="-1976" t="-6034" r="-1779" b="-14655"/>
                  </a:stretch>
                </a:blipFill>
              </p:spPr>
              <p:txBody>
                <a:bodyPr/>
                <a:lstStyle/>
                <a:p>
                  <a:r>
                    <a:rPr lang="ja-JP" altLang="en-US">
                      <a:noFill/>
                    </a:rPr>
                    <a:t> </a:t>
                  </a:r>
                </a:p>
              </p:txBody>
            </p:sp>
          </mc:Fallback>
        </mc:AlternateContent>
        <p:sp>
          <p:nvSpPr>
            <p:cNvPr id="4" name="四角形吹き出し 3"/>
            <p:cNvSpPr/>
            <p:nvPr/>
          </p:nvSpPr>
          <p:spPr>
            <a:xfrm>
              <a:off x="5436000" y="4032000"/>
              <a:ext cx="3060000" cy="1080000"/>
            </a:xfrm>
            <a:custGeom>
              <a:avLst/>
              <a:gdLst>
                <a:gd name="connsiteX0" fmla="*/ 0 w 2700000"/>
                <a:gd name="connsiteY0" fmla="*/ 0 h 720000"/>
                <a:gd name="connsiteX1" fmla="*/ 450000 w 2700000"/>
                <a:gd name="connsiteY1" fmla="*/ 0 h 720000"/>
                <a:gd name="connsiteX2" fmla="*/ 961605 w 2700000"/>
                <a:gd name="connsiteY2" fmla="*/ -291370 h 720000"/>
                <a:gd name="connsiteX3" fmla="*/ 1125000 w 2700000"/>
                <a:gd name="connsiteY3" fmla="*/ 0 h 720000"/>
                <a:gd name="connsiteX4" fmla="*/ 2700000 w 2700000"/>
                <a:gd name="connsiteY4" fmla="*/ 0 h 720000"/>
                <a:gd name="connsiteX5" fmla="*/ 2700000 w 2700000"/>
                <a:gd name="connsiteY5" fmla="*/ 120000 h 720000"/>
                <a:gd name="connsiteX6" fmla="*/ 2700000 w 2700000"/>
                <a:gd name="connsiteY6" fmla="*/ 120000 h 720000"/>
                <a:gd name="connsiteX7" fmla="*/ 2700000 w 2700000"/>
                <a:gd name="connsiteY7" fmla="*/ 300000 h 720000"/>
                <a:gd name="connsiteX8" fmla="*/ 2700000 w 2700000"/>
                <a:gd name="connsiteY8" fmla="*/ 720000 h 720000"/>
                <a:gd name="connsiteX9" fmla="*/ 1125000 w 2700000"/>
                <a:gd name="connsiteY9" fmla="*/ 720000 h 720000"/>
                <a:gd name="connsiteX10" fmla="*/ 450000 w 2700000"/>
                <a:gd name="connsiteY10" fmla="*/ 720000 h 720000"/>
                <a:gd name="connsiteX11" fmla="*/ 450000 w 2700000"/>
                <a:gd name="connsiteY11" fmla="*/ 720000 h 720000"/>
                <a:gd name="connsiteX12" fmla="*/ 0 w 2700000"/>
                <a:gd name="connsiteY12" fmla="*/ 720000 h 720000"/>
                <a:gd name="connsiteX13" fmla="*/ 0 w 2700000"/>
                <a:gd name="connsiteY13" fmla="*/ 300000 h 720000"/>
                <a:gd name="connsiteX14" fmla="*/ 0 w 2700000"/>
                <a:gd name="connsiteY14" fmla="*/ 120000 h 720000"/>
                <a:gd name="connsiteX15" fmla="*/ 0 w 2700000"/>
                <a:gd name="connsiteY15" fmla="*/ 120000 h 720000"/>
                <a:gd name="connsiteX16" fmla="*/ 0 w 2700000"/>
                <a:gd name="connsiteY16" fmla="*/ 0 h 720000"/>
                <a:gd name="connsiteX0" fmla="*/ 0 w 2700000"/>
                <a:gd name="connsiteY0" fmla="*/ 291370 h 1011370"/>
                <a:gd name="connsiteX1" fmla="*/ 654536 w 2700000"/>
                <a:gd name="connsiteY1" fmla="*/ 303402 h 1011370"/>
                <a:gd name="connsiteX2" fmla="*/ 961605 w 2700000"/>
                <a:gd name="connsiteY2" fmla="*/ 0 h 1011370"/>
                <a:gd name="connsiteX3" fmla="*/ 1125000 w 2700000"/>
                <a:gd name="connsiteY3" fmla="*/ 291370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 name="connsiteX0" fmla="*/ 0 w 2700000"/>
                <a:gd name="connsiteY0" fmla="*/ 291370 h 1011370"/>
                <a:gd name="connsiteX1" fmla="*/ 654536 w 2700000"/>
                <a:gd name="connsiteY1" fmla="*/ 291370 h 1011370"/>
                <a:gd name="connsiteX2" fmla="*/ 961605 w 2700000"/>
                <a:gd name="connsiteY2" fmla="*/ 0 h 1011370"/>
                <a:gd name="connsiteX3" fmla="*/ 1125000 w 2700000"/>
                <a:gd name="connsiteY3" fmla="*/ 291370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 name="connsiteX0" fmla="*/ 0 w 2700000"/>
                <a:gd name="connsiteY0" fmla="*/ 291370 h 1011370"/>
                <a:gd name="connsiteX1" fmla="*/ 654536 w 2700000"/>
                <a:gd name="connsiteY1" fmla="*/ 291370 h 1011370"/>
                <a:gd name="connsiteX2" fmla="*/ 961605 w 2700000"/>
                <a:gd name="connsiteY2" fmla="*/ 0 h 1011370"/>
                <a:gd name="connsiteX3" fmla="*/ 1028748 w 2700000"/>
                <a:gd name="connsiteY3" fmla="*/ 303401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 name="connsiteX0" fmla="*/ 0 w 2700000"/>
                <a:gd name="connsiteY0" fmla="*/ 291370 h 1011370"/>
                <a:gd name="connsiteX1" fmla="*/ 654536 w 2700000"/>
                <a:gd name="connsiteY1" fmla="*/ 291370 h 1011370"/>
                <a:gd name="connsiteX2" fmla="*/ 961605 w 2700000"/>
                <a:gd name="connsiteY2" fmla="*/ 0 h 1011370"/>
                <a:gd name="connsiteX3" fmla="*/ 1016716 w 2700000"/>
                <a:gd name="connsiteY3" fmla="*/ 291370 h 1011370"/>
                <a:gd name="connsiteX4" fmla="*/ 2700000 w 2700000"/>
                <a:gd name="connsiteY4" fmla="*/ 291370 h 1011370"/>
                <a:gd name="connsiteX5" fmla="*/ 2700000 w 2700000"/>
                <a:gd name="connsiteY5" fmla="*/ 411370 h 1011370"/>
                <a:gd name="connsiteX6" fmla="*/ 2700000 w 2700000"/>
                <a:gd name="connsiteY6" fmla="*/ 411370 h 1011370"/>
                <a:gd name="connsiteX7" fmla="*/ 2700000 w 2700000"/>
                <a:gd name="connsiteY7" fmla="*/ 591370 h 1011370"/>
                <a:gd name="connsiteX8" fmla="*/ 2700000 w 2700000"/>
                <a:gd name="connsiteY8" fmla="*/ 1011370 h 1011370"/>
                <a:gd name="connsiteX9" fmla="*/ 1125000 w 2700000"/>
                <a:gd name="connsiteY9" fmla="*/ 1011370 h 1011370"/>
                <a:gd name="connsiteX10" fmla="*/ 450000 w 2700000"/>
                <a:gd name="connsiteY10" fmla="*/ 1011370 h 1011370"/>
                <a:gd name="connsiteX11" fmla="*/ 450000 w 2700000"/>
                <a:gd name="connsiteY11" fmla="*/ 1011370 h 1011370"/>
                <a:gd name="connsiteX12" fmla="*/ 0 w 2700000"/>
                <a:gd name="connsiteY12" fmla="*/ 1011370 h 1011370"/>
                <a:gd name="connsiteX13" fmla="*/ 0 w 2700000"/>
                <a:gd name="connsiteY13" fmla="*/ 591370 h 1011370"/>
                <a:gd name="connsiteX14" fmla="*/ 0 w 2700000"/>
                <a:gd name="connsiteY14" fmla="*/ 411370 h 1011370"/>
                <a:gd name="connsiteX15" fmla="*/ 0 w 2700000"/>
                <a:gd name="connsiteY15" fmla="*/ 411370 h 1011370"/>
                <a:gd name="connsiteX16" fmla="*/ 0 w 2700000"/>
                <a:gd name="connsiteY16" fmla="*/ 291370 h 1011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00000" h="1011370">
                  <a:moveTo>
                    <a:pt x="0" y="291370"/>
                  </a:moveTo>
                  <a:lnTo>
                    <a:pt x="654536" y="291370"/>
                  </a:lnTo>
                  <a:lnTo>
                    <a:pt x="961605" y="0"/>
                  </a:lnTo>
                  <a:lnTo>
                    <a:pt x="1016716" y="291370"/>
                  </a:lnTo>
                  <a:lnTo>
                    <a:pt x="2700000" y="291370"/>
                  </a:lnTo>
                  <a:lnTo>
                    <a:pt x="2700000" y="411370"/>
                  </a:lnTo>
                  <a:lnTo>
                    <a:pt x="2700000" y="411370"/>
                  </a:lnTo>
                  <a:lnTo>
                    <a:pt x="2700000" y="591370"/>
                  </a:lnTo>
                  <a:lnTo>
                    <a:pt x="2700000" y="1011370"/>
                  </a:lnTo>
                  <a:lnTo>
                    <a:pt x="1125000" y="1011370"/>
                  </a:lnTo>
                  <a:lnTo>
                    <a:pt x="450000" y="1011370"/>
                  </a:lnTo>
                  <a:lnTo>
                    <a:pt x="450000" y="1011370"/>
                  </a:lnTo>
                  <a:lnTo>
                    <a:pt x="0" y="1011370"/>
                  </a:lnTo>
                  <a:lnTo>
                    <a:pt x="0" y="591370"/>
                  </a:lnTo>
                  <a:lnTo>
                    <a:pt x="0" y="411370"/>
                  </a:lnTo>
                  <a:lnTo>
                    <a:pt x="0" y="411370"/>
                  </a:lnTo>
                  <a:lnTo>
                    <a:pt x="0" y="291370"/>
                  </a:lnTo>
                  <a:close/>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 name="テキスト ボックス 4"/>
                <p:cNvSpPr txBox="1"/>
                <p:nvPr/>
              </p:nvSpPr>
              <p:spPr>
                <a:xfrm>
                  <a:off x="5917567" y="1800000"/>
                  <a:ext cx="2160000" cy="396000"/>
                </a:xfrm>
                <a:prstGeom prst="rect">
                  <a:avLst/>
                </a:prstGeom>
                <a:noFill/>
                <a:ln w="19050">
                  <a:solidFill>
                    <a:schemeClr val="bg2">
                      <a:lumMod val="10000"/>
                    </a:schemeClr>
                  </a:solidFill>
                </a:ln>
              </p:spPr>
              <p:txBody>
                <a:bodyPr wrap="none" rtlCol="0">
                  <a:spAutoFit/>
                </a:bodyPr>
                <a:lstStyle/>
                <a:p>
                  <a14:m>
                    <m:oMath xmlns:m="http://schemas.openxmlformats.org/officeDocument/2006/math">
                      <m:sSub>
                        <m:sSubPr>
                          <m:ctrlPr>
                            <a:rPr kumimoji="1" lang="en-US" altLang="ja-JP" i="1" smtClean="0">
                              <a:solidFill>
                                <a:schemeClr val="bg2">
                                  <a:lumMod val="10000"/>
                                </a:schemeClr>
                              </a:solidFill>
                              <a:latin typeface="Cambria Math"/>
                              <a:ea typeface="+mj-ea"/>
                            </a:rPr>
                          </m:ctrlPr>
                        </m:sSubPr>
                        <m:e>
                          <m:r>
                            <a:rPr kumimoji="1" lang="en-US" altLang="ja-JP" b="0" i="1" smtClean="0">
                              <a:solidFill>
                                <a:schemeClr val="bg2">
                                  <a:lumMod val="10000"/>
                                </a:schemeClr>
                              </a:solidFill>
                              <a:latin typeface="Cambria Math"/>
                              <a:ea typeface="+mj-ea"/>
                            </a:rPr>
                            <m:t>𝑜</m:t>
                          </m:r>
                        </m:e>
                        <m:sub>
                          <m:r>
                            <a:rPr kumimoji="1" lang="en-US" altLang="ja-JP" b="0" i="1" smtClean="0">
                              <a:solidFill>
                                <a:schemeClr val="bg2">
                                  <a:lumMod val="10000"/>
                                </a:schemeClr>
                              </a:solidFill>
                              <a:latin typeface="Cambria Math"/>
                              <a:ea typeface="+mj-ea"/>
                            </a:rPr>
                            <m:t>3</m:t>
                          </m:r>
                        </m:sub>
                      </m:sSub>
                    </m:oMath>
                  </a14:m>
                  <a:r>
                    <a:rPr kumimoji="1" lang="ja-JP" altLang="en-US" dirty="0" smtClean="0">
                      <a:solidFill>
                        <a:schemeClr val="bg2">
                          <a:lumMod val="10000"/>
                        </a:schemeClr>
                      </a:solidFill>
                      <a:latin typeface="+mj-ea"/>
                      <a:ea typeface="+mj-ea"/>
                    </a:rPr>
                    <a:t>を</a:t>
                  </a:r>
                  <a14:m>
                    <m:oMath xmlns:m="http://schemas.openxmlformats.org/officeDocument/2006/math">
                      <m:sSub>
                        <m:sSubPr>
                          <m:ctrlPr>
                            <a:rPr kumimoji="1" lang="en-US" altLang="ja-JP" i="1" dirty="0" smtClean="0">
                              <a:solidFill>
                                <a:schemeClr val="bg2">
                                  <a:lumMod val="10000"/>
                                </a:schemeClr>
                              </a:solidFill>
                              <a:latin typeface="Cambria Math"/>
                              <a:ea typeface="+mj-ea"/>
                            </a:rPr>
                          </m:ctrlPr>
                        </m:sSubPr>
                        <m:e>
                          <m:r>
                            <a:rPr kumimoji="1" lang="en-US" altLang="ja-JP" b="0" i="1" dirty="0" smtClean="0">
                              <a:solidFill>
                                <a:schemeClr val="bg2">
                                  <a:lumMod val="10000"/>
                                </a:schemeClr>
                              </a:solidFill>
                              <a:latin typeface="Cambria Math"/>
                              <a:ea typeface="+mj-ea"/>
                            </a:rPr>
                            <m:t>𝑜</m:t>
                          </m:r>
                        </m:e>
                        <m:sub>
                          <m:r>
                            <a:rPr kumimoji="1" lang="en-US" altLang="ja-JP" b="0" i="1" dirty="0" smtClean="0">
                              <a:solidFill>
                                <a:schemeClr val="bg2">
                                  <a:lumMod val="10000"/>
                                </a:schemeClr>
                              </a:solidFill>
                              <a:latin typeface="Cambria Math"/>
                              <a:ea typeface="+mj-ea"/>
                            </a:rPr>
                            <m:t>3</m:t>
                          </m:r>
                        </m:sub>
                      </m:sSub>
                    </m:oMath>
                  </a14:m>
                  <a:r>
                    <a:rPr kumimoji="1" lang="ja-JP" altLang="en-US" dirty="0" smtClean="0">
                      <a:solidFill>
                        <a:schemeClr val="bg2">
                          <a:lumMod val="10000"/>
                        </a:schemeClr>
                      </a:solidFill>
                      <a:latin typeface="+mj-ea"/>
                      <a:ea typeface="+mj-ea"/>
                    </a:rPr>
                    <a:t>と</a:t>
                  </a:r>
                  <a14:m>
                    <m:oMath xmlns:m="http://schemas.openxmlformats.org/officeDocument/2006/math">
                      <m:sSub>
                        <m:sSubPr>
                          <m:ctrlPr>
                            <a:rPr kumimoji="1" lang="en-US" altLang="ja-JP" i="1" dirty="0" smtClean="0">
                              <a:solidFill>
                                <a:schemeClr val="bg2">
                                  <a:lumMod val="10000"/>
                                </a:schemeClr>
                              </a:solidFill>
                              <a:latin typeface="Cambria Math"/>
                              <a:ea typeface="+mj-ea"/>
                            </a:rPr>
                          </m:ctrlPr>
                        </m:sSubPr>
                        <m:e>
                          <m:r>
                            <a:rPr kumimoji="1" lang="en-US" altLang="ja-JP" b="0" i="1" dirty="0" smtClean="0">
                              <a:solidFill>
                                <a:schemeClr val="bg2">
                                  <a:lumMod val="10000"/>
                                </a:schemeClr>
                              </a:solidFill>
                              <a:latin typeface="Cambria Math"/>
                              <a:ea typeface="+mj-ea"/>
                            </a:rPr>
                            <m:t>𝑜</m:t>
                          </m:r>
                        </m:e>
                        <m:sub>
                          <m:r>
                            <a:rPr kumimoji="1" lang="en-US" altLang="ja-JP" b="0" i="1" dirty="0" smtClean="0">
                              <a:solidFill>
                                <a:schemeClr val="bg2">
                                  <a:lumMod val="10000"/>
                                </a:schemeClr>
                              </a:solidFill>
                              <a:latin typeface="Cambria Math"/>
                              <a:ea typeface="+mj-ea"/>
                            </a:rPr>
                            <m:t>3</m:t>
                          </m:r>
                        </m:sub>
                      </m:sSub>
                      <m:r>
                        <a:rPr kumimoji="1" lang="en-US" altLang="ja-JP" b="0" i="1" dirty="0" smtClean="0">
                          <a:solidFill>
                            <a:schemeClr val="bg2">
                              <a:lumMod val="10000"/>
                            </a:schemeClr>
                          </a:solidFill>
                          <a:latin typeface="Cambria Math"/>
                          <a:ea typeface="+mj-ea"/>
                        </a:rPr>
                        <m:t>′</m:t>
                      </m:r>
                    </m:oMath>
                  </a14:m>
                  <a:r>
                    <a:rPr kumimoji="1" lang="ja-JP" altLang="en-US" dirty="0" smtClean="0">
                      <a:solidFill>
                        <a:schemeClr val="bg2">
                          <a:lumMod val="10000"/>
                        </a:schemeClr>
                      </a:solidFill>
                      <a:latin typeface="+mj-ea"/>
                      <a:ea typeface="+mj-ea"/>
                    </a:rPr>
                    <a:t>に細分化</a:t>
                  </a:r>
                  <a:endParaRPr kumimoji="1" lang="ja-JP" altLang="en-US" dirty="0">
                    <a:solidFill>
                      <a:schemeClr val="bg2">
                        <a:lumMod val="10000"/>
                      </a:schemeClr>
                    </a:solidFill>
                    <a:latin typeface="+mj-ea"/>
                    <a:ea typeface="+mj-ea"/>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917567" y="1800000"/>
                  <a:ext cx="2160000" cy="396000"/>
                </a:xfrm>
                <a:prstGeom prst="rect">
                  <a:avLst/>
                </a:prstGeom>
                <a:blipFill rotWithShape="1">
                  <a:blip r:embed="rId15"/>
                  <a:stretch>
                    <a:fillRect t="-8696" r="-5731" b="-8696"/>
                  </a:stretch>
                </a:blipFill>
                <a:ln w="19050">
                  <a:solidFill>
                    <a:schemeClr val="bg2">
                      <a:lumMod val="10000"/>
                    </a:schemeClr>
                  </a:solidFill>
                </a:ln>
              </p:spPr>
              <p:txBody>
                <a:bodyPr/>
                <a:lstStyle/>
                <a:p>
                  <a:r>
                    <a:rPr lang="ja-JP" altLang="en-US">
                      <a:noFill/>
                    </a:rPr>
                    <a:t> </a:t>
                  </a:r>
                </a:p>
              </p:txBody>
            </p:sp>
          </mc:Fallback>
        </mc:AlternateContent>
      </p:grpSp>
    </p:spTree>
    <p:extLst>
      <p:ext uri="{BB962C8B-B14F-4D97-AF65-F5344CB8AC3E}">
        <p14:creationId xmlns:p14="http://schemas.microsoft.com/office/powerpoint/2010/main" val="3138142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実験予定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30354" y="2276872"/>
            <a:ext cx="6785832" cy="1569660"/>
          </a:xfrm>
          <a:prstGeom prst="rect">
            <a:avLst/>
          </a:prstGeom>
          <a:noFill/>
        </p:spPr>
        <p:txBody>
          <a:bodyPr wrap="none" rtlCol="0">
            <a:spAutoFit/>
          </a:bodyPr>
          <a:lstStyle/>
          <a:p>
            <a:r>
              <a:rPr lang="ja-JP" altLang="en-US" sz="2000" b="1" dirty="0">
                <a:solidFill>
                  <a:srgbClr val="FF0000"/>
                </a:solidFill>
                <a:latin typeface="+mj-ea"/>
                <a:ea typeface="+mj-ea"/>
              </a:rPr>
              <a:t>□</a:t>
            </a:r>
            <a:r>
              <a:rPr kumimoji="1" lang="ja-JP" altLang="en-US" sz="2400" dirty="0" smtClean="0">
                <a:solidFill>
                  <a:schemeClr val="bg2">
                    <a:lumMod val="10000"/>
                  </a:schemeClr>
                </a:solidFill>
                <a:latin typeface="+mj-ea"/>
                <a:ea typeface="+mj-ea"/>
              </a:rPr>
              <a:t>エージェント：</a:t>
            </a:r>
            <a:endParaRPr kumimoji="1"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a:t>
            </a:r>
            <a:r>
              <a:rPr kumimoji="1" lang="ja-JP" altLang="en-US" sz="2400" dirty="0" smtClean="0">
                <a:solidFill>
                  <a:schemeClr val="bg2">
                    <a:lumMod val="10000"/>
                  </a:schemeClr>
                </a:solidFill>
                <a:latin typeface="+mj-ea"/>
                <a:ea typeface="+mj-ea"/>
              </a:rPr>
              <a:t>完全知覚エージェント，</a:t>
            </a:r>
            <a:endParaRPr kumimoji="1"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a:t>
            </a:r>
            <a:r>
              <a:rPr kumimoji="1" lang="ja-JP" altLang="en-US" sz="2400" dirty="0" smtClean="0">
                <a:solidFill>
                  <a:schemeClr val="bg2">
                    <a:lumMod val="10000"/>
                  </a:schemeClr>
                </a:solidFill>
                <a:latin typeface="+mj-ea"/>
                <a:ea typeface="+mj-ea"/>
              </a:rPr>
              <a:t>不完全知覚＋先行研究，</a:t>
            </a:r>
            <a:endParaRPr kumimoji="1"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　</a:t>
            </a:r>
            <a:r>
              <a:rPr lang="ja-JP" altLang="en-US" sz="2400" dirty="0" smtClean="0">
                <a:solidFill>
                  <a:schemeClr val="bg2">
                    <a:lumMod val="10000"/>
                  </a:schemeClr>
                </a:solidFill>
                <a:latin typeface="+mj-ea"/>
                <a:ea typeface="+mj-ea"/>
              </a:rPr>
              <a:t>　不完全知覚＋</a:t>
            </a:r>
            <a:r>
              <a:rPr lang="en-US" altLang="ja-JP" sz="2400" dirty="0" smtClean="0">
                <a:solidFill>
                  <a:schemeClr val="bg2">
                    <a:lumMod val="10000"/>
                  </a:schemeClr>
                </a:solidFill>
                <a:latin typeface="+mj-ea"/>
                <a:ea typeface="+mj-ea"/>
              </a:rPr>
              <a:t>(</a:t>
            </a:r>
            <a:r>
              <a:rPr kumimoji="1" lang="ja-JP" altLang="en-US" sz="2400" dirty="0" smtClean="0">
                <a:solidFill>
                  <a:schemeClr val="bg2">
                    <a:lumMod val="10000"/>
                  </a:schemeClr>
                </a:solidFill>
                <a:latin typeface="+mj-ea"/>
                <a:ea typeface="+mj-ea"/>
              </a:rPr>
              <a:t>提案手法＋状態分割手法</a:t>
            </a:r>
            <a:r>
              <a:rPr kumimoji="1" lang="en-US" altLang="ja-JP" sz="2400" dirty="0" smtClean="0">
                <a:solidFill>
                  <a:schemeClr val="bg2">
                    <a:lumMod val="10000"/>
                  </a:schemeClr>
                </a:solidFill>
                <a:latin typeface="+mj-ea"/>
                <a:ea typeface="+mj-ea"/>
              </a:rPr>
              <a:t>)</a:t>
            </a:r>
            <a:r>
              <a:rPr kumimoji="1" lang="ja-JP" altLang="en-US" sz="2400" dirty="0" smtClean="0">
                <a:solidFill>
                  <a:schemeClr val="bg2">
                    <a:lumMod val="10000"/>
                  </a:schemeClr>
                </a:solidFill>
                <a:latin typeface="+mj-ea"/>
                <a:ea typeface="+mj-ea"/>
              </a:rPr>
              <a:t>の</a:t>
            </a:r>
            <a:r>
              <a:rPr kumimoji="1" lang="en-US" altLang="ja-JP" sz="2400" dirty="0" smtClean="0">
                <a:solidFill>
                  <a:schemeClr val="bg2">
                    <a:lumMod val="10000"/>
                  </a:schemeClr>
                </a:solidFill>
                <a:latin typeface="+mj-ea"/>
                <a:ea typeface="+mj-ea"/>
              </a:rPr>
              <a:t>3</a:t>
            </a:r>
            <a:r>
              <a:rPr kumimoji="1" lang="ja-JP" altLang="en-US" sz="2400" dirty="0" smtClean="0">
                <a:solidFill>
                  <a:schemeClr val="bg2">
                    <a:lumMod val="10000"/>
                  </a:schemeClr>
                </a:solidFill>
                <a:latin typeface="+mj-ea"/>
                <a:ea typeface="+mj-ea"/>
              </a:rPr>
              <a:t>体</a:t>
            </a:r>
            <a:endParaRPr kumimoji="1" lang="ja-JP" altLang="en-US" sz="2400" dirty="0">
              <a:solidFill>
                <a:schemeClr val="bg2">
                  <a:lumMod val="10000"/>
                </a:schemeClr>
              </a:solidFill>
              <a:latin typeface="+mj-ea"/>
              <a:ea typeface="+mj-ea"/>
            </a:endParaRPr>
          </a:p>
        </p:txBody>
      </p:sp>
      <p:sp>
        <p:nvSpPr>
          <p:cNvPr id="10" name="テキスト ボックス 9"/>
          <p:cNvSpPr txBox="1"/>
          <p:nvPr/>
        </p:nvSpPr>
        <p:spPr>
          <a:xfrm>
            <a:off x="730354" y="1700808"/>
            <a:ext cx="2593980" cy="461665"/>
          </a:xfrm>
          <a:prstGeom prst="rect">
            <a:avLst/>
          </a:prstGeom>
          <a:noFill/>
        </p:spPr>
        <p:txBody>
          <a:bodyPr wrap="none" rtlCol="0">
            <a:spAutoFit/>
          </a:bodyPr>
          <a:lstStyle/>
          <a:p>
            <a:r>
              <a:rPr kumimoji="1" lang="ja-JP" altLang="en-US" sz="20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タスク：迷路探索</a:t>
            </a:r>
            <a:endParaRPr kumimoji="1" lang="ja-JP" altLang="en-US" sz="2400" dirty="0">
              <a:solidFill>
                <a:schemeClr val="bg2">
                  <a:lumMod val="10000"/>
                </a:schemeClr>
              </a:solidFill>
              <a:latin typeface="+mj-ea"/>
              <a:ea typeface="+mj-ea"/>
            </a:endParaRPr>
          </a:p>
        </p:txBody>
      </p:sp>
      <p:sp>
        <p:nvSpPr>
          <p:cNvPr id="32" name="テキスト ボックス 31"/>
          <p:cNvSpPr txBox="1"/>
          <p:nvPr/>
        </p:nvSpPr>
        <p:spPr>
          <a:xfrm>
            <a:off x="730354" y="3884855"/>
            <a:ext cx="2661306" cy="461665"/>
          </a:xfrm>
          <a:prstGeom prst="rect">
            <a:avLst/>
          </a:prstGeom>
          <a:noFill/>
        </p:spPr>
        <p:txBody>
          <a:bodyPr wrap="none" rtlCol="0">
            <a:spAutoFit/>
          </a:bodyPr>
          <a:lstStyle/>
          <a:p>
            <a:r>
              <a:rPr lang="ja-JP" altLang="en-US" sz="20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学習手法：</a:t>
            </a:r>
            <a:r>
              <a:rPr kumimoji="1" lang="en-US" altLang="ja-JP" sz="2400" dirty="0" smtClean="0">
                <a:solidFill>
                  <a:schemeClr val="bg2">
                    <a:lumMod val="10000"/>
                  </a:schemeClr>
                </a:solidFill>
                <a:latin typeface="+mj-ea"/>
                <a:ea typeface="+mj-ea"/>
              </a:rPr>
              <a:t>Q</a:t>
            </a:r>
            <a:r>
              <a:rPr kumimoji="1" lang="ja-JP" altLang="en-US" sz="2400" dirty="0" smtClean="0">
                <a:solidFill>
                  <a:schemeClr val="bg2">
                    <a:lumMod val="10000"/>
                  </a:schemeClr>
                </a:solidFill>
                <a:latin typeface="+mj-ea"/>
                <a:ea typeface="+mj-ea"/>
              </a:rPr>
              <a:t>学習</a:t>
            </a:r>
            <a:endParaRPr kumimoji="1" lang="ja-JP" altLang="en-US" sz="2400" dirty="0">
              <a:solidFill>
                <a:schemeClr val="bg2">
                  <a:lumMod val="10000"/>
                </a:schemeClr>
              </a:solidFill>
              <a:latin typeface="+mj-ea"/>
              <a:ea typeface="+mj-ea"/>
            </a:endParaRPr>
          </a:p>
        </p:txBody>
      </p:sp>
      <p:sp>
        <p:nvSpPr>
          <p:cNvPr id="33" name="テキスト ボックス 32"/>
          <p:cNvSpPr txBox="1"/>
          <p:nvPr/>
        </p:nvSpPr>
        <p:spPr>
          <a:xfrm>
            <a:off x="758566" y="4335487"/>
            <a:ext cx="3762568" cy="461665"/>
          </a:xfrm>
          <a:prstGeom prst="rect">
            <a:avLst/>
          </a:prstGeom>
          <a:noFill/>
        </p:spPr>
        <p:txBody>
          <a:bodyPr wrap="none" rtlCol="0">
            <a:spAutoFit/>
          </a:bodyPr>
          <a:lstStyle/>
          <a:p>
            <a:r>
              <a:rPr lang="ja-JP" altLang="en-US" sz="2000" b="1" dirty="0" smtClean="0">
                <a:solidFill>
                  <a:srgbClr val="FF0000"/>
                </a:solidFill>
                <a:latin typeface="+mj-ea"/>
                <a:ea typeface="+mj-ea"/>
              </a:rPr>
              <a:t>□</a:t>
            </a:r>
            <a:r>
              <a:rPr kumimoji="1" lang="ja-JP" altLang="en-US" sz="2400" dirty="0" smtClean="0">
                <a:solidFill>
                  <a:schemeClr val="bg2">
                    <a:lumMod val="10000"/>
                  </a:schemeClr>
                </a:solidFill>
                <a:latin typeface="+mj-ea"/>
                <a:ea typeface="+mj-ea"/>
              </a:rPr>
              <a:t>行動選択手法：</a:t>
            </a:r>
            <a:r>
              <a:rPr kumimoji="1" lang="en-US" altLang="ja-JP" sz="2400" dirty="0" smtClean="0">
                <a:solidFill>
                  <a:schemeClr val="bg2">
                    <a:lumMod val="10000"/>
                  </a:schemeClr>
                </a:solidFill>
                <a:latin typeface="+mj-ea"/>
                <a:ea typeface="+mj-ea"/>
              </a:rPr>
              <a:t>ε-greedy</a:t>
            </a:r>
            <a:endParaRPr kumimoji="1" lang="ja-JP" altLang="en-US" sz="2400" dirty="0">
              <a:solidFill>
                <a:schemeClr val="bg2">
                  <a:lumMod val="10000"/>
                </a:schemeClr>
              </a:solidFill>
              <a:latin typeface="+mj-ea"/>
              <a:ea typeface="+mj-ea"/>
            </a:endParaRPr>
          </a:p>
        </p:txBody>
      </p:sp>
      <p:sp>
        <p:nvSpPr>
          <p:cNvPr id="11" name="テキスト ボックス 10"/>
          <p:cNvSpPr txBox="1"/>
          <p:nvPr/>
        </p:nvSpPr>
        <p:spPr>
          <a:xfrm>
            <a:off x="1043608" y="5046275"/>
            <a:ext cx="5306261" cy="830997"/>
          </a:xfrm>
          <a:prstGeom prst="rect">
            <a:avLst/>
          </a:prstGeom>
          <a:noFill/>
        </p:spPr>
        <p:txBody>
          <a:bodyPr wrap="none" rtlCol="0">
            <a:spAutoFit/>
          </a:bodyPr>
          <a:lstStyle/>
          <a:p>
            <a:r>
              <a:rPr lang="ja-JP" altLang="en-US" sz="2400" dirty="0" smtClean="0">
                <a:solidFill>
                  <a:schemeClr val="bg2">
                    <a:lumMod val="10000"/>
                  </a:schemeClr>
                </a:solidFill>
                <a:latin typeface="+mj-ea"/>
                <a:ea typeface="+mj-ea"/>
              </a:rPr>
              <a:t>総行動回数，分割した観測数を比較し，</a:t>
            </a:r>
            <a:endParaRPr lang="en-US" altLang="ja-JP" sz="2400" dirty="0" smtClean="0">
              <a:solidFill>
                <a:schemeClr val="bg2">
                  <a:lumMod val="10000"/>
                </a:schemeClr>
              </a:solidFill>
              <a:latin typeface="+mj-ea"/>
              <a:ea typeface="+mj-ea"/>
            </a:endParaRPr>
          </a:p>
          <a:p>
            <a:r>
              <a:rPr lang="ja-JP" altLang="en-US" sz="2400" dirty="0">
                <a:solidFill>
                  <a:schemeClr val="bg2">
                    <a:lumMod val="10000"/>
                  </a:schemeClr>
                </a:solidFill>
                <a:latin typeface="+mj-ea"/>
                <a:ea typeface="+mj-ea"/>
              </a:rPr>
              <a:t>提案</a:t>
            </a:r>
            <a:r>
              <a:rPr lang="ja-JP" altLang="en-US" sz="2400" dirty="0" smtClean="0">
                <a:solidFill>
                  <a:schemeClr val="bg2">
                    <a:lumMod val="10000"/>
                  </a:schemeClr>
                </a:solidFill>
                <a:latin typeface="+mj-ea"/>
                <a:ea typeface="+mj-ea"/>
              </a:rPr>
              <a:t>手法の有用性を検証する</a:t>
            </a:r>
            <a:endParaRPr lang="en-US" altLang="ja-JP" sz="2400" dirty="0" smtClean="0">
              <a:solidFill>
                <a:schemeClr val="bg2">
                  <a:lumMod val="10000"/>
                </a:schemeClr>
              </a:solidFill>
              <a:latin typeface="+mj-ea"/>
              <a:ea typeface="+mj-ea"/>
            </a:endParaRPr>
          </a:p>
        </p:txBody>
      </p:sp>
    </p:spTree>
    <p:extLst>
      <p:ext uri="{BB962C8B-B14F-4D97-AF65-F5344CB8AC3E}">
        <p14:creationId xmlns:p14="http://schemas.microsoft.com/office/powerpoint/2010/main" val="208563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15616" y="2252464"/>
            <a:ext cx="7406640" cy="3552800"/>
          </a:xfrm>
        </p:spPr>
        <p:txBody>
          <a:bodyPr>
            <a:normAutofit/>
          </a:bodyPr>
          <a:lstStyle/>
          <a:p>
            <a:pPr algn="l"/>
            <a:r>
              <a:rPr kumimoji="1" lang="ja-JP" altLang="en-US" sz="3200" dirty="0" smtClean="0">
                <a:solidFill>
                  <a:schemeClr val="bg2">
                    <a:lumMod val="10000"/>
                  </a:schemeClr>
                </a:solidFill>
                <a:latin typeface="+mj-ea"/>
                <a:ea typeface="+mj-ea"/>
              </a:rPr>
              <a:t>ご清聴ありがとうございました</a:t>
            </a:r>
            <a:endParaRPr kumimoji="1" lang="ja-JP" altLang="en-US" sz="3200" dirty="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タイトル 1"/>
          <p:cNvSpPr txBox="1">
            <a:spLocks/>
          </p:cNvSpPr>
          <p:nvPr/>
        </p:nvSpPr>
        <p:spPr>
          <a:xfrm>
            <a:off x="971600" y="260648"/>
            <a:ext cx="7992888" cy="1143000"/>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115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終了</a:t>
            </a:r>
            <a:endParaRPr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4736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04664"/>
            <a:ext cx="7992888" cy="1143000"/>
          </a:xfrm>
        </p:spPr>
        <p:txBody>
          <a:bodyPr/>
          <a:lstStyle/>
          <a:p>
            <a:r>
              <a:rPr kumimoji="1" lang="en-US" altLang="ja-JP" sz="4800" dirty="0" smtClean="0">
                <a:ln w="12700">
                  <a:noFill/>
                </a:ln>
                <a:solidFill>
                  <a:schemeClr val="bg2">
                    <a:lumMod val="10000"/>
                  </a:schemeClr>
                </a:solidFill>
                <a:effectLst>
                  <a:outerShdw blurRad="38100" dist="38100" dir="2700000" algn="tl">
                    <a:srgbClr val="000000">
                      <a:alpha val="43137"/>
                    </a:srgbClr>
                  </a:outerShdw>
                </a:effectLst>
              </a:rPr>
              <a:t>Q</a:t>
            </a:r>
            <a:r>
              <a:rPr kumimoji="1" lang="ja-JP" altLang="en-US" sz="4800" dirty="0" smtClean="0">
                <a:ln w="12700">
                  <a:noFill/>
                </a:ln>
                <a:solidFill>
                  <a:schemeClr val="bg2">
                    <a:lumMod val="10000"/>
                  </a:schemeClr>
                </a:solidFill>
                <a:effectLst>
                  <a:outerShdw blurRad="38100" dist="38100" dir="2700000" algn="tl">
                    <a:srgbClr val="000000">
                      <a:alpha val="43137"/>
                    </a:srgbClr>
                  </a:outerShdw>
                </a:effectLst>
              </a:rPr>
              <a:t>学習</a:t>
            </a:r>
            <a:endParaRPr kumimoji="1" lang="ja-JP" altLang="en-US" sz="48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467544" y="1988840"/>
            <a:ext cx="8424936" cy="4419600"/>
          </a:xfrm>
        </p:spPr>
        <p:txBody>
          <a:bodyPr>
            <a:normAutofit/>
          </a:bodyPr>
          <a:lstStyle/>
          <a:p>
            <a:pPr marL="0" indent="0">
              <a:buNone/>
            </a:pP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628800"/>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027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2146" y="260648"/>
            <a:ext cx="7239000"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不完全知覚</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568396" y="1700808"/>
            <a:ext cx="5760000" cy="1008112"/>
          </a:xfrm>
          <a:ln w="19050">
            <a:solidFill>
              <a:schemeClr val="bg2">
                <a:lumMod val="10000"/>
              </a:schemeClr>
            </a:solidFill>
          </a:ln>
        </p:spPr>
        <p:txBody>
          <a:bodyPr>
            <a:normAutofit/>
          </a:bodyPr>
          <a:lstStyle/>
          <a:p>
            <a:pPr marL="0" indent="0" algn="ctr">
              <a:buNone/>
            </a:pPr>
            <a:r>
              <a:rPr lang="ja-JP" altLang="en-US" sz="2400" dirty="0" smtClean="0">
                <a:solidFill>
                  <a:schemeClr val="bg2">
                    <a:lumMod val="10000"/>
                  </a:schemeClr>
                </a:solidFill>
                <a:latin typeface="+mj-ea"/>
                <a:ea typeface="+mj-ea"/>
              </a:rPr>
              <a:t>センサの</a:t>
            </a:r>
            <a:r>
              <a:rPr lang="ja-JP" altLang="en-US" sz="2400" dirty="0" smtClean="0">
                <a:solidFill>
                  <a:srgbClr val="FF0000"/>
                </a:solidFill>
                <a:latin typeface="+mj-ea"/>
                <a:ea typeface="+mj-ea"/>
              </a:rPr>
              <a:t>種類</a:t>
            </a:r>
            <a:r>
              <a:rPr lang="ja-JP" altLang="en-US" sz="2400" dirty="0" smtClean="0">
                <a:solidFill>
                  <a:schemeClr val="bg2">
                    <a:lumMod val="10000"/>
                  </a:schemeClr>
                </a:solidFill>
                <a:latin typeface="+mj-ea"/>
                <a:ea typeface="+mj-ea"/>
              </a:rPr>
              <a:t>や</a:t>
            </a:r>
            <a:r>
              <a:rPr lang="ja-JP" altLang="en-US" sz="2400" dirty="0" smtClean="0">
                <a:solidFill>
                  <a:srgbClr val="FF0000"/>
                </a:solidFill>
                <a:latin typeface="+mj-ea"/>
                <a:ea typeface="+mj-ea"/>
              </a:rPr>
              <a:t>能力</a:t>
            </a:r>
            <a:r>
              <a:rPr lang="ja-JP" altLang="en-US" sz="2400" dirty="0" smtClean="0">
                <a:solidFill>
                  <a:schemeClr val="bg2">
                    <a:lumMod val="10000"/>
                  </a:schemeClr>
                </a:solidFill>
                <a:latin typeface="+mj-ea"/>
                <a:ea typeface="+mj-ea"/>
              </a:rPr>
              <a:t>の不足によって</a:t>
            </a:r>
            <a:endParaRPr lang="en-US" altLang="ja-JP" sz="2400" dirty="0" smtClean="0">
              <a:solidFill>
                <a:schemeClr val="bg2">
                  <a:lumMod val="10000"/>
                </a:schemeClr>
              </a:solidFill>
              <a:latin typeface="+mj-ea"/>
              <a:ea typeface="+mj-ea"/>
            </a:endParaRPr>
          </a:p>
          <a:p>
            <a:pPr marL="0" indent="0" algn="ctr">
              <a:buNone/>
            </a:pPr>
            <a:r>
              <a:rPr lang="ja-JP" altLang="en-US" sz="2400" dirty="0" smtClean="0">
                <a:solidFill>
                  <a:schemeClr val="bg2">
                    <a:lumMod val="10000"/>
                  </a:schemeClr>
                </a:solidFill>
                <a:latin typeface="+mj-ea"/>
                <a:ea typeface="+mj-ea"/>
              </a:rPr>
              <a:t>環境を正確に観測できない</a:t>
            </a:r>
            <a:endParaRPr lang="en-US" altLang="ja-JP" sz="2400" dirty="0" smtClean="0">
              <a:solidFill>
                <a:schemeClr val="bg2">
                  <a:lumMod val="10000"/>
                </a:schemeClr>
              </a:solidFill>
              <a:latin typeface="+mj-ea"/>
              <a:ea typeface="+mj-ea"/>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374091" y="2924944"/>
            <a:ext cx="2009001" cy="432048"/>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完全知覚の例</a:t>
            </a:r>
            <a:endParaRPr kumimoji="1" lang="ja-JP" altLang="en-US" b="1" dirty="0">
              <a:solidFill>
                <a:schemeClr val="bg2">
                  <a:lumMod val="10000"/>
                </a:schemeClr>
              </a:solidFill>
              <a:latin typeface="+mj-ea"/>
              <a:ea typeface="+mj-ea"/>
            </a:endParaRPr>
          </a:p>
        </p:txBody>
      </p:sp>
      <p:sp>
        <p:nvSpPr>
          <p:cNvPr id="35" name="正方形/長方形 34"/>
          <p:cNvSpPr/>
          <p:nvPr/>
        </p:nvSpPr>
        <p:spPr>
          <a:xfrm>
            <a:off x="5580112" y="2924944"/>
            <a:ext cx="2088232" cy="432048"/>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不完全知覚の例</a:t>
            </a:r>
            <a:endParaRPr kumimoji="1" lang="ja-JP" altLang="en-US" b="1" dirty="0">
              <a:solidFill>
                <a:schemeClr val="bg2">
                  <a:lumMod val="10000"/>
                </a:schemeClr>
              </a:solidFill>
              <a:latin typeface="+mj-ea"/>
              <a:ea typeface="+mj-ea"/>
            </a:endParaRPr>
          </a:p>
        </p:txBody>
      </p:sp>
      <p:sp>
        <p:nvSpPr>
          <p:cNvPr id="4" name="テキスト ボックス 3"/>
          <p:cNvSpPr txBox="1"/>
          <p:nvPr/>
        </p:nvSpPr>
        <p:spPr>
          <a:xfrm>
            <a:off x="323528" y="3460938"/>
            <a:ext cx="4038285"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色も形もわかる⇒</a:t>
            </a:r>
            <a:r>
              <a:rPr lang="ja-JP" altLang="en-US" sz="2000" dirty="0">
                <a:solidFill>
                  <a:schemeClr val="bg2">
                    <a:lumMod val="10000"/>
                  </a:schemeClr>
                </a:solidFill>
                <a:latin typeface="+mj-ea"/>
                <a:ea typeface="+mj-ea"/>
              </a:rPr>
              <a:t>個別</a:t>
            </a:r>
            <a:r>
              <a:rPr lang="ja-JP" altLang="en-US" sz="2000" dirty="0" smtClean="0">
                <a:solidFill>
                  <a:schemeClr val="bg2">
                    <a:lumMod val="10000"/>
                  </a:schemeClr>
                </a:solidFill>
                <a:latin typeface="+mj-ea"/>
                <a:ea typeface="+mj-ea"/>
              </a:rPr>
              <a:t>に認識</a:t>
            </a:r>
            <a:r>
              <a:rPr kumimoji="1" lang="ja-JP" altLang="en-US" sz="2000" dirty="0" smtClean="0">
                <a:solidFill>
                  <a:schemeClr val="bg2">
                    <a:lumMod val="10000"/>
                  </a:schemeClr>
                </a:solidFill>
                <a:latin typeface="+mj-ea"/>
                <a:ea typeface="+mj-ea"/>
              </a:rPr>
              <a:t>できる</a:t>
            </a:r>
            <a:endParaRPr kumimoji="1" lang="ja-JP" altLang="en-US" sz="2000" dirty="0">
              <a:solidFill>
                <a:schemeClr val="bg2">
                  <a:lumMod val="10000"/>
                </a:schemeClr>
              </a:solidFill>
              <a:latin typeface="+mj-ea"/>
              <a:ea typeface="+mj-ea"/>
            </a:endParaRPr>
          </a:p>
        </p:txBody>
      </p:sp>
      <p:sp>
        <p:nvSpPr>
          <p:cNvPr id="7" name="テキスト ボックス 6"/>
          <p:cNvSpPr txBox="1"/>
          <p:nvPr/>
        </p:nvSpPr>
        <p:spPr>
          <a:xfrm>
            <a:off x="4644008" y="3460938"/>
            <a:ext cx="2343911" cy="400110"/>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形しか分からない</a:t>
            </a:r>
            <a:r>
              <a:rPr kumimoji="1" lang="ja-JP" altLang="en-US" sz="2000" dirty="0" smtClean="0">
                <a:solidFill>
                  <a:schemeClr val="bg2">
                    <a:lumMod val="10000"/>
                  </a:schemeClr>
                </a:solidFill>
                <a:latin typeface="+mj-ea"/>
                <a:ea typeface="+mj-ea"/>
              </a:rPr>
              <a:t>⇒</a:t>
            </a:r>
            <a:endParaRPr kumimoji="1" lang="ja-JP" altLang="en-US" sz="2000" dirty="0">
              <a:solidFill>
                <a:schemeClr val="bg2">
                  <a:lumMod val="10000"/>
                </a:schemeClr>
              </a:solidFill>
              <a:latin typeface="+mj-ea"/>
              <a:ea typeface="+mj-ea"/>
            </a:endParaRPr>
          </a:p>
        </p:txBody>
      </p:sp>
      <p:grpSp>
        <p:nvGrpSpPr>
          <p:cNvPr id="11" name="グループ化 10"/>
          <p:cNvGrpSpPr>
            <a:grpSpLocks noChangeAspect="1"/>
          </p:cNvGrpSpPr>
          <p:nvPr/>
        </p:nvGrpSpPr>
        <p:grpSpPr>
          <a:xfrm>
            <a:off x="864000" y="4248000"/>
            <a:ext cx="3131000" cy="2160000"/>
            <a:chOff x="683568" y="4145883"/>
            <a:chExt cx="3240360" cy="2235445"/>
          </a:xfrm>
        </p:grpSpPr>
        <p:grpSp>
          <p:nvGrpSpPr>
            <p:cNvPr id="63" name="Group 30"/>
            <p:cNvGrpSpPr>
              <a:grpSpLocks/>
            </p:cNvGrpSpPr>
            <p:nvPr/>
          </p:nvGrpSpPr>
          <p:grpSpPr bwMode="auto">
            <a:xfrm>
              <a:off x="918770" y="5373286"/>
              <a:ext cx="720000" cy="900000"/>
              <a:chOff x="975" y="2568"/>
              <a:chExt cx="367" cy="408"/>
            </a:xfrm>
          </p:grpSpPr>
          <p:sp>
            <p:nvSpPr>
              <p:cNvPr id="64"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5"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6"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7"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8"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69"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0"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1"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2"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3"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4"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75"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sp>
          <p:nvSpPr>
            <p:cNvPr id="79" name="雲形吹き出し 78"/>
            <p:cNvSpPr/>
            <p:nvPr/>
          </p:nvSpPr>
          <p:spPr>
            <a:xfrm>
              <a:off x="683568" y="4145883"/>
              <a:ext cx="3240360" cy="1224136"/>
            </a:xfrm>
            <a:prstGeom prst="cloudCallou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円/楕円 104"/>
            <p:cNvSpPr/>
            <p:nvPr/>
          </p:nvSpPr>
          <p:spPr>
            <a:xfrm>
              <a:off x="2032188" y="4293096"/>
              <a:ext cx="452785" cy="427936"/>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06" name="円/楕円 105"/>
            <p:cNvSpPr/>
            <p:nvPr/>
          </p:nvSpPr>
          <p:spPr>
            <a:xfrm>
              <a:off x="1547664" y="4696961"/>
              <a:ext cx="452785" cy="427936"/>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 name="二等辺三角形 4"/>
            <p:cNvSpPr/>
            <p:nvPr/>
          </p:nvSpPr>
          <p:spPr>
            <a:xfrm>
              <a:off x="2627784" y="4437112"/>
              <a:ext cx="432048" cy="617833"/>
            </a:xfrm>
            <a:prstGeom prst="triangle">
              <a:avLst/>
            </a:prstGeom>
            <a:solidFill>
              <a:srgbClr val="0070C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2536244" y="5549527"/>
              <a:ext cx="452785" cy="427936"/>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1" name="円/楕円 50"/>
            <p:cNvSpPr/>
            <p:nvPr/>
          </p:nvSpPr>
          <p:spPr>
            <a:xfrm>
              <a:off x="2051720" y="5953392"/>
              <a:ext cx="452785" cy="427936"/>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2" name="二等辺三角形 51"/>
            <p:cNvSpPr/>
            <p:nvPr/>
          </p:nvSpPr>
          <p:spPr>
            <a:xfrm>
              <a:off x="3131840" y="5693543"/>
              <a:ext cx="432048" cy="617833"/>
            </a:xfrm>
            <a:prstGeom prst="triangle">
              <a:avLst/>
            </a:prstGeom>
            <a:solidFill>
              <a:srgbClr val="0070C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p:cNvGrpSpPr>
            <a:grpSpLocks noChangeAspect="1"/>
          </p:cNvGrpSpPr>
          <p:nvPr/>
        </p:nvGrpSpPr>
        <p:grpSpPr>
          <a:xfrm>
            <a:off x="5040000" y="4248000"/>
            <a:ext cx="3037500" cy="2160000"/>
            <a:chOff x="4921023" y="4149080"/>
            <a:chExt cx="3240360" cy="2304256"/>
          </a:xfrm>
        </p:grpSpPr>
        <p:grpSp>
          <p:nvGrpSpPr>
            <p:cNvPr id="84" name="Group 30"/>
            <p:cNvGrpSpPr>
              <a:grpSpLocks/>
            </p:cNvGrpSpPr>
            <p:nvPr/>
          </p:nvGrpSpPr>
          <p:grpSpPr bwMode="auto">
            <a:xfrm>
              <a:off x="5156225" y="5376483"/>
              <a:ext cx="720000" cy="900000"/>
              <a:chOff x="975" y="2568"/>
              <a:chExt cx="367" cy="408"/>
            </a:xfrm>
          </p:grpSpPr>
          <p:sp>
            <p:nvSpPr>
              <p:cNvPr id="85"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6"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7"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8"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89"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0"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1"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2"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3"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4"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5"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96"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sp>
          <p:nvSpPr>
            <p:cNvPr id="100" name="雲形吹き出し 99"/>
            <p:cNvSpPr/>
            <p:nvPr/>
          </p:nvSpPr>
          <p:spPr>
            <a:xfrm>
              <a:off x="4921023" y="4149080"/>
              <a:ext cx="3240360" cy="1224136"/>
            </a:xfrm>
            <a:prstGeom prst="cloudCallou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6568692" y="5621535"/>
              <a:ext cx="452785" cy="427936"/>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4" name="円/楕円 53"/>
            <p:cNvSpPr/>
            <p:nvPr/>
          </p:nvSpPr>
          <p:spPr>
            <a:xfrm>
              <a:off x="6084168" y="6025400"/>
              <a:ext cx="452785" cy="427936"/>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5" name="二等辺三角形 54"/>
            <p:cNvSpPr/>
            <p:nvPr/>
          </p:nvSpPr>
          <p:spPr>
            <a:xfrm>
              <a:off x="7164288" y="5765551"/>
              <a:ext cx="432048" cy="617833"/>
            </a:xfrm>
            <a:prstGeom prst="triangle">
              <a:avLst/>
            </a:prstGeom>
            <a:solidFill>
              <a:srgbClr val="0070C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円/楕円 55"/>
            <p:cNvSpPr/>
            <p:nvPr/>
          </p:nvSpPr>
          <p:spPr>
            <a:xfrm>
              <a:off x="6280660" y="4293096"/>
              <a:ext cx="452785" cy="427936"/>
            </a:xfrm>
            <a:prstGeom prst="ellipse">
              <a:avLst/>
            </a:prstGeom>
            <a:solidFill>
              <a:schemeClr val="tx2"/>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7" name="円/楕円 56"/>
            <p:cNvSpPr/>
            <p:nvPr/>
          </p:nvSpPr>
          <p:spPr>
            <a:xfrm>
              <a:off x="5796136" y="4696961"/>
              <a:ext cx="452785" cy="427936"/>
            </a:xfrm>
            <a:prstGeom prst="ellipse">
              <a:avLst/>
            </a:prstGeom>
            <a:solidFill>
              <a:schemeClr val="tx2"/>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8" name="二等辺三角形 57"/>
            <p:cNvSpPr/>
            <p:nvPr/>
          </p:nvSpPr>
          <p:spPr>
            <a:xfrm>
              <a:off x="6876256" y="4437112"/>
              <a:ext cx="432048" cy="617833"/>
            </a:xfrm>
            <a:prstGeom prst="triangle">
              <a:avLst/>
            </a:prstGeom>
            <a:solidFill>
              <a:schemeClr val="tx2"/>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円/楕円 58"/>
          <p:cNvSpPr>
            <a:spLocks noChangeAspect="1"/>
          </p:cNvSpPr>
          <p:nvPr/>
        </p:nvSpPr>
        <p:spPr>
          <a:xfrm>
            <a:off x="6896069" y="3487922"/>
            <a:ext cx="360000" cy="360000"/>
          </a:xfrm>
          <a:prstGeom prst="ellipse">
            <a:avLst/>
          </a:prstGeom>
          <a:solidFill>
            <a:srgbClr val="92D050"/>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9" name="テキスト ボックス 8"/>
          <p:cNvSpPr txBox="1"/>
          <p:nvPr/>
        </p:nvSpPr>
        <p:spPr>
          <a:xfrm>
            <a:off x="7184061" y="3451922"/>
            <a:ext cx="381836"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と</a:t>
            </a:r>
            <a:endParaRPr kumimoji="1" lang="ja-JP" altLang="en-US" sz="2000" dirty="0">
              <a:solidFill>
                <a:schemeClr val="bg2">
                  <a:lumMod val="10000"/>
                </a:schemeClr>
              </a:solidFill>
              <a:latin typeface="+mj-ea"/>
              <a:ea typeface="+mj-ea"/>
            </a:endParaRPr>
          </a:p>
        </p:txBody>
      </p:sp>
      <p:sp>
        <p:nvSpPr>
          <p:cNvPr id="60" name="円/楕円 59"/>
          <p:cNvSpPr>
            <a:spLocks noChangeAspect="1"/>
          </p:cNvSpPr>
          <p:nvPr/>
        </p:nvSpPr>
        <p:spPr>
          <a:xfrm>
            <a:off x="7507765" y="3487922"/>
            <a:ext cx="360000" cy="360000"/>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61" name="テキスト ボックス 60"/>
          <p:cNvSpPr txBox="1"/>
          <p:nvPr/>
        </p:nvSpPr>
        <p:spPr>
          <a:xfrm>
            <a:off x="6842681" y="3789040"/>
            <a:ext cx="1617751"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区別できない</a:t>
            </a:r>
            <a:endParaRPr kumimoji="1" lang="ja-JP" altLang="en-US" sz="2000" dirty="0">
              <a:solidFill>
                <a:schemeClr val="bg2">
                  <a:lumMod val="10000"/>
                </a:schemeClr>
              </a:solidFill>
              <a:latin typeface="+mj-ea"/>
              <a:ea typeface="+mj-ea"/>
            </a:endParaRPr>
          </a:p>
        </p:txBody>
      </p:sp>
      <p:sp>
        <p:nvSpPr>
          <p:cNvPr id="62" name="テキスト ボックス 61"/>
          <p:cNvSpPr txBox="1"/>
          <p:nvPr/>
        </p:nvSpPr>
        <p:spPr>
          <a:xfrm>
            <a:off x="7812000" y="3451922"/>
            <a:ext cx="441146"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が</a:t>
            </a:r>
            <a:endParaRPr kumimoji="1" lang="ja-JP" altLang="en-US" sz="2000" dirty="0">
              <a:solidFill>
                <a:schemeClr val="bg2">
                  <a:lumMod val="10000"/>
                </a:schemeClr>
              </a:solidFill>
              <a:latin typeface="+mj-ea"/>
              <a:ea typeface="+mj-ea"/>
            </a:endParaRPr>
          </a:p>
        </p:txBody>
      </p:sp>
    </p:spTree>
    <p:extLst>
      <p:ext uri="{BB962C8B-B14F-4D97-AF65-F5344CB8AC3E}">
        <p14:creationId xmlns:p14="http://schemas.microsoft.com/office/powerpoint/2010/main" val="1718494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04664"/>
            <a:ext cx="7992888" cy="1143000"/>
          </a:xfrm>
        </p:spPr>
        <p:txBody>
          <a:bodyPr/>
          <a:lstStyle/>
          <a:p>
            <a:r>
              <a:rPr lang="en-US" altLang="ja-JP" sz="4400" dirty="0">
                <a:ln w="12700">
                  <a:noFill/>
                </a:ln>
                <a:solidFill>
                  <a:schemeClr val="bg2">
                    <a:lumMod val="10000"/>
                  </a:schemeClr>
                </a:solidFill>
                <a:effectLst>
                  <a:outerShdw blurRad="38100" dist="38100" dir="2700000" algn="tl">
                    <a:srgbClr val="000000">
                      <a:alpha val="43137"/>
                    </a:srgbClr>
                  </a:outerShdw>
                </a:effectLst>
              </a:rPr>
              <a:t>ε</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-greedy</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467544" y="1988840"/>
            <a:ext cx="8424936" cy="4419600"/>
          </a:xfrm>
        </p:spPr>
        <p:txBody>
          <a:bodyPr>
            <a:normAutofit/>
          </a:bodyPr>
          <a:lstStyle/>
          <a:p>
            <a:pPr marL="0" indent="0">
              <a:buNone/>
            </a:pPr>
            <a:endParaRPr lang="en-US" altLang="ja-JP" sz="2400" dirty="0" smtClean="0">
              <a:latin typeface="+mj-ea"/>
              <a:ea typeface="+mj-ea"/>
            </a:endParaRPr>
          </a:p>
        </p:txBody>
      </p:sp>
      <p:cxnSp>
        <p:nvCxnSpPr>
          <p:cNvPr id="6" name="直線コネクタ 5"/>
          <p:cNvCxnSpPr/>
          <p:nvPr/>
        </p:nvCxnSpPr>
        <p:spPr>
          <a:xfrm>
            <a:off x="1135487" y="1628800"/>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821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アプローチ：分割しない観測</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1077434" y="5220000"/>
            <a:ext cx="6845144" cy="1415772"/>
          </a:xfrm>
          <a:prstGeom prst="rect">
            <a:avLst/>
          </a:prstGeom>
          <a:noFill/>
          <a:ln w="19050">
            <a:solidFill>
              <a:schemeClr val="bg2">
                <a:lumMod val="10000"/>
              </a:schemeClr>
            </a:solidFill>
          </a:ln>
        </p:spPr>
        <p:txBody>
          <a:bodyPr wrap="none" rtlCol="0">
            <a:spAutoFit/>
          </a:bodyPr>
          <a:lstStyle/>
          <a:p>
            <a:pPr algn="ctr"/>
            <a:r>
              <a:rPr lang="ja-JP" altLang="en-US" sz="2400" dirty="0">
                <a:solidFill>
                  <a:srgbClr val="FF0000"/>
                </a:solidFill>
                <a:latin typeface="+mj-ea"/>
                <a:ea typeface="+mj-ea"/>
              </a:rPr>
              <a:t>状態の</a:t>
            </a:r>
            <a:r>
              <a:rPr lang="ja-JP" altLang="en-US" sz="2400" dirty="0" smtClean="0">
                <a:solidFill>
                  <a:srgbClr val="FF0000"/>
                </a:solidFill>
                <a:latin typeface="+mj-ea"/>
                <a:ea typeface="+mj-ea"/>
              </a:rPr>
              <a:t>混同</a:t>
            </a:r>
            <a:r>
              <a:rPr lang="ja-JP" altLang="en-US" sz="2400" dirty="0" smtClean="0">
                <a:solidFill>
                  <a:schemeClr val="bg2">
                    <a:lumMod val="10000"/>
                  </a:schemeClr>
                </a:solidFill>
                <a:latin typeface="+mj-ea"/>
                <a:ea typeface="+mj-ea"/>
              </a:rPr>
              <a:t>が起きていたとしてもそれぞれの状態で</a:t>
            </a:r>
            <a:endParaRPr lang="en-US" altLang="ja-JP" sz="2400" dirty="0" smtClean="0">
              <a:solidFill>
                <a:schemeClr val="bg2">
                  <a:lumMod val="10000"/>
                </a:schemeClr>
              </a:solidFill>
              <a:latin typeface="+mj-ea"/>
              <a:ea typeface="+mj-ea"/>
            </a:endParaRPr>
          </a:p>
          <a:p>
            <a:pPr algn="ctr"/>
            <a:r>
              <a:rPr lang="ja-JP" altLang="en-US" sz="2400" dirty="0" smtClean="0">
                <a:solidFill>
                  <a:srgbClr val="FF0000"/>
                </a:solidFill>
                <a:latin typeface="+mj-ea"/>
                <a:ea typeface="+mj-ea"/>
              </a:rPr>
              <a:t>選択するべき行動が選択できる</a:t>
            </a:r>
            <a:endParaRPr lang="en-US" altLang="ja-JP" sz="2400" dirty="0" smtClean="0">
              <a:solidFill>
                <a:srgbClr val="FF0000"/>
              </a:solidFill>
              <a:latin typeface="+mj-ea"/>
              <a:ea typeface="+mj-ea"/>
            </a:endParaRPr>
          </a:p>
          <a:p>
            <a:pPr algn="ctr"/>
            <a:endParaRPr lang="en-US" altLang="ja-JP" sz="1400" dirty="0">
              <a:solidFill>
                <a:schemeClr val="bg2">
                  <a:lumMod val="10000"/>
                </a:schemeClr>
              </a:solidFill>
              <a:latin typeface="+mj-ea"/>
              <a:ea typeface="+mj-ea"/>
            </a:endParaRPr>
          </a:p>
          <a:p>
            <a:pPr algn="ctr"/>
            <a:r>
              <a:rPr lang="ja-JP" altLang="en-US" sz="2400" dirty="0" smtClean="0">
                <a:solidFill>
                  <a:schemeClr val="bg2">
                    <a:lumMod val="10000"/>
                  </a:schemeClr>
                </a:solidFill>
                <a:latin typeface="+mj-ea"/>
                <a:ea typeface="+mj-ea"/>
              </a:rPr>
              <a:t>→分割する必要はない</a:t>
            </a:r>
            <a:endParaRPr lang="en-US" altLang="ja-JP" sz="2400" dirty="0" smtClean="0">
              <a:solidFill>
                <a:schemeClr val="bg2">
                  <a:lumMod val="10000"/>
                </a:schemeClr>
              </a:solidFill>
              <a:latin typeface="+mj-ea"/>
              <a:ea typeface="+mj-ea"/>
            </a:endParaRPr>
          </a:p>
        </p:txBody>
      </p:sp>
      <p:grpSp>
        <p:nvGrpSpPr>
          <p:cNvPr id="7" name="グループ化 6"/>
          <p:cNvGrpSpPr/>
          <p:nvPr/>
        </p:nvGrpSpPr>
        <p:grpSpPr>
          <a:xfrm>
            <a:off x="972000" y="2420888"/>
            <a:ext cx="6877935" cy="2520000"/>
            <a:chOff x="863688" y="2133152"/>
            <a:chExt cx="7178562" cy="2664000"/>
          </a:xfrm>
        </p:grpSpPr>
        <mc:AlternateContent xmlns:mc="http://schemas.openxmlformats.org/markup-compatibility/2006" xmlns:a14="http://schemas.microsoft.com/office/drawing/2010/main">
          <mc:Choice Requires="a14">
            <p:sp>
              <p:nvSpPr>
                <p:cNvPr id="42" name="円/楕円 41"/>
                <p:cNvSpPr/>
                <p:nvPr/>
              </p:nvSpPr>
              <p:spPr>
                <a:xfrm>
                  <a:off x="863688" y="3242143"/>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42" name="円/楕円 41"/>
                <p:cNvSpPr>
                  <a:spLocks noRot="1" noChangeAspect="1" noMove="1" noResize="1" noEditPoints="1" noAdjustHandles="1" noChangeArrowheads="1" noChangeShapeType="1" noTextEdit="1"/>
                </p:cNvSpPr>
                <p:nvPr/>
              </p:nvSpPr>
              <p:spPr>
                <a:xfrm>
                  <a:off x="863688" y="3242143"/>
                  <a:ext cx="1440000" cy="720080"/>
                </a:xfrm>
                <a:prstGeom prst="ellipse">
                  <a:avLst/>
                </a:prstGeom>
                <a:blipFill rotWithShape="1">
                  <a:blip r:embed="rId2"/>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1" name="直線矢印コネクタ 50"/>
            <p:cNvCxnSpPr/>
            <p:nvPr/>
          </p:nvCxnSpPr>
          <p:spPr>
            <a:xfrm flipV="1">
              <a:off x="2441617" y="3579484"/>
              <a:ext cx="75147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テキスト ボックス 52"/>
                <p:cNvSpPr txBox="1"/>
                <p:nvPr/>
              </p:nvSpPr>
              <p:spPr>
                <a:xfrm>
                  <a:off x="2291223" y="3122748"/>
                  <a:ext cx="982385" cy="400110"/>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行動</a:t>
                  </a:r>
                  <a14:m>
                    <m:oMath xmlns:m="http://schemas.openxmlformats.org/officeDocument/2006/math">
                      <m:sSub>
                        <m:sSubPr>
                          <m:ctrlPr>
                            <a:rPr lang="en-US" altLang="ja-JP" sz="2000" b="1" i="1" smtClean="0">
                              <a:solidFill>
                                <a:schemeClr val="bg2">
                                  <a:lumMod val="10000"/>
                                </a:schemeClr>
                              </a:solidFill>
                              <a:latin typeface="Cambria Math"/>
                              <a:ea typeface="+mj-ea"/>
                            </a:rPr>
                          </m:ctrlPr>
                        </m:sSubPr>
                        <m:e>
                          <m:r>
                            <a:rPr lang="en-US" altLang="ja-JP" sz="2000" b="1" i="1" smtClean="0">
                              <a:solidFill>
                                <a:schemeClr val="bg2">
                                  <a:lumMod val="10000"/>
                                </a:schemeClr>
                              </a:solidFill>
                              <a:latin typeface="Cambria Math"/>
                              <a:ea typeface="+mj-ea"/>
                            </a:rPr>
                            <m:t>𝒂</m:t>
                          </m:r>
                        </m:e>
                        <m:sub>
                          <m:r>
                            <a:rPr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53" name="テキスト ボックス 52"/>
                <p:cNvSpPr txBox="1">
                  <a:spLocks noRot="1" noChangeAspect="1" noMove="1" noResize="1" noEditPoints="1" noAdjustHandles="1" noChangeArrowheads="1" noChangeShapeType="1" noTextEdit="1"/>
                </p:cNvSpPr>
                <p:nvPr/>
              </p:nvSpPr>
              <p:spPr>
                <a:xfrm>
                  <a:off x="2291223" y="3122748"/>
                  <a:ext cx="982385" cy="400110"/>
                </a:xfrm>
                <a:prstGeom prst="rect">
                  <a:avLst/>
                </a:prstGeom>
                <a:blipFill rotWithShape="1">
                  <a:blip r:embed="rId3"/>
                  <a:stretch>
                    <a:fillRect l="-7143" t="-11290" r="-64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円/楕円 61"/>
                <p:cNvSpPr/>
                <p:nvPr/>
              </p:nvSpPr>
              <p:spPr>
                <a:xfrm>
                  <a:off x="5292240" y="2754056"/>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62" name="円/楕円 61"/>
                <p:cNvSpPr>
                  <a:spLocks noRot="1" noChangeAspect="1" noMove="1" noResize="1" noEditPoints="1" noAdjustHandles="1" noChangeArrowheads="1" noChangeShapeType="1" noTextEdit="1"/>
                </p:cNvSpPr>
                <p:nvPr/>
              </p:nvSpPr>
              <p:spPr>
                <a:xfrm>
                  <a:off x="5292240" y="2754056"/>
                  <a:ext cx="1440000" cy="720080"/>
                </a:xfrm>
                <a:prstGeom prst="ellipse">
                  <a:avLst/>
                </a:prstGeom>
                <a:blipFill rotWithShape="1">
                  <a:blip r:embed="rId5"/>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69" name="直線矢印コネクタ 68"/>
            <p:cNvCxnSpPr/>
            <p:nvPr/>
          </p:nvCxnSpPr>
          <p:spPr>
            <a:xfrm flipV="1">
              <a:off x="6804248" y="3114096"/>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6876256" y="4050200"/>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テキスト ボックス 70"/>
                <p:cNvSpPr txBox="1"/>
                <p:nvPr/>
              </p:nvSpPr>
              <p:spPr>
                <a:xfrm>
                  <a:off x="6948264" y="2641978"/>
                  <a:ext cx="982385" cy="400110"/>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行動</a:t>
                  </a:r>
                  <a14:m>
                    <m:oMath xmlns:m="http://schemas.openxmlformats.org/officeDocument/2006/math">
                      <m:sSub>
                        <m:sSubPr>
                          <m:ctrlPr>
                            <a:rPr lang="en-US" altLang="ja-JP" sz="2000" b="1" i="1" smtClean="0">
                              <a:solidFill>
                                <a:schemeClr val="bg2">
                                  <a:lumMod val="10000"/>
                                </a:schemeClr>
                              </a:solidFill>
                              <a:latin typeface="Cambria Math"/>
                              <a:ea typeface="+mj-ea"/>
                            </a:rPr>
                          </m:ctrlPr>
                        </m:sSubPr>
                        <m:e>
                          <m:r>
                            <a:rPr lang="en-US" altLang="ja-JP" sz="2000" b="1" i="1" smtClean="0">
                              <a:solidFill>
                                <a:schemeClr val="bg2">
                                  <a:lumMod val="10000"/>
                                </a:schemeClr>
                              </a:solidFill>
                              <a:latin typeface="Cambria Math"/>
                              <a:ea typeface="+mj-ea"/>
                            </a:rPr>
                            <m:t>𝒂</m:t>
                          </m:r>
                        </m:e>
                        <m:sub>
                          <m:r>
                            <a:rPr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71" name="テキスト ボックス 70"/>
                <p:cNvSpPr txBox="1">
                  <a:spLocks noRot="1" noChangeAspect="1" noMove="1" noResize="1" noEditPoints="1" noAdjustHandles="1" noChangeArrowheads="1" noChangeShapeType="1" noTextEdit="1"/>
                </p:cNvSpPr>
                <p:nvPr/>
              </p:nvSpPr>
              <p:spPr>
                <a:xfrm>
                  <a:off x="6948264" y="2641978"/>
                  <a:ext cx="982385" cy="400110"/>
                </a:xfrm>
                <a:prstGeom prst="rect">
                  <a:avLst/>
                </a:prstGeom>
                <a:blipFill rotWithShape="1">
                  <a:blip r:embed="rId6"/>
                  <a:stretch>
                    <a:fillRect l="-7143" t="-11290" r="-64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p:cNvSpPr txBox="1"/>
                <p:nvPr/>
              </p:nvSpPr>
              <p:spPr>
                <a:xfrm>
                  <a:off x="7020272" y="4122208"/>
                  <a:ext cx="1021978" cy="422973"/>
                </a:xfrm>
                <a:prstGeom prst="rect">
                  <a:avLst/>
                </a:prstGeom>
                <a:noFill/>
              </p:spPr>
              <p:txBody>
                <a:bodyPr wrap="none" rtlCol="0">
                  <a:spAutoFit/>
                </a:bodyPr>
                <a:lstStyle/>
                <a:p>
                  <a:r>
                    <a:rPr lang="ja-JP" altLang="en-US" sz="2000" dirty="0" smtClean="0">
                      <a:solidFill>
                        <a:schemeClr val="bg2">
                          <a:lumMod val="10000"/>
                        </a:schemeClr>
                      </a:solidFill>
                      <a:latin typeface="+mj-ea"/>
                      <a:ea typeface="+mj-ea"/>
                    </a:rPr>
                    <a:t>行動</a:t>
                  </a:r>
                  <a14:m>
                    <m:oMath xmlns:m="http://schemas.openxmlformats.org/officeDocument/2006/math">
                      <m:sSub>
                        <m:sSubPr>
                          <m:ctrlPr>
                            <a:rPr lang="en-US" altLang="ja-JP" sz="2000" b="1" i="1" smtClean="0">
                              <a:solidFill>
                                <a:schemeClr val="bg2">
                                  <a:lumMod val="10000"/>
                                </a:schemeClr>
                              </a:solidFill>
                              <a:latin typeface="Cambria Math"/>
                              <a:ea typeface="+mj-ea"/>
                            </a:rPr>
                          </m:ctrlPr>
                        </m:sSubPr>
                        <m:e>
                          <m:r>
                            <a:rPr lang="en-US" altLang="ja-JP" sz="2000" b="1" i="1" smtClean="0">
                              <a:solidFill>
                                <a:schemeClr val="bg2">
                                  <a:lumMod val="10000"/>
                                </a:schemeClr>
                              </a:solidFill>
                              <a:latin typeface="Cambria Math"/>
                              <a:ea typeface="+mj-ea"/>
                            </a:rPr>
                            <m:t>𝒂</m:t>
                          </m:r>
                        </m:e>
                        <m:sub>
                          <m:r>
                            <a:rPr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7020272" y="4122208"/>
                  <a:ext cx="1021978" cy="422973"/>
                </a:xfrm>
                <a:prstGeom prst="rect">
                  <a:avLst/>
                </a:prstGeom>
                <a:blipFill rotWithShape="1">
                  <a:blip r:embed="rId7"/>
                  <a:stretch>
                    <a:fillRect l="-6211" t="-10769" b="-246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円/楕円 72"/>
                <p:cNvSpPr/>
                <p:nvPr/>
              </p:nvSpPr>
              <p:spPr>
                <a:xfrm>
                  <a:off x="5292080" y="3690160"/>
                  <a:ext cx="1440000" cy="72000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73" name="円/楕円 72"/>
                <p:cNvSpPr>
                  <a:spLocks noRot="1" noChangeAspect="1" noMove="1" noResize="1" noEditPoints="1" noAdjustHandles="1" noChangeArrowheads="1" noChangeShapeType="1" noTextEdit="1"/>
                </p:cNvSpPr>
                <p:nvPr/>
              </p:nvSpPr>
              <p:spPr>
                <a:xfrm>
                  <a:off x="5292080" y="3690160"/>
                  <a:ext cx="1440000" cy="720000"/>
                </a:xfrm>
                <a:prstGeom prst="ellipse">
                  <a:avLst/>
                </a:prstGeom>
                <a:blipFill rotWithShape="1">
                  <a:blip r:embed="rId8"/>
                  <a:stretch>
                    <a:fillRect/>
                  </a:stretch>
                </a:blipFill>
                <a:ln w="19050">
                  <a:solidFill>
                    <a:schemeClr val="bg2">
                      <a:lumMod val="10000"/>
                    </a:schemeClr>
                  </a:solidFill>
                </a:ln>
              </p:spPr>
              <p:txBody>
                <a:bodyPr/>
                <a:lstStyle/>
                <a:p>
                  <a:r>
                    <a:rPr lang="ja-JP" altLang="en-US">
                      <a:noFill/>
                    </a:rPr>
                    <a:t> </a:t>
                  </a:r>
                </a:p>
              </p:txBody>
            </p:sp>
          </mc:Fallback>
        </mc:AlternateContent>
        <p:sp>
          <p:nvSpPr>
            <p:cNvPr id="74" name="右矢印 73"/>
            <p:cNvSpPr/>
            <p:nvPr/>
          </p:nvSpPr>
          <p:spPr>
            <a:xfrm>
              <a:off x="3600032" y="3186103"/>
              <a:ext cx="1260000" cy="900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4967904" y="2277152"/>
              <a:ext cx="2160000" cy="2520000"/>
            </a:xfrm>
            <a:prstGeom prst="ellipse">
              <a:avLst/>
            </a:prstGeom>
            <a:noFill/>
            <a:ln w="19050">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 name="テキスト ボックス 3"/>
                <p:cNvSpPr txBox="1"/>
                <p:nvPr/>
              </p:nvSpPr>
              <p:spPr>
                <a:xfrm>
                  <a:off x="5544000" y="2133152"/>
                  <a:ext cx="967957" cy="400110"/>
                </a:xfrm>
                <a:prstGeom prst="rect">
                  <a:avLst/>
                </a:prstGeom>
                <a:solidFill>
                  <a:schemeClr val="bg1"/>
                </a:solidFill>
                <a:ln w="19050">
                  <a:solidFill>
                    <a:schemeClr val="bg2">
                      <a:lumMod val="10000"/>
                    </a:schemeClr>
                  </a:solidFill>
                  <a:prstDash val="dash"/>
                </a:ln>
              </p:spPr>
              <p:txBody>
                <a:bodyPr wrap="none" rtlCol="0">
                  <a:spAutoFit/>
                </a:bodyPr>
                <a:lstStyle/>
                <a:p>
                  <a:r>
                    <a:rPr kumimoji="1" lang="ja-JP" altLang="en-US" sz="2000" dirty="0" smtClean="0">
                      <a:solidFill>
                        <a:schemeClr val="bg2">
                          <a:lumMod val="10000"/>
                        </a:schemeClr>
                      </a:solidFill>
                      <a:latin typeface="+mj-ea"/>
                      <a:ea typeface="+mj-ea"/>
                    </a:rPr>
                    <a:t>観測</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𝒐</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5544000" y="2133152"/>
                  <a:ext cx="967957" cy="400110"/>
                </a:xfrm>
                <a:prstGeom prst="rect">
                  <a:avLst/>
                </a:prstGeom>
                <a:blipFill rotWithShape="1">
                  <a:blip r:embed="rId9"/>
                  <a:stretch>
                    <a:fillRect l="-5806" t="-9231" b="-26154"/>
                  </a:stretch>
                </a:blipFill>
                <a:ln w="19050">
                  <a:solidFill>
                    <a:schemeClr val="bg2">
                      <a:lumMod val="10000"/>
                    </a:schemeClr>
                  </a:solidFill>
                  <a:prstDash val="dash"/>
                </a:ln>
              </p:spPr>
              <p:txBody>
                <a:bodyPr/>
                <a:lstStyle/>
                <a:p>
                  <a:r>
                    <a:rPr lang="ja-JP" altLang="en-US">
                      <a:noFill/>
                    </a:rPr>
                    <a:t> </a:t>
                  </a:r>
                </a:p>
              </p:txBody>
            </p:sp>
          </mc:Fallback>
        </mc:AlternateContent>
        <p:sp>
          <p:nvSpPr>
            <p:cNvPr id="5" name="テキスト ボックス 4"/>
            <p:cNvSpPr txBox="1"/>
            <p:nvPr/>
          </p:nvSpPr>
          <p:spPr>
            <a:xfrm>
              <a:off x="3635896" y="2780928"/>
              <a:ext cx="958917"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本来は</a:t>
              </a:r>
              <a:endParaRPr kumimoji="1" lang="ja-JP" altLang="en-US" sz="2000" dirty="0">
                <a:solidFill>
                  <a:schemeClr val="bg2">
                    <a:lumMod val="10000"/>
                  </a:schemeClr>
                </a:solidFill>
                <a:latin typeface="+mj-ea"/>
                <a:ea typeface="+mj-ea"/>
              </a:endParaRPr>
            </a:p>
          </p:txBody>
        </p:sp>
      </p:grpSp>
      <p:sp>
        <p:nvSpPr>
          <p:cNvPr id="14" name="テキスト ボックス 13"/>
          <p:cNvSpPr txBox="1"/>
          <p:nvPr/>
        </p:nvSpPr>
        <p:spPr>
          <a:xfrm>
            <a:off x="1044208" y="1620000"/>
            <a:ext cx="5933034" cy="461665"/>
          </a:xfrm>
          <a:prstGeom prst="rect">
            <a:avLst/>
          </a:prstGeom>
          <a:noFill/>
          <a:ln w="3175">
            <a:noFill/>
          </a:ln>
        </p:spPr>
        <p:txBody>
          <a:bodyPr wrap="none" rtlCol="0">
            <a:spAutoFit/>
          </a:bodyPr>
          <a:lstStyle/>
          <a:p>
            <a:r>
              <a:rPr kumimoji="1" lang="ja-JP" altLang="en-US" sz="2400" dirty="0" smtClean="0">
                <a:solidFill>
                  <a:schemeClr val="bg2">
                    <a:lumMod val="10000"/>
                  </a:schemeClr>
                </a:solidFill>
                <a:latin typeface="+mj-ea"/>
                <a:ea typeface="+mj-ea"/>
              </a:rPr>
              <a:t>・適切な行動</a:t>
            </a:r>
            <a:r>
              <a:rPr lang="ja-JP" altLang="en-US" sz="2400" dirty="0" smtClean="0">
                <a:solidFill>
                  <a:schemeClr val="bg2">
                    <a:lumMod val="10000"/>
                  </a:schemeClr>
                </a:solidFill>
                <a:latin typeface="+mj-ea"/>
                <a:ea typeface="+mj-ea"/>
              </a:rPr>
              <a:t>が一つであ</a:t>
            </a:r>
            <a:r>
              <a:rPr lang="ja-JP" altLang="en-US" sz="2400" dirty="0">
                <a:solidFill>
                  <a:schemeClr val="bg2">
                    <a:lumMod val="10000"/>
                  </a:schemeClr>
                </a:solidFill>
                <a:latin typeface="+mj-ea"/>
                <a:ea typeface="+mj-ea"/>
              </a:rPr>
              <a:t>る</a:t>
            </a:r>
            <a:r>
              <a:rPr lang="ja-JP" altLang="en-US" sz="2400" dirty="0" smtClean="0">
                <a:solidFill>
                  <a:schemeClr val="bg2">
                    <a:lumMod val="10000"/>
                  </a:schemeClr>
                </a:solidFill>
                <a:latin typeface="+mj-ea"/>
                <a:ea typeface="+mj-ea"/>
              </a:rPr>
              <a:t>観測</a:t>
            </a:r>
            <a:r>
              <a:rPr lang="ja-JP" altLang="en-US" sz="2400" dirty="0">
                <a:solidFill>
                  <a:schemeClr val="bg2">
                    <a:lumMod val="10000"/>
                  </a:schemeClr>
                </a:solidFill>
                <a:latin typeface="+mj-ea"/>
                <a:ea typeface="+mj-ea"/>
              </a:rPr>
              <a:t>は</a:t>
            </a:r>
            <a:r>
              <a:rPr lang="ja-JP" altLang="en-US" sz="2400" dirty="0" smtClean="0">
                <a:solidFill>
                  <a:schemeClr val="bg2">
                    <a:lumMod val="10000"/>
                  </a:schemeClr>
                </a:solidFill>
                <a:latin typeface="+mj-ea"/>
                <a:ea typeface="+mj-ea"/>
              </a:rPr>
              <a:t>分割しない</a:t>
            </a:r>
            <a:endParaRPr kumimoji="1" lang="ja-JP" altLang="en-US" sz="2400" dirty="0">
              <a:solidFill>
                <a:schemeClr val="bg2">
                  <a:lumMod val="10000"/>
                </a:schemeClr>
              </a:solidFill>
              <a:latin typeface="+mj-ea"/>
              <a:ea typeface="+mj-ea"/>
            </a:endParaRPr>
          </a:p>
        </p:txBody>
      </p:sp>
    </p:spTree>
    <p:extLst>
      <p:ext uri="{BB962C8B-B14F-4D97-AF65-F5344CB8AC3E}">
        <p14:creationId xmlns:p14="http://schemas.microsoft.com/office/powerpoint/2010/main" val="2057241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a:t>
            </a:r>
            <a:r>
              <a:rPr lang="ja-JP" altLang="en-US" sz="4400" dirty="0">
                <a:ln w="12700">
                  <a:noFill/>
                </a:ln>
                <a:solidFill>
                  <a:schemeClr val="bg2">
                    <a:lumMod val="10000"/>
                  </a:schemeClr>
                </a:solidFill>
                <a:effectLst>
                  <a:outerShdw blurRad="38100" dist="38100" dir="2700000" algn="tl">
                    <a:srgbClr val="000000">
                      <a:alpha val="43137"/>
                    </a:srgbClr>
                  </a:outerShdw>
                </a:effectLst>
              </a:rPr>
              <a:t>各</a:t>
            </a:r>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行動の選択確率</a:t>
            </a:r>
            <a:r>
              <a:rPr kumimoji="1" lang="en-US" altLang="ja-JP" sz="4400" dirty="0" smtClean="0">
                <a:ln w="12700">
                  <a:noFill/>
                </a:ln>
                <a:solidFill>
                  <a:schemeClr val="bg2">
                    <a:lumMod val="10000"/>
                  </a:schemeClr>
                </a:solidFill>
                <a:effectLst>
                  <a:outerShdw blurRad="38100" dist="38100" dir="2700000" algn="tl">
                    <a:srgbClr val="000000">
                      <a:alpha val="43137"/>
                    </a:srgbClr>
                  </a:outerShdw>
                </a:effectLst>
              </a:rPr>
              <a:t>2</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p:cNvSpPr txBox="1"/>
              <p:nvPr/>
            </p:nvSpPr>
            <p:spPr>
              <a:xfrm>
                <a:off x="1080000" y="4680000"/>
                <a:ext cx="2311787"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endParaRPr lang="en-US" altLang="ja-JP" b="1" dirty="0">
                  <a:solidFill>
                    <a:schemeClr val="bg2">
                      <a:lumMod val="10000"/>
                    </a:schemeClr>
                  </a:solidFill>
                  <a:latin typeface="+mj-ea"/>
                  <a:ea typeface="+mj-ea"/>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080000" y="4680000"/>
                <a:ext cx="2311787" cy="369332"/>
              </a:xfrm>
              <a:prstGeom prst="rect">
                <a:avLst/>
              </a:prstGeom>
              <a:blipFill rotWithShape="1">
                <a:blip r:embed="rId2"/>
                <a:stretch>
                  <a:fillRect l="-1832" t="-9524" b="-19048"/>
                </a:stretch>
              </a:blipFill>
              <a:ln w="19050">
                <a:solidFill>
                  <a:schemeClr val="bg2">
                    <a:lumMod val="10000"/>
                  </a:schemeClr>
                </a:solidFill>
              </a:ln>
            </p:spPr>
            <p:txBody>
              <a:bodyPr/>
              <a:lstStyle/>
              <a:p>
                <a:r>
                  <a:rPr lang="ja-JP" altLang="en-US">
                    <a:noFill/>
                  </a:rPr>
                  <a:t> </a:t>
                </a:r>
              </a:p>
            </p:txBody>
          </p:sp>
        </mc:Fallback>
      </mc:AlternateContent>
      <p:pic>
        <p:nvPicPr>
          <p:cNvPr id="4" name="図 3"/>
          <p:cNvPicPr>
            <a:picLocks/>
          </p:cNvPicPr>
          <p:nvPr/>
        </p:nvPicPr>
        <p:blipFill>
          <a:blip r:embed="rId3">
            <a:extLst>
              <a:ext uri="{28A0092B-C50C-407E-A947-70E740481C1C}">
                <a14:useLocalDpi xmlns:a14="http://schemas.microsoft.com/office/drawing/2010/main" val="0"/>
              </a:ext>
            </a:extLst>
          </a:blip>
          <a:stretch>
            <a:fillRect/>
          </a:stretch>
        </p:blipFill>
        <p:spPr>
          <a:xfrm>
            <a:off x="4680000" y="1800000"/>
            <a:ext cx="3960000" cy="2700000"/>
          </a:xfrm>
          <a:prstGeom prst="rect">
            <a:avLst/>
          </a:prstGeom>
        </p:spPr>
      </p:pic>
      <mc:AlternateContent xmlns:mc="http://schemas.openxmlformats.org/markup-compatibility/2006" xmlns:a14="http://schemas.microsoft.com/office/drawing/2010/main">
        <mc:Choice Requires="a14">
          <p:sp>
            <p:nvSpPr>
              <p:cNvPr id="13" name="テキスト ボックス 12"/>
              <p:cNvSpPr txBox="1"/>
              <p:nvPr/>
            </p:nvSpPr>
            <p:spPr>
              <a:xfrm>
                <a:off x="5400000" y="4680000"/>
                <a:ext cx="2465675" cy="369332"/>
              </a:xfrm>
              <a:prstGeom prst="rect">
                <a:avLst/>
              </a:prstGeom>
              <a:no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タスク</a:t>
                </a:r>
                <a:r>
                  <a:rPr lang="en-US" altLang="ja-JP" b="1" dirty="0">
                    <a:solidFill>
                      <a:schemeClr val="bg2">
                        <a:lumMod val="10000"/>
                      </a:schemeClr>
                    </a:solidFill>
                    <a:latin typeface="+mj-ea"/>
                    <a:ea typeface="+mj-ea"/>
                  </a:rPr>
                  <a:t>2</a:t>
                </a:r>
                <a:r>
                  <a:rPr kumimoji="1" lang="ja-JP" altLang="en-US" b="1" dirty="0" err="1"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観測</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𝒐</m:t>
                        </m:r>
                      </m:e>
                      <m:sub>
                        <m:r>
                          <a:rPr lang="en-US" altLang="ja-JP" b="1" i="1" smtClean="0">
                            <a:solidFill>
                              <a:schemeClr val="bg2">
                                <a:lumMod val="10000"/>
                              </a:schemeClr>
                            </a:solidFill>
                            <a:latin typeface="Cambria Math"/>
                            <a:ea typeface="+mj-ea"/>
                          </a:rPr>
                          <m:t>𝟏</m:t>
                        </m:r>
                      </m:sub>
                    </m:sSub>
                  </m:oMath>
                </a14:m>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r>
                  <a:rPr lang="en-US" altLang="ja-JP" b="1" dirty="0" smtClean="0">
                    <a:solidFill>
                      <a:schemeClr val="bg2">
                        <a:lumMod val="10000"/>
                      </a:schemeClr>
                    </a:solidFill>
                    <a:latin typeface="+mj-ea"/>
                    <a:ea typeface="+mj-ea"/>
                  </a:rPr>
                  <a:t>)</a:t>
                </a:r>
                <a:r>
                  <a:rPr lang="ja-JP" altLang="en-US" b="1" dirty="0" smtClean="0">
                    <a:solidFill>
                      <a:schemeClr val="bg2">
                        <a:lumMod val="10000"/>
                      </a:schemeClr>
                    </a:solidFill>
                    <a:latin typeface="+mj-ea"/>
                    <a:ea typeface="+mj-ea"/>
                  </a:rPr>
                  <a:t>　</a:t>
                </a:r>
                <a:endParaRPr lang="en-US" altLang="ja-JP" b="1" dirty="0">
                  <a:solidFill>
                    <a:schemeClr val="bg2">
                      <a:lumMod val="10000"/>
                    </a:schemeClr>
                  </a:solidFill>
                  <a:latin typeface="+mj-ea"/>
                  <a:ea typeface="+mj-ea"/>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5400000" y="4680000"/>
                <a:ext cx="2465675" cy="369332"/>
              </a:xfrm>
              <a:prstGeom prst="rect">
                <a:avLst/>
              </a:prstGeom>
              <a:blipFill rotWithShape="1">
                <a:blip r:embed="rId4"/>
                <a:stretch>
                  <a:fillRect l="-1966" t="-9524" b="-19048"/>
                </a:stretch>
              </a:blipFill>
              <a:ln w="19050">
                <a:solidFill>
                  <a:schemeClr val="bg2">
                    <a:lumMod val="10000"/>
                  </a:schemeClr>
                </a:solidFill>
              </a:ln>
            </p:spPr>
            <p:txBody>
              <a:bodyPr/>
              <a:lstStyle/>
              <a:p>
                <a:r>
                  <a:rPr lang="ja-JP" altLang="en-US">
                    <a:noFill/>
                  </a:rPr>
                  <a:t> </a:t>
                </a:r>
              </a:p>
            </p:txBody>
          </p:sp>
        </mc:Fallback>
      </mc:AlternateContent>
      <p:pic>
        <p:nvPicPr>
          <p:cNvPr id="14" name="図 13"/>
          <p:cNvPicPr>
            <a:picLocks/>
          </p:cNvPicPr>
          <p:nvPr/>
        </p:nvPicPr>
        <p:blipFill>
          <a:blip r:embed="rId5">
            <a:extLst>
              <a:ext uri="{28A0092B-C50C-407E-A947-70E740481C1C}">
                <a14:useLocalDpi xmlns:a14="http://schemas.microsoft.com/office/drawing/2010/main" val="0"/>
              </a:ext>
            </a:extLst>
          </a:blip>
          <a:stretch>
            <a:fillRect/>
          </a:stretch>
        </p:blipFill>
        <p:spPr>
          <a:xfrm>
            <a:off x="360000" y="1800000"/>
            <a:ext cx="3960000" cy="2700000"/>
          </a:xfrm>
          <a:prstGeom prst="rect">
            <a:avLst/>
          </a:prstGeom>
        </p:spPr>
      </p:pic>
      <p:sp>
        <p:nvSpPr>
          <p:cNvPr id="10" name="正方形/長方形 9"/>
          <p:cNvSpPr>
            <a:spLocks noChangeAspect="1"/>
          </p:cNvSpPr>
          <p:nvPr/>
        </p:nvSpPr>
        <p:spPr>
          <a:xfrm>
            <a:off x="2844000" y="4752000"/>
            <a:ext cx="252000" cy="252000"/>
          </a:xfrm>
          <a:prstGeom prst="rect">
            <a:avLst/>
          </a:prstGeom>
          <a:solidFill>
            <a:srgbClr val="00B0F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11" name="正方形/長方形 10"/>
          <p:cNvSpPr>
            <a:spLocks noChangeAspect="1"/>
          </p:cNvSpPr>
          <p:nvPr/>
        </p:nvSpPr>
        <p:spPr>
          <a:xfrm>
            <a:off x="7164000" y="4752000"/>
            <a:ext cx="252000" cy="252000"/>
          </a:xfrm>
          <a:prstGeom prst="rect">
            <a:avLst/>
          </a:prstGeom>
          <a:solidFill>
            <a:srgbClr val="92D050"/>
          </a:solidFill>
          <a:ln w="12700" cap="flat" cmpd="sng" algn="ctr">
            <a:solidFill>
              <a:schemeClr val="bg2">
                <a:lumMod val="1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alibri"/>
              <a:ea typeface="ＭＳ Ｐゴシック"/>
              <a:cs typeface="+mn-cs"/>
            </a:endParaRPr>
          </a:p>
        </p:txBody>
      </p:sp>
      <p:sp>
        <p:nvSpPr>
          <p:cNvPr id="3" name="テキスト ボックス 2"/>
          <p:cNvSpPr txBox="1"/>
          <p:nvPr/>
        </p:nvSpPr>
        <p:spPr>
          <a:xfrm>
            <a:off x="720000" y="5400000"/>
            <a:ext cx="7776488" cy="707886"/>
          </a:xfrm>
          <a:prstGeom prst="rect">
            <a:avLst/>
          </a:prstGeom>
          <a:noFill/>
          <a:ln w="19050">
            <a:solidFill>
              <a:schemeClr val="bg2">
                <a:lumMod val="10000"/>
              </a:schemeClr>
            </a:solidFill>
          </a:ln>
        </p:spPr>
        <p:txBody>
          <a:bodyPr wrap="none" rtlCol="0">
            <a:spAutoFit/>
          </a:bodyPr>
          <a:lstStyle/>
          <a:p>
            <a:r>
              <a:rPr kumimoji="1" lang="ja-JP" altLang="en-US" sz="2000" dirty="0" smtClean="0">
                <a:solidFill>
                  <a:schemeClr val="bg2">
                    <a:lumMod val="10000"/>
                  </a:schemeClr>
                </a:solidFill>
                <a:latin typeface="+mj-ea"/>
                <a:ea typeface="+mj-ea"/>
              </a:rPr>
              <a:t>環境内に適切な行動が決まらない観測が存在すると，</a:t>
            </a:r>
            <a:endParaRPr kumimoji="1" lang="en-US" altLang="ja-JP" sz="2000" dirty="0" smtClean="0">
              <a:solidFill>
                <a:schemeClr val="bg2">
                  <a:lumMod val="10000"/>
                </a:schemeClr>
              </a:solidFill>
              <a:latin typeface="+mj-ea"/>
              <a:ea typeface="+mj-ea"/>
            </a:endParaRPr>
          </a:p>
          <a:p>
            <a:r>
              <a:rPr kumimoji="1" lang="ja-JP" altLang="en-US" sz="2000" dirty="0" smtClean="0">
                <a:solidFill>
                  <a:schemeClr val="bg2">
                    <a:lumMod val="10000"/>
                  </a:schemeClr>
                </a:solidFill>
                <a:latin typeface="+mj-ea"/>
                <a:ea typeface="+mj-ea"/>
              </a:rPr>
              <a:t>適切な行動が一つである観測でも行動の選択確率にばらつきが生じる</a:t>
            </a:r>
            <a:endParaRPr kumimoji="1" lang="ja-JP" altLang="en-US" sz="2000" dirty="0">
              <a:solidFill>
                <a:schemeClr val="bg2">
                  <a:lumMod val="10000"/>
                </a:schemeClr>
              </a:solidFill>
              <a:latin typeface="+mj-ea"/>
              <a:ea typeface="+mj-ea"/>
            </a:endParaRPr>
          </a:p>
        </p:txBody>
      </p:sp>
    </p:spTree>
    <p:extLst>
      <p:ext uri="{BB962C8B-B14F-4D97-AF65-F5344CB8AC3E}">
        <p14:creationId xmlns:p14="http://schemas.microsoft.com/office/powerpoint/2010/main" val="2823829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056784" cy="1143000"/>
          </a:xfrm>
        </p:spPr>
        <p:txBody>
          <a:bodyPr/>
          <a:lstStyle/>
          <a:p>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問題点：各行動の選択確率</a:t>
            </a:r>
            <a:endParaRPr kumimoji="1" lang="ja-JP" altLang="en-US" sz="48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a:spLocks noGrp="1"/>
          </p:cNvSpPr>
          <p:nvPr>
            <p:ph idx="1"/>
          </p:nvPr>
        </p:nvSpPr>
        <p:spPr>
          <a:xfrm>
            <a:off x="539552" y="1817688"/>
            <a:ext cx="8064896" cy="4419600"/>
          </a:xfrm>
        </p:spPr>
        <p:txBody>
          <a:bodyPr>
            <a:normAutofit/>
          </a:bodyPr>
          <a:lstStyle/>
          <a:p>
            <a:pPr marL="0" lvl="0" indent="0">
              <a:buNone/>
            </a:pPr>
            <a:r>
              <a:rPr lang="ja-JP" altLang="en-US" dirty="0" smtClean="0">
                <a:solidFill>
                  <a:srgbClr val="E8DED8">
                    <a:lumMod val="10000"/>
                  </a:srgbClr>
                </a:solidFill>
                <a:latin typeface="ＭＳ Ｐゴシック"/>
                <a:ea typeface="ＭＳ Ｐゴシック"/>
              </a:rPr>
              <a:t>・ばらつきが生じていると判断する基準がない</a:t>
            </a:r>
            <a:endParaRPr lang="en-US" altLang="ja-JP" dirty="0" smtClean="0">
              <a:solidFill>
                <a:srgbClr val="E8DED8">
                  <a:lumMod val="10000"/>
                </a:srgbClr>
              </a:solidFill>
              <a:latin typeface="ＭＳ Ｐゴシック"/>
              <a:ea typeface="ＭＳ Ｐゴシック"/>
            </a:endParaRPr>
          </a:p>
          <a:p>
            <a:pPr marL="0" lvl="0" indent="0">
              <a:buNone/>
            </a:pPr>
            <a:r>
              <a:rPr lang="ja-JP" altLang="en-US" dirty="0" smtClean="0">
                <a:solidFill>
                  <a:srgbClr val="E8DED8">
                    <a:lumMod val="10000"/>
                  </a:srgbClr>
                </a:solidFill>
                <a:latin typeface="ＭＳ Ｐゴシック"/>
                <a:ea typeface="ＭＳ Ｐゴシック"/>
              </a:rPr>
              <a:t>・</a:t>
            </a:r>
            <a:r>
              <a:rPr lang="ja-JP" altLang="en-US" dirty="0" smtClean="0">
                <a:solidFill>
                  <a:srgbClr val="FF0000"/>
                </a:solidFill>
                <a:latin typeface="ＭＳ Ｐゴシック"/>
                <a:ea typeface="ＭＳ Ｐゴシック"/>
              </a:rPr>
              <a:t>適切な行動が複数ある観測</a:t>
            </a:r>
            <a:r>
              <a:rPr lang="ja-JP" altLang="en-US" dirty="0" smtClean="0">
                <a:solidFill>
                  <a:srgbClr val="E8DED8">
                    <a:lumMod val="10000"/>
                  </a:srgbClr>
                </a:solidFill>
                <a:latin typeface="ＭＳ Ｐゴシック"/>
                <a:ea typeface="ＭＳ Ｐゴシック"/>
              </a:rPr>
              <a:t>を特定できない</a:t>
            </a:r>
            <a:endParaRPr lang="en-US" altLang="ja-JP" dirty="0" smtClean="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10347166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実験結果：行動の選択頻度</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699792" y="1556792"/>
            <a:ext cx="3457998" cy="369332"/>
          </a:xfrm>
          <a:prstGeom prst="rect">
            <a:avLst/>
          </a:prstGeom>
          <a:noFill/>
        </p:spPr>
        <p:txBody>
          <a:bodyPr wrap="none" rtlCol="0">
            <a:spAutoFit/>
          </a:bodyPr>
          <a:lstStyle/>
          <a:p>
            <a:r>
              <a:rPr lang="ja-JP" altLang="en-US" b="1" u="sng" dirty="0" smtClean="0">
                <a:solidFill>
                  <a:schemeClr val="bg2">
                    <a:lumMod val="10000"/>
                  </a:schemeClr>
                </a:solidFill>
                <a:latin typeface="+mj-ea"/>
                <a:ea typeface="+mj-ea"/>
              </a:rPr>
              <a:t>その他：確率の計算式による問題</a:t>
            </a:r>
            <a:endParaRPr kumimoji="1" lang="ja-JP" altLang="en-US" b="1" u="sng" dirty="0">
              <a:solidFill>
                <a:schemeClr val="bg2">
                  <a:lumMod val="10000"/>
                </a:schemeClr>
              </a:solidFill>
              <a:latin typeface="+mj-ea"/>
              <a:ea typeface="+mj-ea"/>
            </a:endParaRPr>
          </a:p>
        </p:txBody>
      </p:sp>
      <p:sp>
        <p:nvSpPr>
          <p:cNvPr id="5" name="テキスト ボックス 4"/>
          <p:cNvSpPr txBox="1"/>
          <p:nvPr/>
        </p:nvSpPr>
        <p:spPr>
          <a:xfrm>
            <a:off x="438928" y="5589240"/>
            <a:ext cx="8124340" cy="707886"/>
          </a:xfrm>
          <a:prstGeom prst="rect">
            <a:avLst/>
          </a:prstGeom>
          <a:noFill/>
          <a:ln w="19050">
            <a:solidFill>
              <a:schemeClr val="bg2">
                <a:lumMod val="10000"/>
              </a:schemeClr>
            </a:solidFill>
          </a:ln>
        </p:spPr>
        <p:txBody>
          <a:bodyPr wrap="none" rtlCol="0">
            <a:spAutoFit/>
          </a:bodyPr>
          <a:lstStyle/>
          <a:p>
            <a:pPr algn="ctr"/>
            <a:r>
              <a:rPr kumimoji="1" lang="ja-JP" altLang="en-US" sz="2000" b="1" dirty="0" smtClean="0">
                <a:solidFill>
                  <a:schemeClr val="bg2">
                    <a:lumMod val="10000"/>
                  </a:schemeClr>
                </a:solidFill>
                <a:latin typeface="+mj-ea"/>
                <a:ea typeface="+mj-ea"/>
              </a:rPr>
              <a:t>行動の選択確率だけ見ると，適切な行動が学習できていないように見える</a:t>
            </a:r>
            <a:endParaRPr kumimoji="1" lang="en-US" altLang="ja-JP" sz="2000" b="1" dirty="0" smtClean="0">
              <a:solidFill>
                <a:schemeClr val="bg2">
                  <a:lumMod val="10000"/>
                </a:schemeClr>
              </a:solidFill>
              <a:latin typeface="+mj-ea"/>
              <a:ea typeface="+mj-ea"/>
            </a:endParaRPr>
          </a:p>
          <a:p>
            <a:r>
              <a:rPr kumimoji="1" lang="ja-JP" altLang="en-US" sz="2000" b="1" dirty="0" smtClean="0">
                <a:solidFill>
                  <a:schemeClr val="bg2">
                    <a:lumMod val="10000"/>
                  </a:schemeClr>
                </a:solidFill>
                <a:latin typeface="+mj-ea"/>
                <a:ea typeface="+mj-ea"/>
              </a:rPr>
              <a:t>→学習初期の探索データによる</a:t>
            </a:r>
            <a:r>
              <a:rPr lang="ja-JP" altLang="en-US" sz="2000" b="1" dirty="0">
                <a:solidFill>
                  <a:schemeClr val="bg2">
                    <a:lumMod val="10000"/>
                  </a:schemeClr>
                </a:solidFill>
                <a:latin typeface="+mj-ea"/>
                <a:ea typeface="+mj-ea"/>
              </a:rPr>
              <a:t>影響が</a:t>
            </a:r>
            <a:r>
              <a:rPr lang="ja-JP" altLang="en-US" sz="2000" b="1" dirty="0" smtClean="0">
                <a:solidFill>
                  <a:schemeClr val="bg2">
                    <a:lumMod val="10000"/>
                  </a:schemeClr>
                </a:solidFill>
                <a:latin typeface="+mj-ea"/>
                <a:ea typeface="+mj-ea"/>
              </a:rPr>
              <a:t>大きいと考えられる</a:t>
            </a:r>
            <a:endParaRPr kumimoji="1" lang="en-US" altLang="ja-JP" sz="2000" b="1" dirty="0" smtClean="0">
              <a:solidFill>
                <a:schemeClr val="bg2">
                  <a:lumMod val="10000"/>
                </a:schemeClr>
              </a:solidFill>
              <a:latin typeface="+mj-ea"/>
              <a:ea typeface="+mj-ea"/>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000" y="2457192"/>
            <a:ext cx="3960000" cy="2970000"/>
          </a:xfrm>
          <a:prstGeom prst="rect">
            <a:avLst/>
          </a:prstGeom>
        </p:spPr>
      </p:pic>
      <p:sp>
        <p:nvSpPr>
          <p:cNvPr id="13" name="テキスト ボックス 12"/>
          <p:cNvSpPr txBox="1"/>
          <p:nvPr/>
        </p:nvSpPr>
        <p:spPr>
          <a:xfrm>
            <a:off x="5400000" y="3744000"/>
            <a:ext cx="2630848" cy="707886"/>
          </a:xfrm>
          <a:prstGeom prst="rect">
            <a:avLst/>
          </a:prstGeom>
          <a:noFill/>
          <a:ln w="19050">
            <a:solidFill>
              <a:schemeClr val="bg2">
                <a:lumMod val="10000"/>
              </a:schemeClr>
            </a:solidFill>
          </a:ln>
        </p:spPr>
        <p:txBody>
          <a:bodyPr wrap="none" rtlCol="0">
            <a:spAutoFit/>
          </a:bodyPr>
          <a:lstStyle/>
          <a:p>
            <a:r>
              <a:rPr kumimoji="1" lang="ja-JP" altLang="en-US" sz="2000" dirty="0" smtClean="0">
                <a:solidFill>
                  <a:schemeClr val="bg2">
                    <a:lumMod val="10000"/>
                  </a:schemeClr>
                </a:solidFill>
                <a:latin typeface="+mj-ea"/>
                <a:ea typeface="+mj-ea"/>
              </a:rPr>
              <a:t>タスク</a:t>
            </a:r>
            <a:r>
              <a:rPr kumimoji="1" lang="en-US" altLang="ja-JP" sz="2000" dirty="0" smtClean="0">
                <a:solidFill>
                  <a:schemeClr val="bg2">
                    <a:lumMod val="10000"/>
                  </a:schemeClr>
                </a:solidFill>
                <a:latin typeface="+mj-ea"/>
                <a:ea typeface="+mj-ea"/>
              </a:rPr>
              <a:t>1</a:t>
            </a:r>
            <a:r>
              <a:rPr kumimoji="1" lang="ja-JP" altLang="en-US" sz="2000" dirty="0" err="1" smtClean="0">
                <a:solidFill>
                  <a:schemeClr val="bg2">
                    <a:lumMod val="10000"/>
                  </a:schemeClr>
                </a:solidFill>
                <a:latin typeface="+mj-ea"/>
                <a:ea typeface="+mj-ea"/>
              </a:rPr>
              <a:t>，</a:t>
            </a:r>
            <a:r>
              <a:rPr kumimoji="1" lang="ja-JP" altLang="en-US" sz="2000" dirty="0" smtClean="0">
                <a:solidFill>
                  <a:schemeClr val="bg2">
                    <a:lumMod val="10000"/>
                  </a:schemeClr>
                </a:solidFill>
                <a:latin typeface="+mj-ea"/>
                <a:ea typeface="+mj-ea"/>
              </a:rPr>
              <a:t>適切な行動が</a:t>
            </a:r>
            <a:endParaRPr kumimoji="1" lang="en-US" altLang="ja-JP" sz="2000" dirty="0" smtClean="0">
              <a:solidFill>
                <a:schemeClr val="bg2">
                  <a:lumMod val="10000"/>
                </a:schemeClr>
              </a:solidFill>
              <a:latin typeface="+mj-ea"/>
              <a:ea typeface="+mj-ea"/>
            </a:endParaRPr>
          </a:p>
          <a:p>
            <a:r>
              <a:rPr lang="ja-JP" altLang="en-US" sz="2000" dirty="0" smtClean="0">
                <a:solidFill>
                  <a:schemeClr val="bg2">
                    <a:lumMod val="10000"/>
                  </a:schemeClr>
                </a:solidFill>
                <a:latin typeface="+mj-ea"/>
                <a:ea typeface="+mj-ea"/>
              </a:rPr>
              <a:t>一つである観測</a:t>
            </a:r>
            <a:r>
              <a:rPr lang="ja-JP" altLang="en-US" sz="2000" dirty="0">
                <a:solidFill>
                  <a:schemeClr val="bg2">
                    <a:lumMod val="10000"/>
                  </a:schemeClr>
                </a:solidFill>
                <a:latin typeface="+mj-ea"/>
                <a:ea typeface="+mj-ea"/>
              </a:rPr>
              <a:t>　</a:t>
            </a:r>
            <a:r>
              <a:rPr lang="ja-JP" altLang="en-US" sz="2000" dirty="0" smtClean="0">
                <a:solidFill>
                  <a:schemeClr val="bg2">
                    <a:lumMod val="10000"/>
                  </a:schemeClr>
                </a:solidFill>
                <a:latin typeface="+mj-ea"/>
                <a:ea typeface="+mj-ea"/>
              </a:rPr>
              <a:t>　</a:t>
            </a:r>
            <a:endParaRPr lang="en-US" altLang="ja-JP" sz="2000" dirty="0">
              <a:solidFill>
                <a:schemeClr val="bg2">
                  <a:lumMod val="10000"/>
                </a:schemeClr>
              </a:solidFill>
              <a:latin typeface="+mj-ea"/>
              <a:ea typeface="+mj-ea"/>
            </a:endParaRPr>
          </a:p>
        </p:txBody>
      </p:sp>
      <p:sp>
        <p:nvSpPr>
          <p:cNvPr id="8" name="テキスト ボックス 7"/>
          <p:cNvSpPr txBox="1"/>
          <p:nvPr/>
        </p:nvSpPr>
        <p:spPr>
          <a:xfrm>
            <a:off x="5364088" y="4643844"/>
            <a:ext cx="3324949"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適切な行動は左移動</a:t>
            </a:r>
            <a:r>
              <a:rPr kumimoji="1" lang="en-US" altLang="ja-JP" b="1" dirty="0" smtClean="0">
                <a:solidFill>
                  <a:schemeClr val="bg2">
                    <a:lumMod val="10000"/>
                  </a:schemeClr>
                </a:solidFill>
                <a:latin typeface="+mj-ea"/>
                <a:ea typeface="+mj-ea"/>
              </a:rPr>
              <a:t>(</a:t>
            </a:r>
            <a:r>
              <a:rPr kumimoji="1" lang="ja-JP" altLang="en-US" b="1" dirty="0" smtClean="0">
                <a:solidFill>
                  <a:schemeClr val="bg2">
                    <a:lumMod val="10000"/>
                  </a:schemeClr>
                </a:solidFill>
                <a:latin typeface="+mj-ea"/>
                <a:ea typeface="+mj-ea"/>
              </a:rPr>
              <a:t>水色の線</a:t>
            </a:r>
            <a:r>
              <a:rPr kumimoji="1" lang="en-US" altLang="ja-JP" b="1" dirty="0" smtClean="0">
                <a:solidFill>
                  <a:schemeClr val="bg2">
                    <a:lumMod val="10000"/>
                  </a:schemeClr>
                </a:solidFill>
                <a:latin typeface="+mj-ea"/>
                <a:ea typeface="+mj-ea"/>
              </a:rPr>
              <a:t>)</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2524495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タイトル 1"/>
          <p:cNvSpPr txBox="1">
            <a:spLocks/>
          </p:cNvSpPr>
          <p:nvPr/>
        </p:nvSpPr>
        <p:spPr>
          <a:xfrm>
            <a:off x="611560" y="260648"/>
            <a:ext cx="8064896" cy="1143000"/>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ja-JP" altLang="en-US" sz="4000" dirty="0" smtClean="0">
                <a:ln w="12700">
                  <a:noFill/>
                </a:ln>
                <a:solidFill>
                  <a:schemeClr val="bg2">
                    <a:lumMod val="10000"/>
                  </a:schemeClr>
                </a:solidFill>
                <a:effectLst>
                  <a:outerShdw blurRad="38100" dist="38100" dir="2700000" algn="tl">
                    <a:srgbClr val="000000">
                      <a:alpha val="43137"/>
                    </a:srgbClr>
                  </a:outerShdw>
                </a:effectLst>
              </a:rPr>
              <a:t>不完全</a:t>
            </a:r>
            <a:r>
              <a:rPr lang="ja-JP" altLang="en-US" sz="4400" dirty="0" smtClean="0">
                <a:ln w="12700">
                  <a:noFill/>
                </a:ln>
                <a:solidFill>
                  <a:schemeClr val="bg2">
                    <a:lumMod val="10000"/>
                  </a:schemeClr>
                </a:solidFill>
                <a:effectLst>
                  <a:outerShdw blurRad="38100" dist="38100" dir="2700000" algn="tl">
                    <a:srgbClr val="000000">
                      <a:alpha val="43137"/>
                    </a:srgbClr>
                  </a:outerShdw>
                </a:effectLst>
              </a:rPr>
              <a:t>知覚が学習に及ぼす影響</a:t>
            </a:r>
            <a:endParaRPr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sp>
        <p:nvSpPr>
          <p:cNvPr id="46" name="正方形/長方形 45"/>
          <p:cNvSpPr/>
          <p:nvPr/>
        </p:nvSpPr>
        <p:spPr>
          <a:xfrm>
            <a:off x="1260000" y="5400000"/>
            <a:ext cx="6660000" cy="1080000"/>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2">
                    <a:lumMod val="10000"/>
                  </a:schemeClr>
                </a:solidFill>
                <a:latin typeface="+mj-ea"/>
                <a:ea typeface="+mj-ea"/>
              </a:rPr>
              <a:t>本来異なる状態を</a:t>
            </a:r>
            <a:endParaRPr lang="en-US" altLang="ja-JP" sz="2800" dirty="0" smtClean="0">
              <a:solidFill>
                <a:schemeClr val="bg2">
                  <a:lumMod val="10000"/>
                </a:schemeClr>
              </a:solidFill>
              <a:latin typeface="+mj-ea"/>
              <a:ea typeface="+mj-ea"/>
            </a:endParaRPr>
          </a:p>
          <a:p>
            <a:pPr algn="ctr"/>
            <a:r>
              <a:rPr kumimoji="1" lang="ja-JP" altLang="en-US" sz="2800" dirty="0" smtClean="0">
                <a:solidFill>
                  <a:schemeClr val="bg2">
                    <a:lumMod val="10000"/>
                  </a:schemeClr>
                </a:solidFill>
                <a:latin typeface="+mj-ea"/>
                <a:ea typeface="+mj-ea"/>
              </a:rPr>
              <a:t>エージェントが区別できない</a:t>
            </a:r>
            <a:endParaRPr kumimoji="1" lang="ja-JP" altLang="en-US" sz="2800" dirty="0">
              <a:solidFill>
                <a:schemeClr val="bg2">
                  <a:lumMod val="10000"/>
                </a:schemeClr>
              </a:solidFill>
              <a:latin typeface="+mj-ea"/>
              <a:ea typeface="+mj-ea"/>
            </a:endParaRPr>
          </a:p>
        </p:txBody>
      </p:sp>
      <p:grpSp>
        <p:nvGrpSpPr>
          <p:cNvPr id="8" name="グループ化 7"/>
          <p:cNvGrpSpPr/>
          <p:nvPr/>
        </p:nvGrpSpPr>
        <p:grpSpPr>
          <a:xfrm>
            <a:off x="1080000" y="1692000"/>
            <a:ext cx="7092227" cy="3456000"/>
            <a:chOff x="1080000" y="1692000"/>
            <a:chExt cx="7092227" cy="3456000"/>
          </a:xfrm>
        </p:grpSpPr>
        <p:grpSp>
          <p:nvGrpSpPr>
            <p:cNvPr id="17" name="グループ化 16"/>
            <p:cNvGrpSpPr>
              <a:grpSpLocks noChangeAspect="1"/>
            </p:cNvGrpSpPr>
            <p:nvPr/>
          </p:nvGrpSpPr>
          <p:grpSpPr>
            <a:xfrm>
              <a:off x="1080000" y="1692000"/>
              <a:ext cx="7092227" cy="3456000"/>
              <a:chOff x="1331640" y="1692000"/>
              <a:chExt cx="7128432" cy="3473640"/>
            </a:xfrm>
          </p:grpSpPr>
          <mc:AlternateContent xmlns:mc="http://schemas.openxmlformats.org/markup-compatibility/2006" xmlns:a14="http://schemas.microsoft.com/office/drawing/2010/main">
            <mc:Choice Requires="a14">
              <p:sp>
                <p:nvSpPr>
                  <p:cNvPr id="2" name="円/楕円 1"/>
                  <p:cNvSpPr/>
                  <p:nvPr/>
                </p:nvSpPr>
                <p:spPr>
                  <a:xfrm>
                    <a:off x="1763688" y="2268000"/>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2" name="円/楕円 1"/>
                  <p:cNvSpPr>
                    <a:spLocks noRot="1" noChangeAspect="1" noMove="1" noResize="1" noEditPoints="1" noAdjustHandles="1" noChangeArrowheads="1" noChangeShapeType="1" noTextEdit="1"/>
                  </p:cNvSpPr>
                  <p:nvPr/>
                </p:nvSpPr>
                <p:spPr>
                  <a:xfrm>
                    <a:off x="1763688" y="2268000"/>
                    <a:ext cx="1368000" cy="720000"/>
                  </a:xfrm>
                  <a:prstGeom prst="ellipse">
                    <a:avLst/>
                  </a:prstGeom>
                  <a:blipFill rotWithShape="1">
                    <a:blip r:embed="rId2"/>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4" name="円/楕円 113"/>
                  <p:cNvSpPr/>
                  <p:nvPr/>
                </p:nvSpPr>
                <p:spPr>
                  <a:xfrm>
                    <a:off x="1763688" y="3204000"/>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114" name="円/楕円 113"/>
                  <p:cNvSpPr>
                    <a:spLocks noRot="1" noChangeAspect="1" noMove="1" noResize="1" noEditPoints="1" noAdjustHandles="1" noChangeArrowheads="1" noChangeShapeType="1" noTextEdit="1"/>
                  </p:cNvSpPr>
                  <p:nvPr/>
                </p:nvSpPr>
                <p:spPr>
                  <a:xfrm>
                    <a:off x="1763688" y="3204000"/>
                    <a:ext cx="1368000" cy="720000"/>
                  </a:xfrm>
                  <a:prstGeom prst="ellipse">
                    <a:avLst/>
                  </a:prstGeom>
                  <a:blipFill rotWithShape="1">
                    <a:blip r:embed="rId3"/>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5" name="円/楕円 114"/>
                  <p:cNvSpPr/>
                  <p:nvPr/>
                </p:nvSpPr>
                <p:spPr>
                  <a:xfrm>
                    <a:off x="1763688" y="4140000"/>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𝟑</m:t>
                            </m:r>
                          </m:sub>
                        </m:sSub>
                      </m:oMath>
                    </a14:m>
                    <a:endParaRPr kumimoji="1" lang="ja-JP" altLang="en-US" sz="2000" b="1" dirty="0">
                      <a:solidFill>
                        <a:schemeClr val="bg2">
                          <a:lumMod val="10000"/>
                        </a:schemeClr>
                      </a:solidFill>
                      <a:latin typeface="+mj-ea"/>
                      <a:ea typeface="+mj-ea"/>
                    </a:endParaRPr>
                  </a:p>
                </p:txBody>
              </p:sp>
            </mc:Choice>
            <mc:Fallback xmlns="">
              <p:sp>
                <p:nvSpPr>
                  <p:cNvPr id="115" name="円/楕円 114"/>
                  <p:cNvSpPr>
                    <a:spLocks noRot="1" noChangeAspect="1" noMove="1" noResize="1" noEditPoints="1" noAdjustHandles="1" noChangeArrowheads="1" noChangeShapeType="1" noTextEdit="1"/>
                  </p:cNvSpPr>
                  <p:nvPr/>
                </p:nvSpPr>
                <p:spPr>
                  <a:xfrm>
                    <a:off x="1763688" y="4140000"/>
                    <a:ext cx="1368000" cy="720000"/>
                  </a:xfrm>
                  <a:prstGeom prst="ellipse">
                    <a:avLst/>
                  </a:prstGeom>
                  <a:blipFill rotWithShape="1">
                    <a:blip r:embed="rId4"/>
                    <a:stretch>
                      <a:fillRect/>
                    </a:stretch>
                  </a:blipFill>
                  <a:ln w="19050">
                    <a:solidFill>
                      <a:schemeClr val="bg2">
                        <a:lumMod val="10000"/>
                      </a:schemeClr>
                    </a:solidFill>
                  </a:ln>
                </p:spPr>
                <p:txBody>
                  <a:bodyPr/>
                  <a:lstStyle/>
                  <a:p>
                    <a:r>
                      <a:rPr lang="ja-JP" altLang="en-US">
                        <a:noFill/>
                      </a:rPr>
                      <a:t> </a:t>
                    </a:r>
                  </a:p>
                </p:txBody>
              </p:sp>
            </mc:Fallback>
          </mc:AlternateContent>
          <p:sp>
            <p:nvSpPr>
              <p:cNvPr id="4" name="正方形/長方形 3"/>
              <p:cNvSpPr/>
              <p:nvPr/>
            </p:nvSpPr>
            <p:spPr>
              <a:xfrm>
                <a:off x="1331640" y="1916832"/>
                <a:ext cx="2340000" cy="324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94950" y="1692000"/>
                <a:ext cx="720000" cy="396000"/>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環境</a:t>
                </a:r>
                <a:endParaRPr kumimoji="1" lang="ja-JP" altLang="en-US" b="1" dirty="0">
                  <a:solidFill>
                    <a:schemeClr val="bg2">
                      <a:lumMod val="10000"/>
                    </a:schemeClr>
                  </a:solidFill>
                  <a:latin typeface="+mj-ea"/>
                  <a:ea typeface="+mj-ea"/>
                </a:endParaRPr>
              </a:p>
            </p:txBody>
          </p:sp>
          <mc:AlternateContent xmlns:mc="http://schemas.openxmlformats.org/markup-compatibility/2006" xmlns:a14="http://schemas.microsoft.com/office/drawing/2010/main">
            <mc:Choice Requires="a14">
              <p:sp>
                <p:nvSpPr>
                  <p:cNvPr id="116" name="円/楕円 115"/>
                  <p:cNvSpPr/>
                  <p:nvPr/>
                </p:nvSpPr>
                <p:spPr>
                  <a:xfrm>
                    <a:off x="5652120" y="2276808"/>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𝟏</m:t>
                            </m:r>
                          </m:sub>
                        </m:sSub>
                      </m:oMath>
                    </a14:m>
                    <a:endParaRPr kumimoji="1" lang="ja-JP" altLang="en-US" sz="2000" b="1" dirty="0">
                      <a:solidFill>
                        <a:schemeClr val="bg2">
                          <a:lumMod val="10000"/>
                        </a:schemeClr>
                      </a:solidFill>
                      <a:latin typeface="+mj-ea"/>
                      <a:ea typeface="+mj-ea"/>
                    </a:endParaRPr>
                  </a:p>
                </p:txBody>
              </p:sp>
            </mc:Choice>
            <mc:Fallback xmlns="">
              <p:sp>
                <p:nvSpPr>
                  <p:cNvPr id="116" name="円/楕円 115"/>
                  <p:cNvSpPr>
                    <a:spLocks noRot="1" noChangeAspect="1" noMove="1" noResize="1" noEditPoints="1" noAdjustHandles="1" noChangeArrowheads="1" noChangeShapeType="1" noTextEdit="1"/>
                  </p:cNvSpPr>
                  <p:nvPr/>
                </p:nvSpPr>
                <p:spPr>
                  <a:xfrm>
                    <a:off x="5652120" y="2276808"/>
                    <a:ext cx="1368000" cy="720000"/>
                  </a:xfrm>
                  <a:prstGeom prst="ellipse">
                    <a:avLst/>
                  </a:prstGeom>
                  <a:blipFill rotWithShape="1">
                    <a:blip r:embed="rId5"/>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7" name="円/楕円 116"/>
                  <p:cNvSpPr/>
                  <p:nvPr/>
                </p:nvSpPr>
                <p:spPr>
                  <a:xfrm>
                    <a:off x="5652120" y="3212808"/>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117" name="円/楕円 116"/>
                  <p:cNvSpPr>
                    <a:spLocks noRot="1" noChangeAspect="1" noMove="1" noResize="1" noEditPoints="1" noAdjustHandles="1" noChangeArrowheads="1" noChangeShapeType="1" noTextEdit="1"/>
                  </p:cNvSpPr>
                  <p:nvPr/>
                </p:nvSpPr>
                <p:spPr>
                  <a:xfrm>
                    <a:off x="5652120" y="3212808"/>
                    <a:ext cx="1368000" cy="720000"/>
                  </a:xfrm>
                  <a:prstGeom prst="ellipse">
                    <a:avLst/>
                  </a:prstGeom>
                  <a:blipFill rotWithShape="1">
                    <a:blip r:embed="rId6"/>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8" name="円/楕円 117"/>
                  <p:cNvSpPr/>
                  <p:nvPr/>
                </p:nvSpPr>
                <p:spPr>
                  <a:xfrm>
                    <a:off x="5652120" y="4148808"/>
                    <a:ext cx="1368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2">
                            <a:lumMod val="10000"/>
                          </a:schemeClr>
                        </a:solidFill>
                        <a:latin typeface="+mj-ea"/>
                        <a:ea typeface="+mj-ea"/>
                      </a:rPr>
                      <a:t>状態</a:t>
                    </a:r>
                    <a14:m>
                      <m:oMath xmlns:m="http://schemas.openxmlformats.org/officeDocument/2006/math">
                        <m:sSub>
                          <m:sSubPr>
                            <m:ctrlPr>
                              <a:rPr kumimoji="1" lang="en-US" altLang="ja-JP" sz="2000" b="1" i="1" smtClean="0">
                                <a:solidFill>
                                  <a:schemeClr val="bg2">
                                    <a:lumMod val="10000"/>
                                  </a:schemeClr>
                                </a:solidFill>
                                <a:latin typeface="Cambria Math"/>
                                <a:ea typeface="+mj-ea"/>
                              </a:rPr>
                            </m:ctrlPr>
                          </m:sSubPr>
                          <m:e>
                            <m:r>
                              <a:rPr kumimoji="1" lang="en-US" altLang="ja-JP" sz="2000" b="1" i="1" smtClean="0">
                                <a:solidFill>
                                  <a:schemeClr val="bg2">
                                    <a:lumMod val="10000"/>
                                  </a:schemeClr>
                                </a:solidFill>
                                <a:latin typeface="Cambria Math"/>
                                <a:ea typeface="+mj-ea"/>
                              </a:rPr>
                              <m:t>𝒔</m:t>
                            </m:r>
                          </m:e>
                          <m:sub>
                            <m:r>
                              <a:rPr kumimoji="1" lang="en-US" altLang="ja-JP" sz="2000" b="1" i="1" smtClean="0">
                                <a:solidFill>
                                  <a:schemeClr val="bg2">
                                    <a:lumMod val="10000"/>
                                  </a:schemeClr>
                                </a:solidFill>
                                <a:latin typeface="Cambria Math"/>
                                <a:ea typeface="+mj-ea"/>
                              </a:rPr>
                              <m:t>𝟑</m:t>
                            </m:r>
                          </m:sub>
                        </m:sSub>
                      </m:oMath>
                    </a14:m>
                    <a:endParaRPr kumimoji="1" lang="ja-JP" altLang="en-US" sz="2000" b="1" dirty="0">
                      <a:solidFill>
                        <a:schemeClr val="bg2">
                          <a:lumMod val="10000"/>
                        </a:schemeClr>
                      </a:solidFill>
                      <a:latin typeface="+mj-ea"/>
                      <a:ea typeface="+mj-ea"/>
                    </a:endParaRPr>
                  </a:p>
                </p:txBody>
              </p:sp>
            </mc:Choice>
            <mc:Fallback xmlns="">
              <p:sp>
                <p:nvSpPr>
                  <p:cNvPr id="118" name="円/楕円 117"/>
                  <p:cNvSpPr>
                    <a:spLocks noRot="1" noChangeAspect="1" noMove="1" noResize="1" noEditPoints="1" noAdjustHandles="1" noChangeArrowheads="1" noChangeShapeType="1" noTextEdit="1"/>
                  </p:cNvSpPr>
                  <p:nvPr/>
                </p:nvSpPr>
                <p:spPr>
                  <a:xfrm>
                    <a:off x="5652120" y="4148808"/>
                    <a:ext cx="1368000" cy="720000"/>
                  </a:xfrm>
                  <a:prstGeom prst="ellipse">
                    <a:avLst/>
                  </a:prstGeom>
                  <a:blipFill rotWithShape="1">
                    <a:blip r:embed="rId7"/>
                    <a:stretch>
                      <a:fillRect/>
                    </a:stretch>
                  </a:blipFill>
                  <a:ln w="19050">
                    <a:solidFill>
                      <a:schemeClr val="bg2">
                        <a:lumMod val="10000"/>
                      </a:schemeClr>
                    </a:solidFill>
                  </a:ln>
                </p:spPr>
                <p:txBody>
                  <a:bodyPr/>
                  <a:lstStyle/>
                  <a:p>
                    <a:r>
                      <a:rPr lang="ja-JP" altLang="en-US">
                        <a:noFill/>
                      </a:rPr>
                      <a:t> </a:t>
                    </a:r>
                  </a:p>
                </p:txBody>
              </p:sp>
            </mc:Fallback>
          </mc:AlternateContent>
          <p:sp>
            <p:nvSpPr>
              <p:cNvPr id="119" name="正方形/長方形 118"/>
              <p:cNvSpPr/>
              <p:nvPr/>
            </p:nvSpPr>
            <p:spPr>
              <a:xfrm>
                <a:off x="5220072" y="1925640"/>
                <a:ext cx="3240000" cy="324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5673693" y="1728000"/>
                <a:ext cx="1352107" cy="371217"/>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sp>
            <p:nvSpPr>
              <p:cNvPr id="10" name="円/楕円 9"/>
              <p:cNvSpPr/>
              <p:nvPr/>
            </p:nvSpPr>
            <p:spPr>
              <a:xfrm>
                <a:off x="5292001" y="2198573"/>
                <a:ext cx="2052000" cy="180918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472000" y="4068000"/>
                <a:ext cx="1728000" cy="90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p:cNvSpPr txBox="1"/>
                  <p:nvPr/>
                </p:nvSpPr>
                <p:spPr>
                  <a:xfrm>
                    <a:off x="7308304" y="2924944"/>
                    <a:ext cx="976121" cy="402152"/>
                  </a:xfrm>
                  <a:prstGeom prst="rect">
                    <a:avLst/>
                  </a:prstGeom>
                  <a:noFill/>
                </p:spPr>
                <p:txBody>
                  <a:bodyPr wrap="none" rtlCol="0">
                    <a:spAutoFit/>
                  </a:bodyPr>
                  <a:lstStyle/>
                  <a:p>
                    <a:r>
                      <a:rPr lang="ja-JP" altLang="en-US" sz="2000" dirty="0">
                        <a:solidFill>
                          <a:srgbClr val="FF0000"/>
                        </a:solidFill>
                        <a:latin typeface="+mj-ea"/>
                        <a:ea typeface="+mj-ea"/>
                      </a:rPr>
                      <a:t>観測</a:t>
                    </a:r>
                    <a14:m>
                      <m:oMath xmlns:m="http://schemas.openxmlformats.org/officeDocument/2006/math">
                        <m:sSub>
                          <m:sSubPr>
                            <m:ctrlPr>
                              <a:rPr kumimoji="1" lang="en-US" altLang="ja-JP" sz="2000" b="1" i="1" smtClean="0">
                                <a:solidFill>
                                  <a:srgbClr val="FF0000"/>
                                </a:solidFill>
                                <a:latin typeface="Cambria Math"/>
                                <a:ea typeface="+mj-ea"/>
                              </a:rPr>
                            </m:ctrlPr>
                          </m:sSubPr>
                          <m:e>
                            <m:r>
                              <a:rPr kumimoji="1" lang="en-US" altLang="ja-JP" sz="2000" b="1" i="1" smtClean="0">
                                <a:solidFill>
                                  <a:srgbClr val="FF0000"/>
                                </a:solidFill>
                                <a:latin typeface="Cambria Math"/>
                                <a:ea typeface="+mj-ea"/>
                              </a:rPr>
                              <m:t>𝒐</m:t>
                            </m:r>
                          </m:e>
                          <m:sub>
                            <m:r>
                              <a:rPr kumimoji="1" lang="en-US" altLang="ja-JP" sz="2000" b="1" i="1" smtClean="0">
                                <a:solidFill>
                                  <a:srgbClr val="FF0000"/>
                                </a:solidFill>
                                <a:latin typeface="Cambria Math"/>
                                <a:ea typeface="+mj-ea"/>
                              </a:rPr>
                              <m:t>𝟏</m:t>
                            </m:r>
                          </m:sub>
                        </m:sSub>
                      </m:oMath>
                    </a14:m>
                    <a:endParaRPr kumimoji="1" lang="ja-JP" altLang="en-US" sz="2000" b="1" dirty="0">
                      <a:solidFill>
                        <a:srgbClr val="FF0000"/>
                      </a:solidFill>
                      <a:latin typeface="+mj-ea"/>
                      <a:ea typeface="+mj-ea"/>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7308304" y="2924944"/>
                    <a:ext cx="976121" cy="402152"/>
                  </a:xfrm>
                  <a:prstGeom prst="rect">
                    <a:avLst/>
                  </a:prstGeom>
                  <a:blipFill rotWithShape="1">
                    <a:blip r:embed="rId8"/>
                    <a:stretch>
                      <a:fillRect l="-6918" t="-10769" b="-246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1" name="テキスト ボックス 120"/>
                  <p:cNvSpPr txBox="1"/>
                  <p:nvPr/>
                </p:nvSpPr>
                <p:spPr>
                  <a:xfrm>
                    <a:off x="7273245" y="4293096"/>
                    <a:ext cx="1051846" cy="4021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ja-JP" altLang="en-US" sz="2000" b="1" i="1" smtClean="0">
                              <a:solidFill>
                                <a:srgbClr val="FF0000"/>
                              </a:solidFill>
                              <a:latin typeface="Cambria Math"/>
                              <a:ea typeface="+mj-ea"/>
                            </a:rPr>
                            <m:t>観測</m:t>
                          </m:r>
                          <m:sSub>
                            <m:sSubPr>
                              <m:ctrlPr>
                                <a:rPr kumimoji="1" lang="en-US" altLang="ja-JP" sz="2000" b="1" i="1" smtClean="0">
                                  <a:solidFill>
                                    <a:srgbClr val="FF0000"/>
                                  </a:solidFill>
                                  <a:latin typeface="Cambria Math"/>
                                  <a:ea typeface="+mj-ea"/>
                                </a:rPr>
                              </m:ctrlPr>
                            </m:sSubPr>
                            <m:e>
                              <m:r>
                                <a:rPr kumimoji="1" lang="en-US" altLang="ja-JP" sz="2000" b="1" i="1" smtClean="0">
                                  <a:solidFill>
                                    <a:srgbClr val="FF0000"/>
                                  </a:solidFill>
                                  <a:latin typeface="Cambria Math"/>
                                  <a:ea typeface="+mj-ea"/>
                                </a:rPr>
                                <m:t>𝒐</m:t>
                              </m:r>
                            </m:e>
                            <m:sub>
                              <m:r>
                                <a:rPr kumimoji="1" lang="en-US" altLang="ja-JP" sz="2000" b="1" i="1" smtClean="0">
                                  <a:solidFill>
                                    <a:srgbClr val="FF0000"/>
                                  </a:solidFill>
                                  <a:latin typeface="Cambria Math"/>
                                  <a:ea typeface="+mj-ea"/>
                                </a:rPr>
                                <m:t>𝟐</m:t>
                              </m:r>
                            </m:sub>
                          </m:sSub>
                        </m:oMath>
                      </m:oMathPara>
                    </a14:m>
                    <a:endParaRPr kumimoji="1" lang="ja-JP" altLang="en-US" sz="2000" b="1" dirty="0">
                      <a:solidFill>
                        <a:srgbClr val="FF0000"/>
                      </a:solidFill>
                      <a:latin typeface="+mj-ea"/>
                      <a:ea typeface="+mj-ea"/>
                    </a:endParaRPr>
                  </a:p>
                </p:txBody>
              </p:sp>
            </mc:Choice>
            <mc:Fallback xmlns="">
              <p:sp>
                <p:nvSpPr>
                  <p:cNvPr id="121" name="テキスト ボックス 120"/>
                  <p:cNvSpPr txBox="1">
                    <a:spLocks noRot="1" noChangeAspect="1" noMove="1" noResize="1" noEditPoints="1" noAdjustHandles="1" noChangeArrowheads="1" noChangeShapeType="1" noTextEdit="1"/>
                  </p:cNvSpPr>
                  <p:nvPr/>
                </p:nvSpPr>
                <p:spPr>
                  <a:xfrm>
                    <a:off x="7273245" y="4293096"/>
                    <a:ext cx="1051846" cy="402152"/>
                  </a:xfrm>
                  <a:prstGeom prst="rect">
                    <a:avLst/>
                  </a:prstGeom>
                  <a:blipFill rotWithShape="1">
                    <a:blip r:embed="rId9"/>
                    <a:stretch>
                      <a:fillRect b="-9091"/>
                    </a:stretch>
                  </a:blipFill>
                </p:spPr>
                <p:txBody>
                  <a:bodyPr/>
                  <a:lstStyle/>
                  <a:p>
                    <a:r>
                      <a:rPr lang="ja-JP" altLang="en-US">
                        <a:noFill/>
                      </a:rPr>
                      <a:t> </a:t>
                    </a:r>
                  </a:p>
                </p:txBody>
              </p:sp>
            </mc:Fallback>
          </mc:AlternateContent>
          <p:sp>
            <p:nvSpPr>
              <p:cNvPr id="16" name="テキスト ボックス 15"/>
              <p:cNvSpPr txBox="1"/>
              <p:nvPr/>
            </p:nvSpPr>
            <p:spPr>
              <a:xfrm>
                <a:off x="4068258" y="3906263"/>
                <a:ext cx="700832" cy="400110"/>
              </a:xfrm>
              <a:prstGeom prst="rect">
                <a:avLst/>
              </a:prstGeom>
              <a:noFill/>
            </p:spPr>
            <p:txBody>
              <a:bodyPr wrap="none" rtlCol="0">
                <a:spAutoFit/>
              </a:bodyPr>
              <a:lstStyle/>
              <a:p>
                <a:r>
                  <a:rPr kumimoji="1" lang="ja-JP" altLang="en-US" sz="2000" dirty="0" smtClean="0">
                    <a:solidFill>
                      <a:schemeClr val="bg2">
                        <a:lumMod val="10000"/>
                      </a:schemeClr>
                    </a:solidFill>
                    <a:latin typeface="+mj-ea"/>
                    <a:ea typeface="+mj-ea"/>
                  </a:rPr>
                  <a:t>観測</a:t>
                </a:r>
                <a:endParaRPr kumimoji="1" lang="ja-JP" altLang="en-US" sz="2000" dirty="0">
                  <a:solidFill>
                    <a:schemeClr val="bg2">
                      <a:lumMod val="10000"/>
                    </a:schemeClr>
                  </a:solidFill>
                  <a:latin typeface="+mj-ea"/>
                  <a:ea typeface="+mj-ea"/>
                </a:endParaRPr>
              </a:p>
            </p:txBody>
          </p:sp>
          <p:grpSp>
            <p:nvGrpSpPr>
              <p:cNvPr id="122" name="Group 30"/>
              <p:cNvGrpSpPr>
                <a:grpSpLocks noChangeAspect="1"/>
              </p:cNvGrpSpPr>
              <p:nvPr/>
            </p:nvGrpSpPr>
            <p:grpSpPr bwMode="auto">
              <a:xfrm>
                <a:off x="4049912" y="2592000"/>
                <a:ext cx="662400" cy="828000"/>
                <a:chOff x="975" y="2568"/>
                <a:chExt cx="367" cy="408"/>
              </a:xfrm>
            </p:grpSpPr>
            <p:sp>
              <p:nvSpPr>
                <p:cNvPr id="123" name="Oval 31"/>
                <p:cNvSpPr>
                  <a:spLocks noChangeAspect="1" noChangeArrowheads="1"/>
                </p:cNvSpPr>
                <p:nvPr/>
              </p:nvSpPr>
              <p:spPr bwMode="auto">
                <a:xfrm>
                  <a:off x="975"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4" name="Rectangle 32"/>
                <p:cNvSpPr>
                  <a:spLocks noChangeAspect="1" noChangeArrowheads="1"/>
                </p:cNvSpPr>
                <p:nvPr/>
              </p:nvSpPr>
              <p:spPr bwMode="auto">
                <a:xfrm>
                  <a:off x="1006" y="2568"/>
                  <a:ext cx="305" cy="204"/>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5" name="Oval 33"/>
                <p:cNvSpPr>
                  <a:spLocks noChangeAspect="1" noChangeArrowheads="1"/>
                </p:cNvSpPr>
                <p:nvPr/>
              </p:nvSpPr>
              <p:spPr bwMode="auto">
                <a:xfrm>
                  <a:off x="99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6" name="Rectangle 34"/>
                <p:cNvSpPr>
                  <a:spLocks noChangeAspect="1" noChangeArrowheads="1"/>
                </p:cNvSpPr>
                <p:nvPr/>
              </p:nvSpPr>
              <p:spPr bwMode="auto">
                <a:xfrm>
                  <a:off x="1066" y="2772"/>
                  <a:ext cx="200" cy="146"/>
                </a:xfrm>
                <a:prstGeom prst="rect">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7" name="Oval 35"/>
                <p:cNvSpPr>
                  <a:spLocks noChangeAspect="1" noChangeArrowheads="1"/>
                </p:cNvSpPr>
                <p:nvPr/>
              </p:nvSpPr>
              <p:spPr bwMode="auto">
                <a:xfrm>
                  <a:off x="1220" y="2874"/>
                  <a:ext cx="107" cy="102"/>
                </a:xfrm>
                <a:prstGeom prst="ellipse">
                  <a:avLst/>
                </a:prstGeom>
                <a:solidFill>
                  <a:srgbClr val="003300"/>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8" name="Oval 36"/>
                <p:cNvSpPr>
                  <a:spLocks noChangeAspect="1" noChangeArrowheads="1"/>
                </p:cNvSpPr>
                <p:nvPr/>
              </p:nvSpPr>
              <p:spPr bwMode="auto">
                <a:xfrm>
                  <a:off x="1066" y="2655"/>
                  <a:ext cx="31"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29" name="Oval 37"/>
                <p:cNvSpPr>
                  <a:spLocks noChangeAspect="1" noChangeArrowheads="1"/>
                </p:cNvSpPr>
                <p:nvPr/>
              </p:nvSpPr>
              <p:spPr bwMode="auto">
                <a:xfrm>
                  <a:off x="1205" y="2655"/>
                  <a:ext cx="30" cy="30"/>
                </a:xfrm>
                <a:prstGeom prst="ellipse">
                  <a:avLst/>
                </a:prstGeom>
                <a:solidFill>
                  <a:schemeClr val="tx1"/>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0" name="Rectangle 38"/>
                <p:cNvSpPr>
                  <a:spLocks noChangeAspect="1" noChangeArrowheads="1"/>
                </p:cNvSpPr>
                <p:nvPr/>
              </p:nvSpPr>
              <p:spPr bwMode="auto">
                <a:xfrm>
                  <a:off x="1112" y="2714"/>
                  <a:ext cx="77" cy="15"/>
                </a:xfrm>
                <a:prstGeom prst="rect">
                  <a:avLst/>
                </a:prstGeom>
                <a:solidFill>
                  <a:schemeClr val="tx1"/>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1" name="AutoShape 39"/>
                <p:cNvSpPr>
                  <a:spLocks noChangeAspect="1" noChangeArrowheads="1"/>
                </p:cNvSpPr>
                <p:nvPr/>
              </p:nvSpPr>
              <p:spPr bwMode="auto">
                <a:xfrm>
                  <a:off x="990" y="2786"/>
                  <a:ext cx="77" cy="88"/>
                </a:xfrm>
                <a:prstGeom prst="parallelogram">
                  <a:avLst>
                    <a:gd name="adj" fmla="val 25000"/>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2" name="AutoShape 40"/>
                <p:cNvSpPr>
                  <a:spLocks noChangeAspect="1" noChangeArrowheads="1"/>
                </p:cNvSpPr>
                <p:nvPr/>
              </p:nvSpPr>
              <p:spPr bwMode="auto">
                <a:xfrm flipH="1">
                  <a:off x="1266" y="2786"/>
                  <a:ext cx="76" cy="88"/>
                </a:xfrm>
                <a:prstGeom prst="parallelogram">
                  <a:avLst>
                    <a:gd name="adj" fmla="val 25273"/>
                  </a:avLst>
                </a:prstGeom>
                <a:solidFill>
                  <a:srgbClr val="FFCC99"/>
                </a:solidFill>
                <a:ln w="25400">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3" name="Oval 41"/>
                <p:cNvSpPr>
                  <a:spLocks noChangeAspect="1" noChangeArrowheads="1"/>
                </p:cNvSpPr>
                <p:nvPr/>
              </p:nvSpPr>
              <p:spPr bwMode="auto">
                <a:xfrm>
                  <a:off x="1296" y="2626"/>
                  <a:ext cx="46" cy="73"/>
                </a:xfrm>
                <a:prstGeom prst="ellipse">
                  <a:avLst/>
                </a:prstGeom>
                <a:solidFill>
                  <a:srgbClr val="FFCC99"/>
                </a:solidFill>
                <a:ln w="2540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sp>
              <p:nvSpPr>
                <p:cNvPr id="134" name="Rectangle 42"/>
                <p:cNvSpPr>
                  <a:spLocks noChangeAspect="1" noChangeArrowheads="1"/>
                </p:cNvSpPr>
                <p:nvPr/>
              </p:nvSpPr>
              <p:spPr bwMode="auto">
                <a:xfrm>
                  <a:off x="1112" y="2802"/>
                  <a:ext cx="93" cy="43"/>
                </a:xfrm>
                <a:prstGeom prst="rect">
                  <a:avLst/>
                </a:prstGeom>
                <a:solidFill>
                  <a:schemeClr val="bg1"/>
                </a:solidFill>
                <a:ln>
                  <a:noFill/>
                </a:ln>
                <a:effectLst/>
                <a:extLst>
                  <a:ext uri="{91240B29-F687-4F45-9708-019B960494DF}">
                    <a14:hiddenLine xmlns:a14="http://schemas.microsoft.com/office/drawing/2010/main" w="25400" algn="ctr">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ctr"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a:lstStyle>
                <a:p>
                  <a:endParaRPr lang="ja-JP" altLang="en-US"/>
                </a:p>
              </p:txBody>
            </p:sp>
          </p:grpSp>
        </p:grpSp>
        <p:sp>
          <p:nvSpPr>
            <p:cNvPr id="3" name="右矢印 2"/>
            <p:cNvSpPr/>
            <p:nvPr/>
          </p:nvSpPr>
          <p:spPr>
            <a:xfrm>
              <a:off x="3563888" y="3411225"/>
              <a:ext cx="1296144" cy="584775"/>
            </a:xfrm>
            <a:prstGeom prst="rightArrow">
              <a:avLst/>
            </a:prstGeom>
            <a:solidFill>
              <a:schemeClr val="accent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182664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8712968" cy="1143000"/>
          </a:xfrm>
        </p:spPr>
        <p:txBody>
          <a:bodyPr/>
          <a:lstStyle/>
          <a:p>
            <a:r>
              <a:rPr kumimoji="1" lang="ja-JP" altLang="en-US" sz="4000" dirty="0" smtClean="0">
                <a:ln w="12700">
                  <a:noFill/>
                </a:ln>
                <a:solidFill>
                  <a:schemeClr val="bg2">
                    <a:lumMod val="10000"/>
                  </a:schemeClr>
                </a:solidFill>
                <a:effectLst>
                  <a:outerShdw blurRad="38100" dist="38100" dir="2700000" algn="tl">
                    <a:srgbClr val="000000">
                      <a:alpha val="43137"/>
                    </a:srgbClr>
                  </a:outerShdw>
                </a:effectLst>
              </a:rPr>
              <a:t>強化学習における不完全知覚の問題点</a:t>
            </a:r>
            <a:endParaRPr kumimoji="1" lang="ja-JP" altLang="en-US" sz="40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ー 2"/>
          <p:cNvSpPr txBox="1">
            <a:spLocks/>
          </p:cNvSpPr>
          <p:nvPr/>
        </p:nvSpPr>
        <p:spPr>
          <a:xfrm>
            <a:off x="1332320" y="1692000"/>
            <a:ext cx="6732000" cy="504000"/>
          </a:xfrm>
          <a:prstGeom prst="rect">
            <a:avLst/>
          </a:prstGeom>
          <a:solidFill>
            <a:schemeClr val="bg1"/>
          </a:solidFill>
          <a:ln w="19050">
            <a:solidFill>
              <a:schemeClr val="bg2">
                <a:lumMod val="1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a:lstStyle>
          <a:p>
            <a:pPr marL="0" indent="0" algn="ctr">
              <a:buFont typeface="Arial" pitchFamily="34" charset="0"/>
              <a:buNone/>
            </a:pPr>
            <a:r>
              <a:rPr lang="ja-JP" altLang="en-US" sz="2400" dirty="0">
                <a:solidFill>
                  <a:srgbClr val="FF0000"/>
                </a:solidFill>
                <a:latin typeface="+mj-ea"/>
                <a:ea typeface="+mj-ea"/>
              </a:rPr>
              <a:t>適切な</a:t>
            </a:r>
            <a:r>
              <a:rPr lang="ja-JP" altLang="en-US" sz="2400" dirty="0" smtClean="0">
                <a:solidFill>
                  <a:srgbClr val="FF0000"/>
                </a:solidFill>
                <a:latin typeface="+mj-ea"/>
                <a:ea typeface="+mj-ea"/>
              </a:rPr>
              <a:t>行動</a:t>
            </a:r>
            <a:r>
              <a:rPr lang="ja-JP" altLang="en-US" sz="2400" dirty="0" smtClean="0">
                <a:solidFill>
                  <a:schemeClr val="bg2">
                    <a:lumMod val="10000"/>
                  </a:schemeClr>
                </a:solidFill>
                <a:latin typeface="+mj-ea"/>
                <a:ea typeface="+mj-ea"/>
              </a:rPr>
              <a:t>が異なる状態を</a:t>
            </a:r>
            <a:r>
              <a:rPr lang="ja-JP" altLang="en-US" sz="2400" dirty="0" smtClean="0">
                <a:solidFill>
                  <a:schemeClr val="bg2">
                    <a:lumMod val="10000"/>
                  </a:schemeClr>
                </a:solidFill>
                <a:latin typeface="+mj-ea"/>
                <a:ea typeface="+mj-ea"/>
              </a:rPr>
              <a:t>，同じ状態だと観測した場合</a:t>
            </a:r>
            <a:endParaRPr lang="en-US" altLang="ja-JP" sz="2400" dirty="0" smtClean="0">
              <a:solidFill>
                <a:schemeClr val="bg2">
                  <a:lumMod val="10000"/>
                </a:schemeClr>
              </a:solidFill>
              <a:latin typeface="+mj-ea"/>
              <a:ea typeface="+mj-ea"/>
            </a:endParaRPr>
          </a:p>
        </p:txBody>
      </p:sp>
      <p:sp>
        <p:nvSpPr>
          <p:cNvPr id="20" name="正方形/長方形 19"/>
          <p:cNvSpPr/>
          <p:nvPr/>
        </p:nvSpPr>
        <p:spPr>
          <a:xfrm>
            <a:off x="971600" y="5445224"/>
            <a:ext cx="7200000" cy="1080000"/>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2">
                    <a:lumMod val="10000"/>
                  </a:schemeClr>
                </a:solidFill>
                <a:latin typeface="+mj-ea"/>
                <a:ea typeface="+mj-ea"/>
              </a:rPr>
              <a:t>一つの観測に対して適切な行動が複数あるため，</a:t>
            </a:r>
            <a:endParaRPr lang="en-US" altLang="ja-JP" sz="2400" dirty="0" smtClean="0">
              <a:solidFill>
                <a:schemeClr val="bg2">
                  <a:lumMod val="10000"/>
                </a:schemeClr>
              </a:solidFill>
              <a:latin typeface="+mj-ea"/>
              <a:ea typeface="+mj-ea"/>
            </a:endParaRPr>
          </a:p>
          <a:p>
            <a:pPr algn="ctr"/>
            <a:r>
              <a:rPr kumimoji="1" lang="ja-JP" altLang="en-US" sz="2400" dirty="0" smtClean="0">
                <a:solidFill>
                  <a:schemeClr val="bg2">
                    <a:lumMod val="10000"/>
                  </a:schemeClr>
                </a:solidFill>
                <a:latin typeface="+mj-ea"/>
                <a:ea typeface="+mj-ea"/>
              </a:rPr>
              <a:t>適切な行動が学習出来ない</a:t>
            </a:r>
            <a:endParaRPr kumimoji="1" lang="ja-JP" altLang="en-US" sz="2400" dirty="0">
              <a:solidFill>
                <a:schemeClr val="bg2">
                  <a:lumMod val="10000"/>
                </a:schemeClr>
              </a:solidFill>
              <a:latin typeface="+mj-ea"/>
              <a:ea typeface="+mj-ea"/>
            </a:endParaRPr>
          </a:p>
        </p:txBody>
      </p:sp>
      <p:grpSp>
        <p:nvGrpSpPr>
          <p:cNvPr id="5" name="グループ化 4"/>
          <p:cNvGrpSpPr/>
          <p:nvPr/>
        </p:nvGrpSpPr>
        <p:grpSpPr>
          <a:xfrm>
            <a:off x="755576" y="2412000"/>
            <a:ext cx="7560840" cy="2700000"/>
            <a:chOff x="755576" y="2412000"/>
            <a:chExt cx="7560840" cy="2700000"/>
          </a:xfrm>
        </p:grpSpPr>
        <p:grpSp>
          <p:nvGrpSpPr>
            <p:cNvPr id="63" name="グループ化 62"/>
            <p:cNvGrpSpPr>
              <a:grpSpLocks noChangeAspect="1"/>
            </p:cNvGrpSpPr>
            <p:nvPr/>
          </p:nvGrpSpPr>
          <p:grpSpPr>
            <a:xfrm>
              <a:off x="755576" y="2412000"/>
              <a:ext cx="2860927" cy="2700000"/>
              <a:chOff x="1043928" y="2510920"/>
              <a:chExt cx="2880000" cy="2718000"/>
            </a:xfrm>
          </p:grpSpPr>
          <mc:AlternateContent xmlns:mc="http://schemas.openxmlformats.org/markup-compatibility/2006" xmlns:a14="http://schemas.microsoft.com/office/drawing/2010/main">
            <mc:Choice Requires="a14">
              <p:sp>
                <p:nvSpPr>
                  <p:cNvPr id="3" name="円/楕円 2"/>
                  <p:cNvSpPr/>
                  <p:nvPr/>
                </p:nvSpPr>
                <p:spPr>
                  <a:xfrm>
                    <a:off x="1332320" y="3140968"/>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3" name="円/楕円 2"/>
                  <p:cNvSpPr>
                    <a:spLocks noRot="1" noChangeAspect="1" noMove="1" noResize="1" noEditPoints="1" noAdjustHandles="1" noChangeArrowheads="1" noChangeShapeType="1" noTextEdit="1"/>
                  </p:cNvSpPr>
                  <p:nvPr/>
                </p:nvSpPr>
                <p:spPr>
                  <a:xfrm>
                    <a:off x="1332320" y="3140968"/>
                    <a:ext cx="1260000" cy="720000"/>
                  </a:xfrm>
                  <a:prstGeom prst="ellipse">
                    <a:avLst/>
                  </a:prstGeom>
                  <a:blipFill rotWithShape="1">
                    <a:blip r:embed="rId11"/>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円/楕円 50"/>
                  <p:cNvSpPr/>
                  <p:nvPr/>
                </p:nvSpPr>
                <p:spPr>
                  <a:xfrm>
                    <a:off x="1331640" y="4221168"/>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1" name="円/楕円 50"/>
                  <p:cNvSpPr>
                    <a:spLocks noRot="1" noChangeAspect="1" noMove="1" noResize="1" noEditPoints="1" noAdjustHandles="1" noChangeArrowheads="1" noChangeShapeType="1" noTextEdit="1"/>
                  </p:cNvSpPr>
                  <p:nvPr/>
                </p:nvSpPr>
                <p:spPr>
                  <a:xfrm>
                    <a:off x="1331640" y="4221168"/>
                    <a:ext cx="1260000" cy="720000"/>
                  </a:xfrm>
                  <a:prstGeom prst="ellipse">
                    <a:avLst/>
                  </a:prstGeom>
                  <a:blipFill rotWithShape="1">
                    <a:blip r:embed="rId12"/>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2879912" y="3357032"/>
                    <a:ext cx="900000" cy="360000"/>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行動</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𝒂</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879912" y="3357032"/>
                    <a:ext cx="900000" cy="360000"/>
                  </a:xfrm>
                  <a:prstGeom prst="rect">
                    <a:avLst/>
                  </a:prstGeom>
                  <a:blipFill rotWithShape="1">
                    <a:blip r:embed="rId4"/>
                    <a:stretch>
                      <a:fillRect l="-5442" t="-12069" b="-27586"/>
                    </a:stretch>
                  </a:blipFill>
                </p:spPr>
                <p:txBody>
                  <a:bodyPr/>
                  <a:lstStyle/>
                  <a:p>
                    <a:r>
                      <a:rPr lang="ja-JP" altLang="en-US">
                        <a:noFill/>
                      </a:rPr>
                      <a:t> </a:t>
                    </a:r>
                  </a:p>
                </p:txBody>
              </p:sp>
            </mc:Fallback>
          </mc:AlternateContent>
          <p:cxnSp>
            <p:nvCxnSpPr>
              <p:cNvPr id="7" name="直線コネクタ 6"/>
              <p:cNvCxnSpPr/>
              <p:nvPr/>
            </p:nvCxnSpPr>
            <p:spPr>
              <a:xfrm>
                <a:off x="2592320" y="3523904"/>
                <a:ext cx="36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テキスト ボックス 51"/>
                  <p:cNvSpPr txBox="1"/>
                  <p:nvPr/>
                </p:nvSpPr>
                <p:spPr>
                  <a:xfrm>
                    <a:off x="2879912" y="4437152"/>
                    <a:ext cx="902748"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行動</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𝒂</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2" name="テキスト ボックス 51"/>
                  <p:cNvSpPr txBox="1">
                    <a:spLocks noRot="1" noChangeAspect="1" noMove="1" noResize="1" noEditPoints="1" noAdjustHandles="1" noChangeArrowheads="1" noChangeShapeType="1" noTextEdit="1"/>
                  </p:cNvSpPr>
                  <p:nvPr/>
                </p:nvSpPr>
                <p:spPr>
                  <a:xfrm>
                    <a:off x="2879912" y="4437152"/>
                    <a:ext cx="902748" cy="369332"/>
                  </a:xfrm>
                  <a:prstGeom prst="rect">
                    <a:avLst/>
                  </a:prstGeom>
                  <a:blipFill rotWithShape="1">
                    <a:blip r:embed="rId5"/>
                    <a:stretch>
                      <a:fillRect l="-5442" t="-11667" b="-23333"/>
                    </a:stretch>
                  </a:blipFill>
                </p:spPr>
                <p:txBody>
                  <a:bodyPr/>
                  <a:lstStyle/>
                  <a:p>
                    <a:r>
                      <a:rPr lang="ja-JP" altLang="en-US">
                        <a:noFill/>
                      </a:rPr>
                      <a:t> </a:t>
                    </a:r>
                  </a:p>
                </p:txBody>
              </p:sp>
            </mc:Fallback>
          </mc:AlternateContent>
          <p:cxnSp>
            <p:nvCxnSpPr>
              <p:cNvPr id="53" name="直線コネクタ 52"/>
              <p:cNvCxnSpPr/>
              <p:nvPr/>
            </p:nvCxnSpPr>
            <p:spPr>
              <a:xfrm>
                <a:off x="2592320" y="4604024"/>
                <a:ext cx="360000" cy="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043928" y="2708920"/>
                <a:ext cx="2880000" cy="252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1601640" y="2510920"/>
                <a:ext cx="720000" cy="396000"/>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環境</a:t>
                </a:r>
                <a:endParaRPr kumimoji="1" lang="ja-JP" altLang="en-US" b="1" dirty="0">
                  <a:solidFill>
                    <a:schemeClr val="bg2">
                      <a:lumMod val="10000"/>
                    </a:schemeClr>
                  </a:solidFill>
                  <a:latin typeface="+mj-ea"/>
                  <a:ea typeface="+mj-ea"/>
                </a:endParaRPr>
              </a:p>
            </p:txBody>
          </p:sp>
        </p:grpSp>
        <p:grpSp>
          <p:nvGrpSpPr>
            <p:cNvPr id="71" name="グループ化 70"/>
            <p:cNvGrpSpPr/>
            <p:nvPr/>
          </p:nvGrpSpPr>
          <p:grpSpPr>
            <a:xfrm>
              <a:off x="5076416" y="2412000"/>
              <a:ext cx="3240000" cy="2690896"/>
              <a:chOff x="4716016" y="2520000"/>
              <a:chExt cx="3240000" cy="2690896"/>
            </a:xfrm>
          </p:grpSpPr>
          <mc:AlternateContent xmlns:mc="http://schemas.openxmlformats.org/markup-compatibility/2006" xmlns:a14="http://schemas.microsoft.com/office/drawing/2010/main">
            <mc:Choice Requires="a14">
              <p:sp>
                <p:nvSpPr>
                  <p:cNvPr id="55" name="円/楕円 54"/>
                  <p:cNvSpPr/>
                  <p:nvPr/>
                </p:nvSpPr>
                <p:spPr>
                  <a:xfrm>
                    <a:off x="5056865" y="3122944"/>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55" name="円/楕円 54"/>
                  <p:cNvSpPr>
                    <a:spLocks noRot="1" noChangeAspect="1" noMove="1" noResize="1" noEditPoints="1" noAdjustHandles="1" noChangeArrowheads="1" noChangeShapeType="1" noTextEdit="1"/>
                  </p:cNvSpPr>
                  <p:nvPr/>
                </p:nvSpPr>
                <p:spPr>
                  <a:xfrm>
                    <a:off x="5056865" y="3122944"/>
                    <a:ext cx="1260000" cy="720000"/>
                  </a:xfrm>
                  <a:prstGeom prst="ellipse">
                    <a:avLst/>
                  </a:prstGeom>
                  <a:blipFill rotWithShape="1">
                    <a:blip r:embed="rId6"/>
                    <a:stretch>
                      <a:fillRect/>
                    </a:stretch>
                  </a:blipFill>
                  <a:ln w="19050">
                    <a:solidFill>
                      <a:schemeClr val="bg2">
                        <a:lumMod val="10000"/>
                      </a:schemeClr>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円/楕円 55"/>
                  <p:cNvSpPr/>
                  <p:nvPr/>
                </p:nvSpPr>
                <p:spPr>
                  <a:xfrm>
                    <a:off x="5056185" y="4203144"/>
                    <a:ext cx="1260000" cy="720000"/>
                  </a:xfrm>
                  <a:prstGeom prst="ellipse">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状態</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𝒔</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6" name="円/楕円 55"/>
                  <p:cNvSpPr>
                    <a:spLocks noRot="1" noChangeAspect="1" noMove="1" noResize="1" noEditPoints="1" noAdjustHandles="1" noChangeArrowheads="1" noChangeShapeType="1" noTextEdit="1"/>
                  </p:cNvSpPr>
                  <p:nvPr/>
                </p:nvSpPr>
                <p:spPr>
                  <a:xfrm>
                    <a:off x="5056185" y="4203144"/>
                    <a:ext cx="1260000" cy="720000"/>
                  </a:xfrm>
                  <a:prstGeom prst="ellipse">
                    <a:avLst/>
                  </a:prstGeom>
                  <a:blipFill rotWithShape="1">
                    <a:blip r:embed="rId7"/>
                    <a:stretch>
                      <a:fillRect/>
                    </a:stretch>
                  </a:blipFill>
                  <a:ln w="19050">
                    <a:solidFill>
                      <a:schemeClr val="bg2">
                        <a:lumMod val="10000"/>
                      </a:schemeClr>
                    </a:solidFill>
                  </a:ln>
                </p:spPr>
                <p:txBody>
                  <a:bodyPr/>
                  <a:lstStyle/>
                  <a:p>
                    <a:r>
                      <a:rPr lang="ja-JP" altLang="en-US">
                        <a:noFill/>
                      </a:rPr>
                      <a:t> </a:t>
                    </a:r>
                  </a:p>
                </p:txBody>
              </p:sp>
            </mc:Fallback>
          </mc:AlternateContent>
          <p:sp>
            <p:nvSpPr>
              <p:cNvPr id="61" name="正方形/長方形 60"/>
              <p:cNvSpPr/>
              <p:nvPr/>
            </p:nvSpPr>
            <p:spPr>
              <a:xfrm>
                <a:off x="4716016" y="2690896"/>
                <a:ext cx="3240000" cy="2520000"/>
              </a:xfrm>
              <a:prstGeom prst="rect">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5004000" y="2520000"/>
                <a:ext cx="1345240" cy="369332"/>
              </a:xfrm>
              <a:prstGeom prst="rect">
                <a:avLst/>
              </a:prstGeom>
              <a:solidFill>
                <a:schemeClr val="bg1"/>
              </a:solidFill>
              <a:ln w="19050">
                <a:solidFill>
                  <a:schemeClr val="bg2">
                    <a:lumMod val="10000"/>
                  </a:schemeClr>
                </a:solidFill>
              </a:ln>
            </p:spPr>
            <p:txBody>
              <a:bodyPr wrap="none" rtlCol="0">
                <a:spAutoFit/>
              </a:bodyPr>
              <a:lstStyle/>
              <a:p>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sp>
            <p:nvSpPr>
              <p:cNvPr id="64" name="円/楕円 63"/>
              <p:cNvSpPr/>
              <p:nvPr/>
            </p:nvSpPr>
            <p:spPr>
              <a:xfrm>
                <a:off x="4752000" y="2952000"/>
                <a:ext cx="1908000" cy="21600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65" name="テキスト ボックス 64"/>
                  <p:cNvSpPr txBox="1"/>
                  <p:nvPr/>
                </p:nvSpPr>
                <p:spPr>
                  <a:xfrm>
                    <a:off x="6804248" y="3395491"/>
                    <a:ext cx="971163" cy="400110"/>
                  </a:xfrm>
                  <a:prstGeom prst="rect">
                    <a:avLst/>
                  </a:prstGeom>
                  <a:noFill/>
                </p:spPr>
                <p:txBody>
                  <a:bodyPr wrap="none" rtlCol="0">
                    <a:spAutoFit/>
                  </a:bodyPr>
                  <a:lstStyle/>
                  <a:p>
                    <a:r>
                      <a:rPr lang="ja-JP" altLang="en-US" sz="2000" dirty="0" smtClean="0">
                        <a:solidFill>
                          <a:srgbClr val="FF0000"/>
                        </a:solidFill>
                        <a:latin typeface="+mj-ea"/>
                        <a:ea typeface="+mj-ea"/>
                      </a:rPr>
                      <a:t>観測</a:t>
                    </a:r>
                    <a14:m>
                      <m:oMath xmlns:m="http://schemas.openxmlformats.org/officeDocument/2006/math">
                        <m:sSub>
                          <m:sSubPr>
                            <m:ctrlPr>
                              <a:rPr kumimoji="1" lang="en-US" altLang="ja-JP" sz="2000" b="1" i="1" smtClean="0">
                                <a:solidFill>
                                  <a:srgbClr val="FF0000"/>
                                </a:solidFill>
                                <a:latin typeface="Cambria Math"/>
                              </a:rPr>
                            </m:ctrlPr>
                          </m:sSubPr>
                          <m:e>
                            <m:r>
                              <a:rPr kumimoji="1" lang="en-US" altLang="ja-JP" sz="2000" b="1" i="1" smtClean="0">
                                <a:solidFill>
                                  <a:srgbClr val="FF0000"/>
                                </a:solidFill>
                                <a:latin typeface="Cambria Math"/>
                              </a:rPr>
                              <m:t>𝒐</m:t>
                            </m:r>
                          </m:e>
                          <m:sub>
                            <m:r>
                              <a:rPr kumimoji="1" lang="en-US" altLang="ja-JP" sz="2000" b="1" i="1" smtClean="0">
                                <a:solidFill>
                                  <a:srgbClr val="FF0000"/>
                                </a:solidFill>
                                <a:latin typeface="Cambria Math"/>
                              </a:rPr>
                              <m:t>𝟏</m:t>
                            </m:r>
                          </m:sub>
                        </m:sSub>
                      </m:oMath>
                    </a14:m>
                    <a:endParaRPr kumimoji="1" lang="ja-JP" altLang="en-US" sz="2000" b="1" dirty="0">
                      <a:solidFill>
                        <a:srgbClr val="FF0000"/>
                      </a:solidFill>
                    </a:endParaRPr>
                  </a:p>
                </p:txBody>
              </p:sp>
            </mc:Choice>
            <mc:Fallback xmlns="">
              <p:sp>
                <p:nvSpPr>
                  <p:cNvPr id="65" name="テキスト ボックス 64"/>
                  <p:cNvSpPr txBox="1">
                    <a:spLocks noRot="1" noChangeAspect="1" noMove="1" noResize="1" noEditPoints="1" noAdjustHandles="1" noChangeArrowheads="1" noChangeShapeType="1" noTextEdit="1"/>
                  </p:cNvSpPr>
                  <p:nvPr/>
                </p:nvSpPr>
                <p:spPr>
                  <a:xfrm>
                    <a:off x="6804248" y="3395491"/>
                    <a:ext cx="971163" cy="400110"/>
                  </a:xfrm>
                  <a:prstGeom prst="rect">
                    <a:avLst/>
                  </a:prstGeom>
                  <a:blipFill rotWithShape="1">
                    <a:blip r:embed="rId13"/>
                    <a:stretch>
                      <a:fillRect l="-6250" t="-12121" b="-21212"/>
                    </a:stretch>
                  </a:blipFill>
                </p:spPr>
                <p:txBody>
                  <a:bodyPr/>
                  <a:lstStyle/>
                  <a:p>
                    <a:r>
                      <a:rPr lang="ja-JP" altLang="en-US">
                        <a:noFill/>
                      </a:rPr>
                      <a:t> </a:t>
                    </a:r>
                  </a:p>
                </p:txBody>
              </p:sp>
            </mc:Fallback>
          </mc:AlternateContent>
          <p:cxnSp>
            <p:nvCxnSpPr>
              <p:cNvPr id="67" name="直線コネクタ 66"/>
              <p:cNvCxnSpPr/>
              <p:nvPr/>
            </p:nvCxnSpPr>
            <p:spPr>
              <a:xfrm>
                <a:off x="7200000" y="3780000"/>
                <a:ext cx="0" cy="360000"/>
              </a:xfrm>
              <a:prstGeom prst="line">
                <a:avLst/>
              </a:prstGeom>
              <a:ln w="190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6607471" y="4221088"/>
                <a:ext cx="700833" cy="400110"/>
              </a:xfrm>
              <a:prstGeom prst="rect">
                <a:avLst/>
              </a:prstGeom>
              <a:noFill/>
            </p:spPr>
            <p:txBody>
              <a:bodyPr wrap="none" rtlCol="0">
                <a:spAutoFit/>
              </a:bodyPr>
              <a:lstStyle/>
              <a:p>
                <a:r>
                  <a:rPr kumimoji="1" lang="ja-JP" altLang="en-US" sz="2000" b="1" dirty="0" smtClean="0">
                    <a:solidFill>
                      <a:schemeClr val="bg2">
                        <a:lumMod val="10000"/>
                      </a:schemeClr>
                    </a:solidFill>
                    <a:latin typeface="+mj-ea"/>
                    <a:ea typeface="+mj-ea"/>
                  </a:rPr>
                  <a:t>行動</a:t>
                </a:r>
                <a:endParaRPr kumimoji="1" lang="ja-JP" altLang="en-US" sz="2000" b="1" dirty="0">
                  <a:solidFill>
                    <a:schemeClr val="bg2">
                      <a:lumMod val="10000"/>
                    </a:schemeClr>
                  </a:solidFill>
                  <a:latin typeface="+mj-ea"/>
                  <a:ea typeface="+mj-ea"/>
                </a:endParaRPr>
              </a:p>
            </p:txBody>
          </p:sp>
          <mc:AlternateContent xmlns:mc="http://schemas.openxmlformats.org/markup-compatibility/2006" xmlns:a14="http://schemas.microsoft.com/office/drawing/2010/main">
            <mc:Choice Requires="a14">
              <p:sp>
                <p:nvSpPr>
                  <p:cNvPr id="69" name="テキスト ボックス 68"/>
                  <p:cNvSpPr txBox="1"/>
                  <p:nvPr/>
                </p:nvSpPr>
                <p:spPr>
                  <a:xfrm>
                    <a:off x="7199600" y="4212000"/>
                    <a:ext cx="583237" cy="400110"/>
                  </a:xfrm>
                  <a:prstGeom prst="rect">
                    <a:avLst/>
                  </a:prstGeom>
                  <a:noFill/>
                </p:spPr>
                <p:txBody>
                  <a:bodyPr wrap="none" rtlCol="0">
                    <a:spAutoFit/>
                  </a:bodyPr>
                  <a:lstStyle/>
                  <a:p>
                    <a14:m>
                      <m:oMath xmlns:m="http://schemas.openxmlformats.org/officeDocument/2006/math">
                        <m:sSub>
                          <m:sSubPr>
                            <m:ctrlPr>
                              <a:rPr kumimoji="1" lang="en-US" altLang="ja-JP" sz="2000" b="1" i="1" smtClean="0">
                                <a:solidFill>
                                  <a:schemeClr val="bg2">
                                    <a:lumMod val="10000"/>
                                  </a:schemeClr>
                                </a:solidFill>
                                <a:latin typeface="Cambria Math"/>
                              </a:rPr>
                            </m:ctrlPr>
                          </m:sSubPr>
                          <m:e>
                            <m:r>
                              <a:rPr kumimoji="1" lang="en-US" altLang="ja-JP" sz="2000" b="1" i="1" smtClean="0">
                                <a:solidFill>
                                  <a:schemeClr val="bg2">
                                    <a:lumMod val="10000"/>
                                  </a:schemeClr>
                                </a:solidFill>
                                <a:latin typeface="Cambria Math"/>
                              </a:rPr>
                              <m:t>𝒂</m:t>
                            </m:r>
                          </m:e>
                          <m:sub>
                            <m:r>
                              <a:rPr kumimoji="1" lang="en-US" altLang="ja-JP" sz="2000" b="1" i="1" smtClean="0">
                                <a:solidFill>
                                  <a:schemeClr val="bg2">
                                    <a:lumMod val="10000"/>
                                  </a:schemeClr>
                                </a:solidFill>
                                <a:latin typeface="Cambria Math"/>
                              </a:rPr>
                              <m:t>𝟏</m:t>
                            </m:r>
                          </m:sub>
                        </m:sSub>
                      </m:oMath>
                    </a14:m>
                    <a:r>
                      <a:rPr kumimoji="1" lang="en-US" altLang="ja-JP" sz="2000" b="1" dirty="0" smtClean="0">
                        <a:solidFill>
                          <a:schemeClr val="bg2">
                            <a:lumMod val="10000"/>
                          </a:schemeClr>
                        </a:solidFill>
                        <a:latin typeface="+mj-ea"/>
                        <a:ea typeface="+mj-ea"/>
                      </a:rPr>
                      <a:t>?</a:t>
                    </a:r>
                    <a:endParaRPr kumimoji="1" lang="ja-JP" altLang="en-US" sz="2000" b="1" dirty="0">
                      <a:solidFill>
                        <a:schemeClr val="bg2">
                          <a:lumMod val="10000"/>
                        </a:schemeClr>
                      </a:solidFill>
                    </a:endParaRPr>
                  </a:p>
                </p:txBody>
              </p:sp>
            </mc:Choice>
            <mc:Fallback xmlns="">
              <p:sp>
                <p:nvSpPr>
                  <p:cNvPr id="69" name="テキスト ボックス 68"/>
                  <p:cNvSpPr txBox="1">
                    <a:spLocks noRot="1" noChangeAspect="1" noMove="1" noResize="1" noEditPoints="1" noAdjustHandles="1" noChangeArrowheads="1" noChangeShapeType="1" noTextEdit="1"/>
                  </p:cNvSpPr>
                  <p:nvPr/>
                </p:nvSpPr>
                <p:spPr>
                  <a:xfrm>
                    <a:off x="7199600" y="4212000"/>
                    <a:ext cx="583237" cy="400110"/>
                  </a:xfrm>
                  <a:prstGeom prst="rect">
                    <a:avLst/>
                  </a:prstGeom>
                  <a:blipFill rotWithShape="1">
                    <a:blip r:embed="rId14"/>
                    <a:stretch>
                      <a:fillRect t="-12121" r="-11458" b="-2121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0" name="テキスト ボックス 69"/>
                  <p:cNvSpPr txBox="1"/>
                  <p:nvPr/>
                </p:nvSpPr>
                <p:spPr>
                  <a:xfrm>
                    <a:off x="7199600" y="4572000"/>
                    <a:ext cx="583237" cy="400110"/>
                  </a:xfrm>
                  <a:prstGeom prst="rect">
                    <a:avLst/>
                  </a:prstGeom>
                  <a:noFill/>
                </p:spPr>
                <p:txBody>
                  <a:bodyPr wrap="none" rtlCol="0">
                    <a:spAutoFit/>
                  </a:bodyPr>
                  <a:lstStyle/>
                  <a:p>
                    <a14:m>
                      <m:oMath xmlns:m="http://schemas.openxmlformats.org/officeDocument/2006/math">
                        <m:sSub>
                          <m:sSubPr>
                            <m:ctrlPr>
                              <a:rPr kumimoji="1" lang="en-US" altLang="ja-JP" sz="2000" b="1" i="1" smtClean="0">
                                <a:solidFill>
                                  <a:schemeClr val="bg2">
                                    <a:lumMod val="10000"/>
                                  </a:schemeClr>
                                </a:solidFill>
                                <a:latin typeface="Cambria Math"/>
                              </a:rPr>
                            </m:ctrlPr>
                          </m:sSubPr>
                          <m:e>
                            <m:r>
                              <a:rPr kumimoji="1" lang="en-US" altLang="ja-JP" sz="2000" b="1" i="1" smtClean="0">
                                <a:solidFill>
                                  <a:schemeClr val="bg2">
                                    <a:lumMod val="10000"/>
                                  </a:schemeClr>
                                </a:solidFill>
                                <a:latin typeface="Cambria Math"/>
                              </a:rPr>
                              <m:t>𝒂</m:t>
                            </m:r>
                          </m:e>
                          <m:sub>
                            <m:r>
                              <a:rPr kumimoji="1" lang="en-US" altLang="ja-JP" sz="2000" b="1" i="1" smtClean="0">
                                <a:solidFill>
                                  <a:schemeClr val="bg2">
                                    <a:lumMod val="10000"/>
                                  </a:schemeClr>
                                </a:solidFill>
                                <a:latin typeface="Cambria Math"/>
                              </a:rPr>
                              <m:t>𝟐</m:t>
                            </m:r>
                          </m:sub>
                        </m:sSub>
                      </m:oMath>
                    </a14:m>
                    <a:r>
                      <a:rPr kumimoji="1" lang="en-US" altLang="ja-JP" sz="2000" b="1" dirty="0" smtClean="0">
                        <a:solidFill>
                          <a:schemeClr val="bg2">
                            <a:lumMod val="10000"/>
                          </a:schemeClr>
                        </a:solidFill>
                        <a:latin typeface="+mj-ea"/>
                        <a:ea typeface="+mj-ea"/>
                      </a:rPr>
                      <a:t>?</a:t>
                    </a:r>
                    <a:endParaRPr kumimoji="1" lang="ja-JP" altLang="en-US" sz="2000" b="1" dirty="0">
                      <a:solidFill>
                        <a:schemeClr val="bg2">
                          <a:lumMod val="10000"/>
                        </a:schemeClr>
                      </a:solidFill>
                    </a:endParaRPr>
                  </a:p>
                </p:txBody>
              </p:sp>
            </mc:Choice>
            <mc:Fallback xmlns="">
              <p:sp>
                <p:nvSpPr>
                  <p:cNvPr id="70" name="テキスト ボックス 69"/>
                  <p:cNvSpPr txBox="1">
                    <a:spLocks noRot="1" noChangeAspect="1" noMove="1" noResize="1" noEditPoints="1" noAdjustHandles="1" noChangeArrowheads="1" noChangeShapeType="1" noTextEdit="1"/>
                  </p:cNvSpPr>
                  <p:nvPr/>
                </p:nvSpPr>
                <p:spPr>
                  <a:xfrm>
                    <a:off x="7199600" y="4572000"/>
                    <a:ext cx="583237" cy="400110"/>
                  </a:xfrm>
                  <a:prstGeom prst="rect">
                    <a:avLst/>
                  </a:prstGeom>
                  <a:blipFill rotWithShape="1">
                    <a:blip r:embed="rId15"/>
                    <a:stretch>
                      <a:fillRect t="-12121" r="-11458" b="-21212"/>
                    </a:stretch>
                  </a:blipFill>
                </p:spPr>
                <p:txBody>
                  <a:bodyPr/>
                  <a:lstStyle/>
                  <a:p>
                    <a:r>
                      <a:rPr lang="ja-JP" altLang="en-US">
                        <a:noFill/>
                      </a:rPr>
                      <a:t> </a:t>
                    </a:r>
                  </a:p>
                </p:txBody>
              </p:sp>
            </mc:Fallback>
          </mc:AlternateContent>
        </p:grpSp>
      </p:grpSp>
    </p:spTree>
    <p:extLst>
      <p:ext uri="{BB962C8B-B14F-4D97-AF65-F5344CB8AC3E}">
        <p14:creationId xmlns:p14="http://schemas.microsoft.com/office/powerpoint/2010/main" val="3362799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573272"/>
            <a:ext cx="3303497" cy="3231992"/>
          </a:xfrm>
          <a:prstGeom prst="rect">
            <a:avLst/>
          </a:prstGeom>
        </p:spPr>
      </p:pic>
      <p:sp>
        <p:nvSpPr>
          <p:cNvPr id="2" name="タイトル 1"/>
          <p:cNvSpPr>
            <a:spLocks noGrp="1"/>
          </p:cNvSpPr>
          <p:nvPr>
            <p:ph type="title"/>
          </p:nvPr>
        </p:nvSpPr>
        <p:spPr>
          <a:xfrm>
            <a:off x="611560" y="260648"/>
            <a:ext cx="8090422" cy="1143000"/>
          </a:xfrm>
        </p:spPr>
        <p:txBody>
          <a:bodyPr/>
          <a:lstStyle/>
          <a:p>
            <a:pPr algn="ctr"/>
            <a:r>
              <a:rPr kumimoji="1" lang="ja-JP" altLang="en-US" sz="4000" dirty="0" smtClean="0">
                <a:ln w="12700">
                  <a:noFill/>
                </a:ln>
                <a:solidFill>
                  <a:schemeClr val="bg2">
                    <a:lumMod val="10000"/>
                  </a:schemeClr>
                </a:solidFill>
                <a:effectLst>
                  <a:outerShdw blurRad="38100" dist="38100" dir="2700000" algn="tl">
                    <a:srgbClr val="000000">
                      <a:alpha val="43137"/>
                    </a:srgbClr>
                  </a:outerShdw>
                </a:effectLst>
              </a:rPr>
              <a:t>強化学習における不完全知覚の例</a:t>
            </a:r>
            <a:endParaRPr kumimoji="1" lang="ja-JP" altLang="en-US" sz="40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55576" y="1700808"/>
            <a:ext cx="7792518" cy="1200329"/>
          </a:xfrm>
          <a:prstGeom prst="rect">
            <a:avLst/>
          </a:prstGeom>
          <a:noFill/>
        </p:spPr>
        <p:txBody>
          <a:bodyPr wrap="none" rtlCol="0">
            <a:spAutoFit/>
          </a:bodyPr>
          <a:lstStyle/>
          <a:p>
            <a:r>
              <a:rPr kumimoji="1" lang="ja-JP" altLang="en-US" sz="2400" dirty="0" smtClean="0">
                <a:solidFill>
                  <a:schemeClr val="bg2">
                    <a:lumMod val="10000"/>
                  </a:schemeClr>
                </a:solidFill>
                <a:latin typeface="+mj-ea"/>
                <a:ea typeface="+mj-ea"/>
              </a:rPr>
              <a:t>・迷路探索における例</a:t>
            </a:r>
            <a:endParaRPr kumimoji="1" lang="en-US" altLang="ja-JP" sz="2400" dirty="0" smtClean="0">
              <a:solidFill>
                <a:schemeClr val="bg2">
                  <a:lumMod val="10000"/>
                </a:schemeClr>
              </a:solidFill>
              <a:latin typeface="+mj-ea"/>
              <a:ea typeface="+mj-ea"/>
            </a:endParaRPr>
          </a:p>
          <a:p>
            <a:r>
              <a:rPr kumimoji="1" lang="ja-JP" altLang="en-US" sz="2400" dirty="0" smtClean="0">
                <a:solidFill>
                  <a:schemeClr val="bg2">
                    <a:lumMod val="10000"/>
                  </a:schemeClr>
                </a:solidFill>
                <a:latin typeface="+mj-ea"/>
                <a:ea typeface="+mj-ea"/>
              </a:rPr>
              <a:t>・上下左右の壁の有無によって環境を観測するエージェント</a:t>
            </a:r>
            <a:endParaRPr kumimoji="1" lang="en-US" altLang="ja-JP" sz="2400" dirty="0" smtClean="0">
              <a:solidFill>
                <a:schemeClr val="bg2">
                  <a:lumMod val="10000"/>
                </a:schemeClr>
              </a:solidFill>
              <a:latin typeface="+mj-ea"/>
              <a:ea typeface="+mj-ea"/>
            </a:endParaRPr>
          </a:p>
          <a:p>
            <a:endParaRPr kumimoji="1" lang="ja-JP" altLang="en-US" sz="2400" dirty="0">
              <a:solidFill>
                <a:schemeClr val="bg2">
                  <a:lumMod val="10000"/>
                </a:schemeClr>
              </a:solidFill>
              <a:latin typeface="+mj-ea"/>
              <a:ea typeface="+mj-ea"/>
            </a:endParaRPr>
          </a:p>
        </p:txBody>
      </p:sp>
      <p:grpSp>
        <p:nvGrpSpPr>
          <p:cNvPr id="89" name="グループ化 88"/>
          <p:cNvGrpSpPr/>
          <p:nvPr/>
        </p:nvGrpSpPr>
        <p:grpSpPr>
          <a:xfrm>
            <a:off x="414352" y="5674022"/>
            <a:ext cx="1853392" cy="923330"/>
            <a:chOff x="1332000" y="5517232"/>
            <a:chExt cx="1853392" cy="923330"/>
          </a:xfrm>
        </p:grpSpPr>
        <p:sp>
          <p:nvSpPr>
            <p:cNvPr id="8" name="テキスト ボックス 7"/>
            <p:cNvSpPr txBox="1"/>
            <p:nvPr/>
          </p:nvSpPr>
          <p:spPr>
            <a:xfrm>
              <a:off x="1332000" y="5517232"/>
              <a:ext cx="1853392" cy="923330"/>
            </a:xfrm>
            <a:prstGeom prst="rect">
              <a:avLst/>
            </a:prstGeom>
            <a:noFill/>
          </p:spPr>
          <p:txBody>
            <a:bodyPr wrap="none" rtlCol="0">
              <a:spAutoFit/>
            </a:bodyPr>
            <a:lstStyle/>
            <a:p>
              <a:r>
                <a:rPr lang="en-US" altLang="ja-JP" dirty="0">
                  <a:solidFill>
                    <a:schemeClr val="bg2">
                      <a:lumMod val="10000"/>
                    </a:schemeClr>
                  </a:solidFill>
                </a:rPr>
                <a:t> </a:t>
              </a:r>
              <a:r>
                <a:rPr lang="en-US" altLang="ja-JP" dirty="0" smtClean="0">
                  <a:solidFill>
                    <a:schemeClr val="bg2">
                      <a:lumMod val="10000"/>
                    </a:schemeClr>
                  </a:solidFill>
                </a:rPr>
                <a:t>S </a:t>
              </a:r>
              <a:r>
                <a:rPr kumimoji="1" lang="ja-JP" altLang="en-US" dirty="0" smtClean="0">
                  <a:solidFill>
                    <a:schemeClr val="bg2">
                      <a:lumMod val="10000"/>
                    </a:schemeClr>
                  </a:solidFill>
                </a:rPr>
                <a:t>：</a:t>
              </a:r>
              <a:r>
                <a:rPr kumimoji="1" lang="ja-JP" altLang="en-US" b="1" dirty="0" smtClean="0">
                  <a:solidFill>
                    <a:schemeClr val="bg2">
                      <a:lumMod val="10000"/>
                    </a:schemeClr>
                  </a:solidFill>
                  <a:latin typeface="+mj-ea"/>
                  <a:ea typeface="+mj-ea"/>
                </a:rPr>
                <a:t>スタート位置</a:t>
              </a:r>
              <a:endParaRPr kumimoji="1" lang="en-US" altLang="ja-JP" b="1" dirty="0" smtClean="0">
                <a:solidFill>
                  <a:schemeClr val="bg2">
                    <a:lumMod val="10000"/>
                  </a:schemeClr>
                </a:solidFill>
                <a:latin typeface="+mj-ea"/>
                <a:ea typeface="+mj-ea"/>
              </a:endParaRPr>
            </a:p>
            <a:p>
              <a:r>
                <a:rPr lang="en-US" altLang="ja-JP" dirty="0" smtClean="0">
                  <a:solidFill>
                    <a:schemeClr val="bg2">
                      <a:lumMod val="10000"/>
                    </a:schemeClr>
                  </a:solidFill>
                </a:rPr>
                <a:t> G</a:t>
              </a:r>
              <a:r>
                <a:rPr lang="ja-JP" altLang="en-US" dirty="0" smtClean="0">
                  <a:solidFill>
                    <a:schemeClr val="bg2">
                      <a:lumMod val="10000"/>
                    </a:schemeClr>
                  </a:solidFill>
                </a:rPr>
                <a:t>：</a:t>
              </a:r>
              <a:r>
                <a:rPr lang="ja-JP" altLang="en-US" b="1" dirty="0" smtClean="0">
                  <a:solidFill>
                    <a:schemeClr val="bg2">
                      <a:lumMod val="10000"/>
                    </a:schemeClr>
                  </a:solidFill>
                  <a:latin typeface="+mj-ea"/>
                  <a:ea typeface="+mj-ea"/>
                </a:rPr>
                <a:t>ゴール位置</a:t>
              </a:r>
              <a:endParaRPr lang="en-US" altLang="ja-JP" b="1" dirty="0" smtClean="0">
                <a:solidFill>
                  <a:schemeClr val="bg2">
                    <a:lumMod val="10000"/>
                  </a:schemeClr>
                </a:solidFill>
                <a:latin typeface="+mj-ea"/>
                <a:ea typeface="+mj-ea"/>
              </a:endParaRPr>
            </a:p>
            <a:p>
              <a:r>
                <a:rPr kumimoji="1" lang="ja-JP" altLang="en-US" dirty="0">
                  <a:solidFill>
                    <a:schemeClr val="bg2">
                      <a:lumMod val="10000"/>
                    </a:schemeClr>
                  </a:solidFill>
                </a:rPr>
                <a:t>　</a:t>
              </a:r>
              <a:r>
                <a:rPr kumimoji="1" lang="ja-JP" altLang="en-US" dirty="0" smtClean="0">
                  <a:solidFill>
                    <a:schemeClr val="bg2">
                      <a:lumMod val="10000"/>
                    </a:schemeClr>
                  </a:solidFill>
                </a:rPr>
                <a:t>：</a:t>
              </a:r>
              <a:r>
                <a:rPr kumimoji="1" lang="ja-JP" altLang="en-US" b="1" dirty="0" smtClean="0">
                  <a:solidFill>
                    <a:schemeClr val="bg2">
                      <a:lumMod val="10000"/>
                    </a:schemeClr>
                  </a:solidFill>
                  <a:latin typeface="+mj-ea"/>
                  <a:ea typeface="+mj-ea"/>
                </a:rPr>
                <a:t>エージェント</a:t>
              </a:r>
              <a:endParaRPr kumimoji="1" lang="ja-JP" altLang="en-US" b="1" dirty="0">
                <a:solidFill>
                  <a:schemeClr val="bg2">
                    <a:lumMod val="10000"/>
                  </a:schemeClr>
                </a:solidFill>
                <a:latin typeface="+mj-ea"/>
                <a:ea typeface="+mj-ea"/>
              </a:endParaRPr>
            </a:p>
          </p:txBody>
        </p:sp>
        <p:grpSp>
          <p:nvGrpSpPr>
            <p:cNvPr id="26" name="グループ化 25"/>
            <p:cNvGrpSpPr>
              <a:grpSpLocks noChangeAspect="1"/>
            </p:cNvGrpSpPr>
            <p:nvPr/>
          </p:nvGrpSpPr>
          <p:grpSpPr>
            <a:xfrm>
              <a:off x="1387933" y="6093296"/>
              <a:ext cx="288000" cy="288000"/>
              <a:chOff x="4352122" y="3284967"/>
              <a:chExt cx="576000" cy="576000"/>
            </a:xfrm>
          </p:grpSpPr>
          <p:sp>
            <p:nvSpPr>
              <p:cNvPr id="27" name="正方形/長方形 26"/>
              <p:cNvSpPr>
                <a:spLocks noChangeAspect="1"/>
              </p:cNvSpPr>
              <p:nvPr/>
            </p:nvSpPr>
            <p:spPr>
              <a:xfrm>
                <a:off x="4352122" y="3284967"/>
                <a:ext cx="576000" cy="576000"/>
              </a:xfrm>
              <a:prstGeom prst="rect">
                <a:avLst/>
              </a:prstGeom>
              <a:solidFill>
                <a:schemeClr val="accent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a:spLocks noChangeAspect="1"/>
              </p:cNvSpPr>
              <p:nvPr/>
            </p:nvSpPr>
            <p:spPr>
              <a:xfrm>
                <a:off x="4513991" y="3453987"/>
                <a:ext cx="251999" cy="252028"/>
              </a:xfrm>
              <a:prstGeom prst="rect">
                <a:avLst/>
              </a:prstGeom>
              <a:solidFill>
                <a:schemeClr val="accent2">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1" name="カギ線コネクタ 10"/>
          <p:cNvCxnSpPr/>
          <p:nvPr/>
        </p:nvCxnSpPr>
        <p:spPr>
          <a:xfrm rot="10800000" flipV="1">
            <a:off x="1701899" y="3717030"/>
            <a:ext cx="1080120" cy="557222"/>
          </a:xfrm>
          <a:prstGeom prst="bentConnector3">
            <a:avLst>
              <a:gd name="adj1" fmla="val 38861"/>
            </a:avLst>
          </a:prstGeom>
          <a:ln w="317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4" name="カギ線コネクタ 43"/>
          <p:cNvCxnSpPr/>
          <p:nvPr/>
        </p:nvCxnSpPr>
        <p:spPr>
          <a:xfrm>
            <a:off x="1701898" y="4270735"/>
            <a:ext cx="1080000" cy="612000"/>
          </a:xfrm>
          <a:prstGeom prst="bentConnector3">
            <a:avLst>
              <a:gd name="adj1" fmla="val -126"/>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4860032" y="4437272"/>
            <a:ext cx="4140000" cy="1440000"/>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2">
                    <a:lumMod val="10000"/>
                  </a:schemeClr>
                </a:solidFill>
                <a:latin typeface="+mj-ea"/>
                <a:ea typeface="+mj-ea"/>
              </a:rPr>
              <a:t>同じ状態だと観測されるが</a:t>
            </a:r>
            <a:endParaRPr lang="en-US" altLang="ja-JP" sz="2400" dirty="0" smtClean="0">
              <a:solidFill>
                <a:schemeClr val="bg2">
                  <a:lumMod val="10000"/>
                </a:schemeClr>
              </a:solidFill>
              <a:latin typeface="+mj-ea"/>
              <a:ea typeface="+mj-ea"/>
            </a:endParaRPr>
          </a:p>
          <a:p>
            <a:pPr algn="ctr"/>
            <a:r>
              <a:rPr lang="ja-JP" altLang="en-US" sz="2400" dirty="0" smtClean="0">
                <a:solidFill>
                  <a:schemeClr val="bg2">
                    <a:lumMod val="10000"/>
                  </a:schemeClr>
                </a:solidFill>
                <a:latin typeface="+mj-ea"/>
                <a:ea typeface="+mj-ea"/>
              </a:rPr>
              <a:t>適切な行動</a:t>
            </a:r>
            <a:r>
              <a:rPr lang="ja-JP" altLang="en-US" sz="2400" dirty="0">
                <a:solidFill>
                  <a:schemeClr val="bg2">
                    <a:lumMod val="10000"/>
                  </a:schemeClr>
                </a:solidFill>
                <a:latin typeface="+mj-ea"/>
                <a:ea typeface="+mj-ea"/>
              </a:rPr>
              <a:t>が</a:t>
            </a:r>
            <a:r>
              <a:rPr lang="ja-JP" altLang="en-US" sz="2400" dirty="0" smtClean="0">
                <a:solidFill>
                  <a:schemeClr val="bg2">
                    <a:lumMod val="10000"/>
                  </a:schemeClr>
                </a:solidFill>
                <a:latin typeface="+mj-ea"/>
                <a:ea typeface="+mj-ea"/>
              </a:rPr>
              <a:t>異なる</a:t>
            </a:r>
            <a:endParaRPr lang="en-US" altLang="ja-JP" sz="2400" dirty="0">
              <a:solidFill>
                <a:schemeClr val="bg2">
                  <a:lumMod val="10000"/>
                </a:schemeClr>
              </a:solidFill>
              <a:latin typeface="+mj-ea"/>
              <a:ea typeface="+mj-ea"/>
            </a:endParaRPr>
          </a:p>
          <a:p>
            <a:pPr algn="ctr"/>
            <a:endParaRPr lang="en-US" altLang="ja-JP" sz="1200" dirty="0" smtClean="0">
              <a:solidFill>
                <a:schemeClr val="bg2">
                  <a:lumMod val="10000"/>
                </a:schemeClr>
              </a:solidFill>
              <a:latin typeface="+mj-ea"/>
              <a:ea typeface="+mj-ea"/>
            </a:endParaRPr>
          </a:p>
          <a:p>
            <a:pPr algn="ctr"/>
            <a:r>
              <a:rPr lang="ja-JP" altLang="en-US" sz="2400" dirty="0" smtClean="0">
                <a:solidFill>
                  <a:schemeClr val="bg2">
                    <a:lumMod val="10000"/>
                  </a:schemeClr>
                </a:solidFill>
                <a:latin typeface="+mj-ea"/>
                <a:ea typeface="+mj-ea"/>
              </a:rPr>
              <a:t>→適切な行動が学習できない</a:t>
            </a:r>
            <a:endParaRPr lang="en-US" altLang="ja-JP" sz="2400" dirty="0" smtClean="0">
              <a:solidFill>
                <a:schemeClr val="bg2">
                  <a:lumMod val="10000"/>
                </a:schemeClr>
              </a:solidFill>
              <a:latin typeface="+mj-ea"/>
              <a:ea typeface="+mj-ea"/>
            </a:endParaRPr>
          </a:p>
        </p:txBody>
      </p:sp>
      <p:grpSp>
        <p:nvGrpSpPr>
          <p:cNvPr id="10" name="グループ化 9"/>
          <p:cNvGrpSpPr/>
          <p:nvPr/>
        </p:nvGrpSpPr>
        <p:grpSpPr>
          <a:xfrm>
            <a:off x="1865814" y="2619040"/>
            <a:ext cx="4650402" cy="1795695"/>
            <a:chOff x="1865814" y="2619040"/>
            <a:chExt cx="4650402" cy="1795695"/>
          </a:xfrm>
        </p:grpSpPr>
        <p:grpSp>
          <p:nvGrpSpPr>
            <p:cNvPr id="16" name="グループ化 15"/>
            <p:cNvGrpSpPr>
              <a:grpSpLocks noChangeAspect="1"/>
            </p:cNvGrpSpPr>
            <p:nvPr/>
          </p:nvGrpSpPr>
          <p:grpSpPr>
            <a:xfrm>
              <a:off x="1865814" y="4126735"/>
              <a:ext cx="288000" cy="288000"/>
              <a:chOff x="4352122" y="3284967"/>
              <a:chExt cx="576000" cy="576000"/>
            </a:xfrm>
          </p:grpSpPr>
          <p:sp>
            <p:nvSpPr>
              <p:cNvPr id="17" name="正方形/長方形 16"/>
              <p:cNvSpPr>
                <a:spLocks noChangeAspect="1"/>
              </p:cNvSpPr>
              <p:nvPr/>
            </p:nvSpPr>
            <p:spPr>
              <a:xfrm>
                <a:off x="4352122" y="3284967"/>
                <a:ext cx="576000" cy="576000"/>
              </a:xfrm>
              <a:prstGeom prst="rect">
                <a:avLst/>
              </a:prstGeom>
              <a:solidFill>
                <a:schemeClr val="accent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a:spLocks noChangeAspect="1"/>
              </p:cNvSpPr>
              <p:nvPr/>
            </p:nvSpPr>
            <p:spPr>
              <a:xfrm>
                <a:off x="4513991" y="3453987"/>
                <a:ext cx="251999" cy="252028"/>
              </a:xfrm>
              <a:prstGeom prst="rect">
                <a:avLst/>
              </a:prstGeom>
              <a:solidFill>
                <a:schemeClr val="accent2">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a:off x="4787952" y="2889040"/>
              <a:ext cx="900000" cy="900000"/>
              <a:chOff x="5400000" y="3249080"/>
              <a:chExt cx="900000" cy="900000"/>
            </a:xfrm>
          </p:grpSpPr>
          <p:sp>
            <p:nvSpPr>
              <p:cNvPr id="19" name="正方形/長方形 18"/>
              <p:cNvSpPr>
                <a:spLocks noChangeAspect="1"/>
              </p:cNvSpPr>
              <p:nvPr/>
            </p:nvSpPr>
            <p:spPr>
              <a:xfrm>
                <a:off x="5400000" y="3249080"/>
                <a:ext cx="900000" cy="900000"/>
              </a:xfrm>
              <a:prstGeom prst="rect">
                <a:avLst/>
              </a:prstGeom>
              <a:solidFill>
                <a:schemeClr val="bg1"/>
              </a:solidFill>
              <a:ln w="3175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5400000" y="32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5400000" y="41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36" name="正方形/長方形 35"/>
              <p:cNvSpPr>
                <a:spLocks noChangeAspect="1"/>
              </p:cNvSpPr>
              <p:nvPr/>
            </p:nvSpPr>
            <p:spPr>
              <a:xfrm>
                <a:off x="5544000" y="3393080"/>
                <a:ext cx="612000" cy="612000"/>
              </a:xfrm>
              <a:prstGeom prst="rect">
                <a:avLst/>
              </a:prstGeom>
              <a:solidFill>
                <a:schemeClr val="accent2"/>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a:spLocks noChangeAspect="1"/>
              </p:cNvSpPr>
              <p:nvPr/>
            </p:nvSpPr>
            <p:spPr>
              <a:xfrm>
                <a:off x="5724000" y="3573080"/>
                <a:ext cx="252000" cy="252000"/>
              </a:xfrm>
              <a:prstGeom prst="rect">
                <a:avLst/>
              </a:prstGeom>
              <a:solidFill>
                <a:schemeClr val="accent2">
                  <a:lumMod val="40000"/>
                  <a:lumOff val="60000"/>
                </a:schemeClr>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左矢印 38"/>
            <p:cNvSpPr/>
            <p:nvPr/>
          </p:nvSpPr>
          <p:spPr>
            <a:xfrm>
              <a:off x="4139952" y="3069040"/>
              <a:ext cx="720000" cy="540000"/>
            </a:xfrm>
            <a:prstGeom prst="leftArrow">
              <a:avLst/>
            </a:prstGeom>
            <a:solidFill>
              <a:srgbClr val="FF0000"/>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形吹き出し 40"/>
            <p:cNvSpPr/>
            <p:nvPr/>
          </p:nvSpPr>
          <p:spPr>
            <a:xfrm>
              <a:off x="3996216" y="2619040"/>
              <a:ext cx="2520000" cy="1440000"/>
            </a:xfrm>
            <a:prstGeom prst="wedgeEllipseCallout">
              <a:avLst>
                <a:gd name="adj1" fmla="val -129217"/>
                <a:gd name="adj2" fmla="val 65015"/>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p:cNvGrpSpPr/>
          <p:nvPr/>
        </p:nvGrpSpPr>
        <p:grpSpPr>
          <a:xfrm>
            <a:off x="1867792" y="4722336"/>
            <a:ext cx="2848384" cy="1695040"/>
            <a:chOff x="1867792" y="4722336"/>
            <a:chExt cx="2848384" cy="1695040"/>
          </a:xfrm>
        </p:grpSpPr>
        <p:grpSp>
          <p:nvGrpSpPr>
            <p:cNvPr id="29" name="グループ化 28"/>
            <p:cNvGrpSpPr>
              <a:grpSpLocks noChangeAspect="1"/>
            </p:cNvGrpSpPr>
            <p:nvPr/>
          </p:nvGrpSpPr>
          <p:grpSpPr>
            <a:xfrm>
              <a:off x="1867792" y="4722336"/>
              <a:ext cx="288000" cy="288000"/>
              <a:chOff x="4352122" y="3284967"/>
              <a:chExt cx="576000" cy="576000"/>
            </a:xfrm>
          </p:grpSpPr>
          <p:sp>
            <p:nvSpPr>
              <p:cNvPr id="30" name="正方形/長方形 29"/>
              <p:cNvSpPr>
                <a:spLocks noChangeAspect="1"/>
              </p:cNvSpPr>
              <p:nvPr/>
            </p:nvSpPr>
            <p:spPr>
              <a:xfrm>
                <a:off x="4352122" y="3284967"/>
                <a:ext cx="576000" cy="576000"/>
              </a:xfrm>
              <a:prstGeom prst="rect">
                <a:avLst/>
              </a:prstGeom>
              <a:solidFill>
                <a:schemeClr val="accent2">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a:spLocks noChangeAspect="1"/>
              </p:cNvSpPr>
              <p:nvPr/>
            </p:nvSpPr>
            <p:spPr>
              <a:xfrm>
                <a:off x="4513991" y="3453987"/>
                <a:ext cx="251999" cy="252028"/>
              </a:xfrm>
              <a:prstGeom prst="rect">
                <a:avLst/>
              </a:prstGeom>
              <a:solidFill>
                <a:schemeClr val="accent2">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 name="グループ化 94"/>
            <p:cNvGrpSpPr/>
            <p:nvPr/>
          </p:nvGrpSpPr>
          <p:grpSpPr>
            <a:xfrm>
              <a:off x="3186176" y="5247376"/>
              <a:ext cx="900000" cy="900000"/>
              <a:chOff x="5400000" y="3249080"/>
              <a:chExt cx="900000" cy="900000"/>
            </a:xfrm>
          </p:grpSpPr>
          <p:sp>
            <p:nvSpPr>
              <p:cNvPr id="96" name="正方形/長方形 95"/>
              <p:cNvSpPr>
                <a:spLocks noChangeAspect="1"/>
              </p:cNvSpPr>
              <p:nvPr/>
            </p:nvSpPr>
            <p:spPr>
              <a:xfrm>
                <a:off x="5400000" y="3249080"/>
                <a:ext cx="900000" cy="900000"/>
              </a:xfrm>
              <a:prstGeom prst="rect">
                <a:avLst/>
              </a:prstGeom>
              <a:solidFill>
                <a:schemeClr val="bg1"/>
              </a:solidFill>
              <a:ln w="3175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7" name="直線コネクタ 96"/>
              <p:cNvCxnSpPr/>
              <p:nvPr/>
            </p:nvCxnSpPr>
            <p:spPr>
              <a:xfrm>
                <a:off x="5400000" y="32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5400000" y="4149080"/>
                <a:ext cx="900000" cy="0"/>
              </a:xfrm>
              <a:prstGeom prst="line">
                <a:avLst/>
              </a:prstGeom>
              <a:ln w="444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100" name="正方形/長方形 99"/>
              <p:cNvSpPr>
                <a:spLocks noChangeAspect="1"/>
              </p:cNvSpPr>
              <p:nvPr/>
            </p:nvSpPr>
            <p:spPr>
              <a:xfrm>
                <a:off x="5544000" y="3393080"/>
                <a:ext cx="612000" cy="612000"/>
              </a:xfrm>
              <a:prstGeom prst="rect">
                <a:avLst/>
              </a:prstGeom>
              <a:solidFill>
                <a:schemeClr val="accent2"/>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a:spLocks noChangeAspect="1"/>
              </p:cNvSpPr>
              <p:nvPr/>
            </p:nvSpPr>
            <p:spPr>
              <a:xfrm>
                <a:off x="5724000" y="3573080"/>
                <a:ext cx="252000" cy="252000"/>
              </a:xfrm>
              <a:prstGeom prst="rect">
                <a:avLst/>
              </a:prstGeom>
              <a:solidFill>
                <a:schemeClr val="accent2">
                  <a:lumMod val="40000"/>
                  <a:lumOff val="60000"/>
                </a:schemeClr>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2" name="円形吹き出し 101"/>
            <p:cNvSpPr/>
            <p:nvPr/>
          </p:nvSpPr>
          <p:spPr>
            <a:xfrm>
              <a:off x="2556176" y="4977376"/>
              <a:ext cx="2160000" cy="1440000"/>
            </a:xfrm>
            <a:prstGeom prst="wedgeEllipseCallout">
              <a:avLst>
                <a:gd name="adj1" fmla="val -64650"/>
                <a:gd name="adj2" fmla="val -57866"/>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3996176" y="5427376"/>
              <a:ext cx="720000" cy="540000"/>
            </a:xfrm>
            <a:prstGeom prst="rightArrow">
              <a:avLst/>
            </a:prstGeom>
            <a:solidFill>
              <a:srgbClr val="FF0000"/>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0" name="直線コネクタ 39"/>
          <p:cNvCxnSpPr/>
          <p:nvPr/>
        </p:nvCxnSpPr>
        <p:spPr>
          <a:xfrm>
            <a:off x="6795863" y="2953172"/>
            <a:ext cx="0" cy="360000"/>
          </a:xfrm>
          <a:prstGeom prst="line">
            <a:avLst/>
          </a:prstGeom>
          <a:ln w="31750" cmpd="sng">
            <a:solidFill>
              <a:schemeClr val="bg2">
                <a:lumMod val="10000"/>
              </a:schemeClr>
            </a:solidFill>
            <a:tailEnd type="non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6796079" y="2924944"/>
            <a:ext cx="939681"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：壁有り</a:t>
            </a:r>
            <a:endParaRPr kumimoji="1" lang="ja-JP" altLang="en-US" b="1" dirty="0">
              <a:solidFill>
                <a:schemeClr val="bg2">
                  <a:lumMod val="10000"/>
                </a:schemeClr>
              </a:solidFill>
              <a:latin typeface="+mj-ea"/>
              <a:ea typeface="+mj-ea"/>
            </a:endParaRPr>
          </a:p>
        </p:txBody>
      </p:sp>
      <p:cxnSp>
        <p:nvCxnSpPr>
          <p:cNvPr id="46" name="直線コネクタ 45"/>
          <p:cNvCxnSpPr/>
          <p:nvPr/>
        </p:nvCxnSpPr>
        <p:spPr>
          <a:xfrm>
            <a:off x="6795863" y="3464944"/>
            <a:ext cx="0" cy="360000"/>
          </a:xfrm>
          <a:prstGeom prst="line">
            <a:avLst/>
          </a:prstGeom>
          <a:ln w="31750" cmpd="sng">
            <a:solidFill>
              <a:schemeClr val="accent2"/>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6795863" y="3438248"/>
            <a:ext cx="944489" cy="369332"/>
          </a:xfrm>
          <a:prstGeom prst="rect">
            <a:avLst/>
          </a:prstGeom>
          <a:noFill/>
        </p:spPr>
        <p:txBody>
          <a:bodyPr wrap="none" rtlCol="0">
            <a:spAutoFit/>
          </a:bodyPr>
          <a:lstStyle/>
          <a:p>
            <a:r>
              <a:rPr kumimoji="1" lang="ja-JP" altLang="en-US" b="1" dirty="0" smtClean="0">
                <a:solidFill>
                  <a:schemeClr val="bg2">
                    <a:lumMod val="10000"/>
                  </a:schemeClr>
                </a:solidFill>
                <a:latin typeface="+mj-ea"/>
                <a:ea typeface="+mj-ea"/>
              </a:rPr>
              <a:t>：壁無し</a:t>
            </a:r>
            <a:endParaRPr kumimoji="1" lang="ja-JP" altLang="en-US" b="1" dirty="0">
              <a:solidFill>
                <a:schemeClr val="bg2">
                  <a:lumMod val="10000"/>
                </a:schemeClr>
              </a:solidFill>
              <a:latin typeface="+mj-ea"/>
              <a:ea typeface="+mj-ea"/>
            </a:endParaRPr>
          </a:p>
        </p:txBody>
      </p:sp>
    </p:spTree>
    <p:extLst>
      <p:ext uri="{BB962C8B-B14F-4D97-AF65-F5344CB8AC3E}">
        <p14:creationId xmlns:p14="http://schemas.microsoft.com/office/powerpoint/2010/main" val="1013075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研究目的</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98109" y="1916832"/>
            <a:ext cx="5250155" cy="1077218"/>
          </a:xfrm>
          <a:prstGeom prst="rect">
            <a:avLst/>
          </a:prstGeom>
          <a:noFill/>
          <a:ln w="19050">
            <a:solidFill>
              <a:srgbClr val="FF0000"/>
            </a:solidFill>
          </a:ln>
        </p:spPr>
        <p:txBody>
          <a:bodyPr wrap="none" rtlCol="0">
            <a:spAutoFit/>
          </a:bodyPr>
          <a:lstStyle/>
          <a:p>
            <a:r>
              <a:rPr kumimoji="1" lang="ja-JP" altLang="en-US" sz="3200" dirty="0" smtClean="0">
                <a:solidFill>
                  <a:schemeClr val="bg2">
                    <a:lumMod val="10000"/>
                  </a:schemeClr>
                </a:solidFill>
                <a:latin typeface="+mj-ea"/>
                <a:ea typeface="+mj-ea"/>
              </a:rPr>
              <a:t>　不完全知覚が起きている</a:t>
            </a:r>
            <a:endParaRPr kumimoji="1" lang="en-US" altLang="ja-JP" sz="3200" dirty="0" smtClean="0">
              <a:solidFill>
                <a:schemeClr val="bg2">
                  <a:lumMod val="10000"/>
                </a:schemeClr>
              </a:solidFill>
              <a:latin typeface="+mj-ea"/>
              <a:ea typeface="+mj-ea"/>
            </a:endParaRPr>
          </a:p>
          <a:p>
            <a:r>
              <a:rPr kumimoji="1" lang="ja-JP" altLang="en-US" sz="3200" dirty="0" smtClean="0">
                <a:solidFill>
                  <a:schemeClr val="bg2">
                    <a:lumMod val="10000"/>
                  </a:schemeClr>
                </a:solidFill>
                <a:latin typeface="+mj-ea"/>
                <a:ea typeface="+mj-ea"/>
              </a:rPr>
              <a:t>　観測を</a:t>
            </a:r>
            <a:r>
              <a:rPr lang="ja-JP" altLang="en-US" sz="3200" dirty="0" smtClean="0">
                <a:solidFill>
                  <a:schemeClr val="bg2">
                    <a:lumMod val="10000"/>
                  </a:schemeClr>
                </a:solidFill>
                <a:latin typeface="+mj-ea"/>
                <a:ea typeface="+mj-ea"/>
              </a:rPr>
              <a:t>分割する手法</a:t>
            </a:r>
            <a:r>
              <a:rPr lang="ja-JP" altLang="en-US" sz="3200" dirty="0">
                <a:solidFill>
                  <a:schemeClr val="bg2">
                    <a:lumMod val="10000"/>
                  </a:schemeClr>
                </a:solidFill>
                <a:latin typeface="+mj-ea"/>
                <a:ea typeface="+mj-ea"/>
              </a:rPr>
              <a:t>の提案</a:t>
            </a:r>
            <a:endParaRPr lang="en-US" altLang="ja-JP" sz="3200" dirty="0" smtClean="0">
              <a:solidFill>
                <a:schemeClr val="bg2">
                  <a:lumMod val="10000"/>
                </a:schemeClr>
              </a:solidFill>
              <a:latin typeface="+mj-ea"/>
              <a:ea typeface="+mj-ea"/>
            </a:endParaRPr>
          </a:p>
        </p:txBody>
      </p:sp>
    </p:spTree>
    <p:extLst>
      <p:ext uri="{BB962C8B-B14F-4D97-AF65-F5344CB8AC3E}">
        <p14:creationId xmlns:p14="http://schemas.microsoft.com/office/powerpoint/2010/main" val="4065256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アプローチ：分割する観測</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1858495" y="1783707"/>
            <a:ext cx="5474576" cy="1015663"/>
          </a:xfrm>
          <a:prstGeom prst="rect">
            <a:avLst/>
          </a:prstGeom>
          <a:noFill/>
          <a:ln w="19050">
            <a:solidFill>
              <a:schemeClr val="bg2">
                <a:lumMod val="10000"/>
              </a:schemeClr>
            </a:solidFill>
          </a:ln>
        </p:spPr>
        <p:txBody>
          <a:bodyPr wrap="none" rtlCol="0">
            <a:spAutoFit/>
          </a:bodyPr>
          <a:lstStyle/>
          <a:p>
            <a:pPr algn="ctr"/>
            <a:r>
              <a:rPr lang="ja-JP" altLang="en-US" sz="2400" dirty="0" smtClean="0">
                <a:solidFill>
                  <a:srgbClr val="FF0000"/>
                </a:solidFill>
                <a:latin typeface="ＭＳ Ｐゴシック"/>
                <a:ea typeface="ＭＳ Ｐゴシック"/>
              </a:rPr>
              <a:t>適切な行動が異なる状態</a:t>
            </a:r>
            <a:r>
              <a:rPr lang="ja-JP" altLang="en-US" sz="2400" dirty="0" smtClean="0">
                <a:solidFill>
                  <a:srgbClr val="E8DED8">
                    <a:lumMod val="10000"/>
                  </a:srgbClr>
                </a:solidFill>
                <a:latin typeface="ＭＳ Ｐゴシック"/>
                <a:ea typeface="ＭＳ Ｐゴシック"/>
              </a:rPr>
              <a:t>を混同して観測</a:t>
            </a:r>
            <a:endParaRPr lang="en-US" altLang="ja-JP" sz="1600" dirty="0">
              <a:solidFill>
                <a:srgbClr val="E8DED8">
                  <a:lumMod val="10000"/>
                </a:srgbClr>
              </a:solidFill>
              <a:latin typeface="ＭＳ Ｐゴシック"/>
              <a:ea typeface="ＭＳ Ｐゴシック"/>
            </a:endParaRPr>
          </a:p>
          <a:p>
            <a:pPr algn="ctr"/>
            <a:endParaRPr lang="en-US" altLang="ja-JP" sz="1200" dirty="0" smtClean="0">
              <a:solidFill>
                <a:srgbClr val="E8DED8">
                  <a:lumMod val="10000"/>
                </a:srgbClr>
              </a:solidFill>
              <a:latin typeface="ＭＳ Ｐゴシック"/>
              <a:ea typeface="ＭＳ Ｐゴシック"/>
            </a:endParaRPr>
          </a:p>
          <a:p>
            <a:pPr algn="ctr"/>
            <a:r>
              <a:rPr lang="ja-JP" altLang="en-US" sz="2400" dirty="0" smtClean="0">
                <a:solidFill>
                  <a:srgbClr val="E8DED8">
                    <a:lumMod val="10000"/>
                  </a:srgbClr>
                </a:solidFill>
                <a:latin typeface="ＭＳ Ｐゴシック"/>
                <a:ea typeface="ＭＳ Ｐゴシック"/>
              </a:rPr>
              <a:t>　→適切な行動が決められない</a:t>
            </a:r>
            <a:endParaRPr lang="en-US" altLang="ja-JP" sz="2400" dirty="0" smtClean="0">
              <a:solidFill>
                <a:srgbClr val="E8DED8">
                  <a:lumMod val="10000"/>
                </a:srgbClr>
              </a:solidFill>
              <a:latin typeface="ＭＳ Ｐゴシック"/>
              <a:ea typeface="ＭＳ Ｐゴシック"/>
            </a:endParaRPr>
          </a:p>
        </p:txBody>
      </p:sp>
      <p:grpSp>
        <p:nvGrpSpPr>
          <p:cNvPr id="7" name="グループ化 6"/>
          <p:cNvGrpSpPr/>
          <p:nvPr/>
        </p:nvGrpSpPr>
        <p:grpSpPr>
          <a:xfrm>
            <a:off x="972233" y="3091451"/>
            <a:ext cx="6840000" cy="2520000"/>
            <a:chOff x="863688" y="2133152"/>
            <a:chExt cx="7138969" cy="2664000"/>
          </a:xfrm>
        </p:grpSpPr>
        <mc:AlternateContent xmlns:mc="http://schemas.openxmlformats.org/markup-compatibility/2006" xmlns:a14="http://schemas.microsoft.com/office/drawing/2010/main">
          <mc:Choice Requires="a14">
            <p:sp>
              <p:nvSpPr>
                <p:cNvPr id="42" name="円/楕円 41"/>
                <p:cNvSpPr/>
                <p:nvPr/>
              </p:nvSpPr>
              <p:spPr>
                <a:xfrm>
                  <a:off x="863688" y="3242143"/>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E8DED8">
                          <a:lumMod val="10000"/>
                        </a:srgbClr>
                      </a:solidFill>
                      <a:latin typeface="ＭＳ Ｐゴシック"/>
                      <a:ea typeface="ＭＳ Ｐゴシック"/>
                    </a:rPr>
                    <a:t>観測</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𝒐</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42" name="円/楕円 41"/>
                <p:cNvSpPr>
                  <a:spLocks noRot="1" noChangeAspect="1" noMove="1" noResize="1" noEditPoints="1" noAdjustHandles="1" noChangeArrowheads="1" noChangeShapeType="1" noTextEdit="1"/>
                </p:cNvSpPr>
                <p:nvPr/>
              </p:nvSpPr>
              <p:spPr>
                <a:xfrm>
                  <a:off x="863688" y="3242143"/>
                  <a:ext cx="1440000" cy="720080"/>
                </a:xfrm>
                <a:prstGeom prst="ellipse">
                  <a:avLst/>
                </a:prstGeom>
                <a:blipFill rotWithShape="1">
                  <a:blip r:embed="rId2"/>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1" name="直線矢印コネクタ 50"/>
            <p:cNvCxnSpPr/>
            <p:nvPr/>
          </p:nvCxnSpPr>
          <p:spPr>
            <a:xfrm flipV="1">
              <a:off x="2447864" y="2954111"/>
              <a:ext cx="900000" cy="54000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2447864" y="3746199"/>
              <a:ext cx="900000" cy="54000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テキスト ボックス 52"/>
                <p:cNvSpPr txBox="1"/>
                <p:nvPr/>
              </p:nvSpPr>
              <p:spPr>
                <a:xfrm>
                  <a:off x="2159831" y="2718358"/>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53" name="テキスト ボックス 52"/>
                <p:cNvSpPr txBox="1">
                  <a:spLocks noRot="1" noChangeAspect="1" noMove="1" noResize="1" noEditPoints="1" noAdjustHandles="1" noChangeArrowheads="1" noChangeShapeType="1" noTextEdit="1"/>
                </p:cNvSpPr>
                <p:nvPr/>
              </p:nvSpPr>
              <p:spPr>
                <a:xfrm>
                  <a:off x="2159831" y="2718358"/>
                  <a:ext cx="982385" cy="400110"/>
                </a:xfrm>
                <a:prstGeom prst="rect">
                  <a:avLst/>
                </a:prstGeom>
                <a:blipFill rotWithShape="1">
                  <a:blip r:embed="rId3"/>
                  <a:stretch>
                    <a:fillRect l="-6452" t="-11290" r="-645"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テキスト ボックス 53"/>
                <p:cNvSpPr txBox="1"/>
                <p:nvPr/>
              </p:nvSpPr>
              <p:spPr>
                <a:xfrm>
                  <a:off x="2159832" y="4016199"/>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𝟐</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54" name="テキスト ボックス 53"/>
                <p:cNvSpPr txBox="1">
                  <a:spLocks noRot="1" noChangeAspect="1" noMove="1" noResize="1" noEditPoints="1" noAdjustHandles="1" noChangeArrowheads="1" noChangeShapeType="1" noTextEdit="1"/>
                </p:cNvSpPr>
                <p:nvPr/>
              </p:nvSpPr>
              <p:spPr>
                <a:xfrm>
                  <a:off x="2159832" y="4016199"/>
                  <a:ext cx="982385" cy="400110"/>
                </a:xfrm>
                <a:prstGeom prst="rect">
                  <a:avLst/>
                </a:prstGeom>
                <a:blipFill rotWithShape="1">
                  <a:blip r:embed="rId4"/>
                  <a:stretch>
                    <a:fillRect l="-6452" t="-11290" r="-645"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円/楕円 61"/>
                <p:cNvSpPr/>
                <p:nvPr/>
              </p:nvSpPr>
              <p:spPr>
                <a:xfrm>
                  <a:off x="5292240" y="2754056"/>
                  <a:ext cx="144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E8DED8">
                          <a:lumMod val="10000"/>
                        </a:srgbClr>
                      </a:solidFill>
                      <a:latin typeface="ＭＳ Ｐゴシック"/>
                      <a:ea typeface="ＭＳ Ｐゴシック"/>
                    </a:rPr>
                    <a:t>状態</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𝒔</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62" name="円/楕円 61"/>
                <p:cNvSpPr>
                  <a:spLocks noRot="1" noChangeAspect="1" noMove="1" noResize="1" noEditPoints="1" noAdjustHandles="1" noChangeArrowheads="1" noChangeShapeType="1" noTextEdit="1"/>
                </p:cNvSpPr>
                <p:nvPr/>
              </p:nvSpPr>
              <p:spPr>
                <a:xfrm>
                  <a:off x="5292240" y="2754056"/>
                  <a:ext cx="1440000" cy="720080"/>
                </a:xfrm>
                <a:prstGeom prst="ellipse">
                  <a:avLst/>
                </a:prstGeom>
                <a:blipFill rotWithShape="1">
                  <a:blip r:embed="rId5"/>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69" name="直線矢印コネクタ 68"/>
            <p:cNvCxnSpPr/>
            <p:nvPr/>
          </p:nvCxnSpPr>
          <p:spPr>
            <a:xfrm flipV="1">
              <a:off x="6804248" y="3114096"/>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6876256" y="4050200"/>
              <a:ext cx="900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テキスト ボックス 70"/>
                <p:cNvSpPr txBox="1"/>
                <p:nvPr/>
              </p:nvSpPr>
              <p:spPr>
                <a:xfrm>
                  <a:off x="6948264" y="2641978"/>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71" name="テキスト ボックス 70"/>
                <p:cNvSpPr txBox="1">
                  <a:spLocks noRot="1" noChangeAspect="1" noMove="1" noResize="1" noEditPoints="1" noAdjustHandles="1" noChangeArrowheads="1" noChangeShapeType="1" noTextEdit="1"/>
                </p:cNvSpPr>
                <p:nvPr/>
              </p:nvSpPr>
              <p:spPr>
                <a:xfrm>
                  <a:off x="6948264" y="2641978"/>
                  <a:ext cx="982385" cy="400110"/>
                </a:xfrm>
                <a:prstGeom prst="rect">
                  <a:avLst/>
                </a:prstGeom>
                <a:blipFill rotWithShape="1">
                  <a:blip r:embed="rId6"/>
                  <a:stretch>
                    <a:fillRect l="-7143" t="-11290" r="-64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p:cNvSpPr txBox="1"/>
                <p:nvPr/>
              </p:nvSpPr>
              <p:spPr>
                <a:xfrm>
                  <a:off x="7020272" y="4122208"/>
                  <a:ext cx="982385"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行動</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𝒂</m:t>
                          </m:r>
                        </m:e>
                        <m:sub>
                          <m:r>
                            <a:rPr lang="en-US" altLang="ja-JP" sz="2000" b="1" i="1" smtClean="0">
                              <a:solidFill>
                                <a:srgbClr val="E8DED8">
                                  <a:lumMod val="10000"/>
                                </a:srgbClr>
                              </a:solidFill>
                              <a:latin typeface="Cambria Math"/>
                              <a:ea typeface="+mj-ea"/>
                            </a:rPr>
                            <m:t>𝟐</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7020272" y="4122208"/>
                  <a:ext cx="982385" cy="400110"/>
                </a:xfrm>
                <a:prstGeom prst="rect">
                  <a:avLst/>
                </a:prstGeom>
                <a:blipFill rotWithShape="1">
                  <a:blip r:embed="rId7"/>
                  <a:stretch>
                    <a:fillRect l="-6494" t="-11290" r="-1299" b="-3064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円/楕円 72"/>
                <p:cNvSpPr/>
                <p:nvPr/>
              </p:nvSpPr>
              <p:spPr>
                <a:xfrm>
                  <a:off x="5292080" y="3690160"/>
                  <a:ext cx="1440000" cy="72000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E8DED8">
                          <a:lumMod val="10000"/>
                        </a:srgbClr>
                      </a:solidFill>
                      <a:latin typeface="ＭＳ Ｐゴシック"/>
                      <a:ea typeface="ＭＳ Ｐゴシック"/>
                    </a:rPr>
                    <a:t>状態</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𝒔</m:t>
                          </m:r>
                        </m:e>
                        <m:sub>
                          <m:r>
                            <a:rPr lang="en-US" altLang="ja-JP" sz="2000" b="1" i="1" smtClean="0">
                              <a:solidFill>
                                <a:srgbClr val="E8DED8">
                                  <a:lumMod val="10000"/>
                                </a:srgbClr>
                              </a:solidFill>
                              <a:latin typeface="Cambria Math"/>
                              <a:ea typeface="+mj-ea"/>
                            </a:rPr>
                            <m:t>𝟐</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73" name="円/楕円 72"/>
                <p:cNvSpPr>
                  <a:spLocks noRot="1" noChangeAspect="1" noMove="1" noResize="1" noEditPoints="1" noAdjustHandles="1" noChangeArrowheads="1" noChangeShapeType="1" noTextEdit="1"/>
                </p:cNvSpPr>
                <p:nvPr/>
              </p:nvSpPr>
              <p:spPr>
                <a:xfrm>
                  <a:off x="5292080" y="3690160"/>
                  <a:ext cx="1440000" cy="720000"/>
                </a:xfrm>
                <a:prstGeom prst="ellipse">
                  <a:avLst/>
                </a:prstGeom>
                <a:blipFill rotWithShape="1">
                  <a:blip r:embed="rId8"/>
                  <a:stretch>
                    <a:fillRect/>
                  </a:stretch>
                </a:blipFill>
                <a:ln w="19050">
                  <a:solidFill>
                    <a:schemeClr val="bg2">
                      <a:lumMod val="10000"/>
                    </a:schemeClr>
                  </a:solidFill>
                </a:ln>
              </p:spPr>
              <p:txBody>
                <a:bodyPr/>
                <a:lstStyle/>
                <a:p>
                  <a:r>
                    <a:rPr lang="ja-JP" altLang="en-US">
                      <a:noFill/>
                    </a:rPr>
                    <a:t> </a:t>
                  </a:r>
                </a:p>
              </p:txBody>
            </p:sp>
          </mc:Fallback>
        </mc:AlternateContent>
        <p:sp>
          <p:nvSpPr>
            <p:cNvPr id="74" name="右矢印 73"/>
            <p:cNvSpPr/>
            <p:nvPr/>
          </p:nvSpPr>
          <p:spPr>
            <a:xfrm>
              <a:off x="3600032" y="3186103"/>
              <a:ext cx="1260000" cy="900000"/>
            </a:xfrm>
            <a:prstGeom prst="rightArrow">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円/楕円 2"/>
            <p:cNvSpPr/>
            <p:nvPr/>
          </p:nvSpPr>
          <p:spPr>
            <a:xfrm>
              <a:off x="4967904" y="2277152"/>
              <a:ext cx="2160000" cy="2520000"/>
            </a:xfrm>
            <a:prstGeom prst="ellipse">
              <a:avLst/>
            </a:prstGeom>
            <a:noFill/>
            <a:ln w="19050">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mc:AlternateContent xmlns:mc="http://schemas.openxmlformats.org/markup-compatibility/2006" xmlns:a14="http://schemas.microsoft.com/office/drawing/2010/main">
          <mc:Choice Requires="a14">
            <p:sp>
              <p:nvSpPr>
                <p:cNvPr id="4" name="テキスト ボックス 3"/>
                <p:cNvSpPr txBox="1"/>
                <p:nvPr/>
              </p:nvSpPr>
              <p:spPr>
                <a:xfrm>
                  <a:off x="5544000" y="2133152"/>
                  <a:ext cx="967957" cy="400110"/>
                </a:xfrm>
                <a:prstGeom prst="rect">
                  <a:avLst/>
                </a:prstGeom>
                <a:solidFill>
                  <a:schemeClr val="bg1"/>
                </a:solidFill>
                <a:ln w="19050">
                  <a:solidFill>
                    <a:schemeClr val="bg2">
                      <a:lumMod val="10000"/>
                    </a:schemeClr>
                  </a:solidFill>
                  <a:prstDash val="dash"/>
                </a:ln>
              </p:spPr>
              <p:txBody>
                <a:bodyPr wrap="none" rtlCol="0">
                  <a:spAutoFit/>
                </a:bodyPr>
                <a:lstStyle/>
                <a:p>
                  <a:r>
                    <a:rPr lang="ja-JP" altLang="en-US" sz="2000" dirty="0" smtClean="0">
                      <a:solidFill>
                        <a:srgbClr val="E8DED8">
                          <a:lumMod val="10000"/>
                        </a:srgbClr>
                      </a:solidFill>
                      <a:latin typeface="ＭＳ Ｐゴシック"/>
                      <a:ea typeface="ＭＳ Ｐゴシック"/>
                    </a:rPr>
                    <a:t>観測</a:t>
                  </a:r>
                  <a14:m>
                    <m:oMath xmlns:m="http://schemas.openxmlformats.org/officeDocument/2006/math">
                      <m:sSub>
                        <m:sSubPr>
                          <m:ctrlPr>
                            <a:rPr lang="en-US" altLang="ja-JP" sz="2000" b="1" i="1" smtClean="0">
                              <a:solidFill>
                                <a:srgbClr val="E8DED8">
                                  <a:lumMod val="10000"/>
                                </a:srgbClr>
                              </a:solidFill>
                              <a:latin typeface="Cambria Math"/>
                              <a:ea typeface="+mj-ea"/>
                            </a:rPr>
                          </m:ctrlPr>
                        </m:sSubPr>
                        <m:e>
                          <m:r>
                            <a:rPr lang="en-US" altLang="ja-JP" sz="2000" b="1" i="1" smtClean="0">
                              <a:solidFill>
                                <a:srgbClr val="E8DED8">
                                  <a:lumMod val="10000"/>
                                </a:srgbClr>
                              </a:solidFill>
                              <a:latin typeface="Cambria Math"/>
                              <a:ea typeface="+mj-ea"/>
                            </a:rPr>
                            <m:t>𝒐</m:t>
                          </m:r>
                        </m:e>
                        <m:sub>
                          <m:r>
                            <a:rPr lang="en-US" altLang="ja-JP" sz="2000" b="1" i="1" smtClean="0">
                              <a:solidFill>
                                <a:srgbClr val="E8DED8">
                                  <a:lumMod val="10000"/>
                                </a:srgbClr>
                              </a:solidFill>
                              <a:latin typeface="Cambria Math"/>
                              <a:ea typeface="+mj-ea"/>
                            </a:rPr>
                            <m:t>𝟏</m:t>
                          </m:r>
                        </m:sub>
                      </m:sSub>
                    </m:oMath>
                  </a14:m>
                  <a:endParaRPr lang="ja-JP" altLang="en-US" sz="2000" b="1" dirty="0">
                    <a:solidFill>
                      <a:srgbClr val="E8DED8">
                        <a:lumMod val="10000"/>
                      </a:srgbClr>
                    </a:solidFill>
                    <a:latin typeface="ＭＳ Ｐゴシック"/>
                    <a:ea typeface="ＭＳ Ｐゴシック"/>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5544000" y="2133152"/>
                  <a:ext cx="967957" cy="400110"/>
                </a:xfrm>
                <a:prstGeom prst="rect">
                  <a:avLst/>
                </a:prstGeom>
                <a:blipFill rotWithShape="1">
                  <a:blip r:embed="rId9"/>
                  <a:stretch>
                    <a:fillRect l="-5806" t="-9231" b="-26154"/>
                  </a:stretch>
                </a:blipFill>
                <a:ln w="19050">
                  <a:solidFill>
                    <a:schemeClr val="bg2">
                      <a:lumMod val="10000"/>
                    </a:schemeClr>
                  </a:solidFill>
                  <a:prstDash val="dash"/>
                </a:ln>
              </p:spPr>
              <p:txBody>
                <a:bodyPr/>
                <a:lstStyle/>
                <a:p>
                  <a:r>
                    <a:rPr lang="ja-JP" altLang="en-US">
                      <a:noFill/>
                    </a:rPr>
                    <a:t> </a:t>
                  </a:r>
                </a:p>
              </p:txBody>
            </p:sp>
          </mc:Fallback>
        </mc:AlternateContent>
        <p:sp>
          <p:nvSpPr>
            <p:cNvPr id="5" name="テキスト ボックス 4"/>
            <p:cNvSpPr txBox="1"/>
            <p:nvPr/>
          </p:nvSpPr>
          <p:spPr>
            <a:xfrm>
              <a:off x="3635896" y="2780928"/>
              <a:ext cx="958917" cy="400110"/>
            </a:xfrm>
            <a:prstGeom prst="rect">
              <a:avLst/>
            </a:prstGeom>
            <a:noFill/>
          </p:spPr>
          <p:txBody>
            <a:bodyPr wrap="none" rtlCol="0">
              <a:spAutoFit/>
            </a:bodyPr>
            <a:lstStyle/>
            <a:p>
              <a:r>
                <a:rPr lang="ja-JP" altLang="en-US" sz="2000" dirty="0" smtClean="0">
                  <a:solidFill>
                    <a:srgbClr val="E8DED8">
                      <a:lumMod val="10000"/>
                    </a:srgbClr>
                  </a:solidFill>
                  <a:latin typeface="ＭＳ Ｐゴシック"/>
                  <a:ea typeface="ＭＳ Ｐゴシック"/>
                </a:rPr>
                <a:t>本来は</a:t>
              </a:r>
              <a:endParaRPr lang="ja-JP" altLang="en-US" sz="2000" dirty="0">
                <a:solidFill>
                  <a:srgbClr val="E8DED8">
                    <a:lumMod val="10000"/>
                  </a:srgbClr>
                </a:solidFill>
                <a:latin typeface="ＭＳ Ｐゴシック"/>
                <a:ea typeface="ＭＳ Ｐゴシック"/>
              </a:endParaRPr>
            </a:p>
          </p:txBody>
        </p:sp>
      </p:grpSp>
      <p:sp>
        <p:nvSpPr>
          <p:cNvPr id="14" name="テキスト ボックス 13"/>
          <p:cNvSpPr txBox="1"/>
          <p:nvPr/>
        </p:nvSpPr>
        <p:spPr>
          <a:xfrm>
            <a:off x="1895784" y="5877272"/>
            <a:ext cx="5400000" cy="504000"/>
          </a:xfrm>
          <a:prstGeom prst="rect">
            <a:avLst/>
          </a:prstGeom>
          <a:noFill/>
          <a:ln w="3175">
            <a:noFill/>
          </a:ln>
        </p:spPr>
        <p:txBody>
          <a:bodyPr wrap="none" rtlCol="0">
            <a:spAutoFit/>
          </a:bodyPr>
          <a:lstStyle/>
          <a:p>
            <a:r>
              <a:rPr lang="ja-JP" altLang="en-US" sz="2400" dirty="0" smtClean="0">
                <a:solidFill>
                  <a:srgbClr val="E8DED8">
                    <a:lumMod val="10000"/>
                  </a:srgbClr>
                </a:solidFill>
                <a:latin typeface="ＭＳ Ｐゴシック"/>
                <a:ea typeface="ＭＳ Ｐゴシック"/>
              </a:rPr>
              <a:t>・適切な行動が複数ある観測を分割する</a:t>
            </a:r>
            <a:endParaRPr lang="ja-JP" altLang="en-US" sz="2400" dirty="0">
              <a:solidFill>
                <a:srgbClr val="E8DED8">
                  <a:lumMod val="10000"/>
                </a:srgbClr>
              </a:solidFill>
              <a:latin typeface="ＭＳ Ｐゴシック"/>
              <a:ea typeface="ＭＳ Ｐゴシック"/>
            </a:endParaRPr>
          </a:p>
        </p:txBody>
      </p:sp>
    </p:spTree>
    <p:extLst>
      <p:ext uri="{BB962C8B-B14F-4D97-AF65-F5344CB8AC3E}">
        <p14:creationId xmlns:p14="http://schemas.microsoft.com/office/powerpoint/2010/main" val="3389077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260648"/>
            <a:ext cx="7992888" cy="1143000"/>
          </a:xfrm>
        </p:spPr>
        <p:txBody>
          <a:bodyPr/>
          <a:lstStyle/>
          <a:p>
            <a:r>
              <a:rPr kumimoji="1" lang="ja-JP" altLang="en-US" sz="4400" dirty="0" smtClean="0">
                <a:ln w="12700">
                  <a:noFill/>
                </a:ln>
                <a:solidFill>
                  <a:schemeClr val="bg2">
                    <a:lumMod val="10000"/>
                  </a:schemeClr>
                </a:solidFill>
                <a:effectLst>
                  <a:outerShdw blurRad="38100" dist="38100" dir="2700000" algn="tl">
                    <a:srgbClr val="000000">
                      <a:alpha val="43137"/>
                    </a:srgbClr>
                  </a:outerShdw>
                </a:effectLst>
              </a:rPr>
              <a:t>アプローチ</a:t>
            </a:r>
            <a:endParaRPr kumimoji="1" lang="ja-JP" altLang="en-US" sz="4400" dirty="0">
              <a:ln w="12700">
                <a:noFill/>
              </a:ln>
              <a:solidFill>
                <a:schemeClr val="bg2">
                  <a:lumMod val="10000"/>
                </a:schemeClr>
              </a:solidFill>
              <a:effectLst>
                <a:outerShdw blurRad="38100" dist="38100" dir="2700000" algn="tl">
                  <a:srgbClr val="000000">
                    <a:alpha val="43137"/>
                  </a:srgbClr>
                </a:outerShdw>
              </a:effectLst>
            </a:endParaRPr>
          </a:p>
        </p:txBody>
      </p:sp>
      <p:cxnSp>
        <p:nvCxnSpPr>
          <p:cNvPr id="6" name="直線コネクタ 5"/>
          <p:cNvCxnSpPr/>
          <p:nvPr/>
        </p:nvCxnSpPr>
        <p:spPr>
          <a:xfrm>
            <a:off x="1135487" y="1484784"/>
            <a:ext cx="7056784" cy="0"/>
          </a:xfrm>
          <a:prstGeom prst="line">
            <a:avLst/>
          </a:prstGeom>
          <a:ln w="127000" cap="sq" cmpd="thickThin">
            <a:gradFill flip="none" rotWithShape="1">
              <a:gsLst>
                <a:gs pos="0">
                  <a:schemeClr val="accent1">
                    <a:tint val="66000"/>
                    <a:satMod val="160000"/>
                  </a:schemeClr>
                </a:gs>
                <a:gs pos="30000">
                  <a:schemeClr val="accent1"/>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39552" y="1556792"/>
            <a:ext cx="6668813" cy="2123658"/>
          </a:xfrm>
          <a:prstGeom prst="rect">
            <a:avLst/>
          </a:prstGeom>
          <a:noFill/>
        </p:spPr>
        <p:txBody>
          <a:bodyPr wrap="none" rtlCol="0">
            <a:spAutoFit/>
          </a:bodyPr>
          <a:lstStyle/>
          <a:p>
            <a:r>
              <a:rPr lang="ja-JP" altLang="en-US" sz="2400" dirty="0" smtClean="0">
                <a:solidFill>
                  <a:schemeClr val="bg2">
                    <a:lumMod val="10000"/>
                  </a:schemeClr>
                </a:solidFill>
                <a:latin typeface="+mj-ea"/>
                <a:ea typeface="+mj-ea"/>
              </a:rPr>
              <a:t>・適切な行動が複数ある観測を分割するために，</a:t>
            </a:r>
            <a:endParaRPr lang="en-US" altLang="ja-JP" sz="2400" dirty="0" smtClean="0">
              <a:solidFill>
                <a:schemeClr val="bg2">
                  <a:lumMod val="10000"/>
                </a:schemeClr>
              </a:solidFill>
              <a:latin typeface="+mj-ea"/>
              <a:ea typeface="+mj-ea"/>
            </a:endParaRPr>
          </a:p>
          <a:p>
            <a:r>
              <a:rPr lang="ja-JP" altLang="en-US" sz="2400" dirty="0" smtClean="0">
                <a:solidFill>
                  <a:schemeClr val="bg2">
                    <a:lumMod val="10000"/>
                  </a:schemeClr>
                </a:solidFill>
                <a:latin typeface="+mj-ea"/>
                <a:ea typeface="+mj-ea"/>
              </a:rPr>
              <a:t>　二つの段階を踏む必要がある</a:t>
            </a:r>
            <a:endParaRPr lang="en-US" altLang="ja-JP" sz="2400" dirty="0" smtClean="0">
              <a:solidFill>
                <a:schemeClr val="bg2">
                  <a:lumMod val="10000"/>
                </a:schemeClr>
              </a:solidFill>
              <a:latin typeface="+mj-ea"/>
              <a:ea typeface="+mj-ea"/>
            </a:endParaRPr>
          </a:p>
          <a:p>
            <a:endParaRPr lang="en-US" altLang="ja-JP" sz="2400" b="1" dirty="0" smtClean="0">
              <a:solidFill>
                <a:schemeClr val="bg2">
                  <a:lumMod val="10000"/>
                </a:schemeClr>
              </a:solidFill>
              <a:latin typeface="+mj-ea"/>
              <a:ea typeface="+mj-ea"/>
            </a:endParaRPr>
          </a:p>
          <a:p>
            <a:r>
              <a:rPr lang="ja-JP" altLang="en-US" sz="2400" b="1" dirty="0" smtClean="0">
                <a:solidFill>
                  <a:schemeClr val="bg2">
                    <a:lumMod val="10000"/>
                  </a:schemeClr>
                </a:solidFill>
                <a:latin typeface="+mj-ea"/>
                <a:ea typeface="+mj-ea"/>
              </a:rPr>
              <a:t>　</a:t>
            </a:r>
            <a:r>
              <a:rPr lang="en-US" altLang="ja-JP" sz="2400" b="1" dirty="0" smtClean="0">
                <a:solidFill>
                  <a:schemeClr val="bg2">
                    <a:lumMod val="10000"/>
                  </a:schemeClr>
                </a:solidFill>
                <a:latin typeface="+mj-ea"/>
                <a:ea typeface="+mj-ea"/>
              </a:rPr>
              <a:t>1</a:t>
            </a:r>
            <a:r>
              <a:rPr lang="ja-JP" altLang="en-US" sz="2400" b="1" dirty="0" err="1"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得た観測で</a:t>
            </a:r>
            <a:r>
              <a:rPr lang="ja-JP" altLang="en-US" sz="2400" dirty="0">
                <a:solidFill>
                  <a:schemeClr val="bg2">
                    <a:lumMod val="10000"/>
                  </a:schemeClr>
                </a:solidFill>
                <a:latin typeface="+mj-ea"/>
                <a:ea typeface="+mj-ea"/>
              </a:rPr>
              <a:t>適切な</a:t>
            </a:r>
            <a:r>
              <a:rPr lang="ja-JP" altLang="en-US" sz="2400" dirty="0" smtClean="0">
                <a:solidFill>
                  <a:schemeClr val="bg2">
                    <a:lumMod val="10000"/>
                  </a:schemeClr>
                </a:solidFill>
                <a:latin typeface="+mj-ea"/>
                <a:ea typeface="+mj-ea"/>
              </a:rPr>
              <a:t>行動が複数あるか</a:t>
            </a:r>
            <a:r>
              <a:rPr lang="ja-JP" altLang="en-US" sz="2400" dirty="0" smtClean="0">
                <a:solidFill>
                  <a:srgbClr val="FF0000"/>
                </a:solidFill>
                <a:latin typeface="+mj-ea"/>
                <a:ea typeface="+mj-ea"/>
              </a:rPr>
              <a:t>判別</a:t>
            </a:r>
            <a:endParaRPr lang="en-US" altLang="ja-JP" sz="2400" dirty="0" smtClean="0">
              <a:solidFill>
                <a:srgbClr val="FF0000"/>
              </a:solidFill>
              <a:latin typeface="+mj-ea"/>
              <a:ea typeface="+mj-ea"/>
            </a:endParaRPr>
          </a:p>
          <a:p>
            <a:endParaRPr lang="en-US" altLang="ja-JP" sz="1200" b="1" dirty="0" smtClean="0">
              <a:solidFill>
                <a:schemeClr val="bg2">
                  <a:lumMod val="10000"/>
                </a:schemeClr>
              </a:solidFill>
              <a:latin typeface="+mj-ea"/>
              <a:ea typeface="+mj-ea"/>
            </a:endParaRPr>
          </a:p>
          <a:p>
            <a:r>
              <a:rPr lang="ja-JP" altLang="en-US" sz="2400" b="1" dirty="0" smtClean="0">
                <a:solidFill>
                  <a:schemeClr val="bg2">
                    <a:lumMod val="10000"/>
                  </a:schemeClr>
                </a:solidFill>
                <a:latin typeface="+mj-ea"/>
                <a:ea typeface="+mj-ea"/>
              </a:rPr>
              <a:t>　</a:t>
            </a:r>
            <a:r>
              <a:rPr lang="en-US" altLang="ja-JP" sz="2400" b="1" dirty="0" smtClean="0">
                <a:solidFill>
                  <a:schemeClr val="bg2">
                    <a:lumMod val="10000"/>
                  </a:schemeClr>
                </a:solidFill>
                <a:latin typeface="+mj-ea"/>
                <a:ea typeface="+mj-ea"/>
              </a:rPr>
              <a:t>2</a:t>
            </a:r>
            <a:r>
              <a:rPr lang="ja-JP" altLang="en-US" sz="2400" b="1" dirty="0" err="1" smtClean="0">
                <a:solidFill>
                  <a:schemeClr val="bg2">
                    <a:lumMod val="10000"/>
                  </a:schemeClr>
                </a:solidFill>
                <a:latin typeface="+mj-ea"/>
                <a:ea typeface="+mj-ea"/>
              </a:rPr>
              <a:t>．</a:t>
            </a:r>
            <a:r>
              <a:rPr lang="ja-JP" altLang="en-US" sz="2400" dirty="0" smtClean="0">
                <a:solidFill>
                  <a:schemeClr val="bg2">
                    <a:lumMod val="10000"/>
                  </a:schemeClr>
                </a:solidFill>
                <a:latin typeface="+mj-ea"/>
                <a:ea typeface="+mj-ea"/>
              </a:rPr>
              <a:t>適した</a:t>
            </a:r>
            <a:r>
              <a:rPr lang="ja-JP" altLang="en-US" sz="2400" dirty="0">
                <a:solidFill>
                  <a:schemeClr val="bg2">
                    <a:lumMod val="10000"/>
                  </a:schemeClr>
                </a:solidFill>
                <a:latin typeface="+mj-ea"/>
                <a:ea typeface="+mj-ea"/>
              </a:rPr>
              <a:t>行動</a:t>
            </a:r>
            <a:r>
              <a:rPr lang="ja-JP" altLang="en-US" sz="2400" dirty="0" smtClean="0">
                <a:solidFill>
                  <a:schemeClr val="bg2">
                    <a:lumMod val="10000"/>
                  </a:schemeClr>
                </a:solidFill>
                <a:latin typeface="+mj-ea"/>
                <a:ea typeface="+mj-ea"/>
              </a:rPr>
              <a:t>が複数ある場合，観測を</a:t>
            </a:r>
            <a:r>
              <a:rPr lang="ja-JP" altLang="en-US" sz="2400" dirty="0" smtClean="0">
                <a:solidFill>
                  <a:srgbClr val="FF0000"/>
                </a:solidFill>
                <a:latin typeface="+mj-ea"/>
                <a:ea typeface="+mj-ea"/>
              </a:rPr>
              <a:t>分割</a:t>
            </a:r>
            <a:endParaRPr lang="en-US" altLang="ja-JP" sz="2400" b="1" dirty="0" smtClean="0">
              <a:solidFill>
                <a:srgbClr val="FF0000"/>
              </a:solidFill>
              <a:latin typeface="+mj-ea"/>
              <a:ea typeface="+mj-ea"/>
            </a:endParaRPr>
          </a:p>
        </p:txBody>
      </p:sp>
      <p:grpSp>
        <p:nvGrpSpPr>
          <p:cNvPr id="13" name="グループ化 12"/>
          <p:cNvGrpSpPr/>
          <p:nvPr/>
        </p:nvGrpSpPr>
        <p:grpSpPr>
          <a:xfrm>
            <a:off x="683568" y="2600968"/>
            <a:ext cx="8099487" cy="540000"/>
            <a:chOff x="1044000" y="2088000"/>
            <a:chExt cx="7533551" cy="540000"/>
          </a:xfrm>
        </p:grpSpPr>
        <p:sp>
          <p:nvSpPr>
            <p:cNvPr id="11" name="角丸四角形 10"/>
            <p:cNvSpPr/>
            <p:nvPr/>
          </p:nvSpPr>
          <p:spPr>
            <a:xfrm>
              <a:off x="1044000" y="2088000"/>
              <a:ext cx="5501929" cy="540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テキスト ボックス 11"/>
            <p:cNvSpPr txBox="1"/>
            <p:nvPr/>
          </p:nvSpPr>
          <p:spPr>
            <a:xfrm>
              <a:off x="6536079" y="2123944"/>
              <a:ext cx="2041472" cy="400110"/>
            </a:xfrm>
            <a:prstGeom prst="rect">
              <a:avLst/>
            </a:prstGeom>
            <a:noFill/>
            <a:ln>
              <a:noFill/>
            </a:ln>
          </p:spPr>
          <p:txBody>
            <a:bodyPr wrap="none" rtlCol="0">
              <a:spAutoFit/>
            </a:bodyPr>
            <a:lstStyle/>
            <a:p>
              <a:r>
                <a:rPr lang="ja-JP" altLang="en-US" sz="2000" b="1" dirty="0" smtClean="0">
                  <a:solidFill>
                    <a:srgbClr val="FF0000"/>
                  </a:solidFill>
                  <a:latin typeface="+mj-ea"/>
                  <a:ea typeface="+mj-ea"/>
                </a:rPr>
                <a:t>→中間までの成果</a:t>
              </a:r>
              <a:endParaRPr kumimoji="1" lang="ja-JP" altLang="en-US" sz="2000" b="1" dirty="0">
                <a:solidFill>
                  <a:srgbClr val="FF0000"/>
                </a:solidFill>
                <a:latin typeface="+mj-ea"/>
                <a:ea typeface="+mj-ea"/>
              </a:endParaRPr>
            </a:p>
          </p:txBody>
        </p:sp>
      </p:grpSp>
      <p:grpSp>
        <p:nvGrpSpPr>
          <p:cNvPr id="8" name="グループ化 7"/>
          <p:cNvGrpSpPr/>
          <p:nvPr/>
        </p:nvGrpSpPr>
        <p:grpSpPr>
          <a:xfrm>
            <a:off x="1080000" y="4033252"/>
            <a:ext cx="7054585" cy="2492092"/>
            <a:chOff x="1080000" y="3429360"/>
            <a:chExt cx="7054585" cy="2492092"/>
          </a:xfrm>
        </p:grpSpPr>
        <p:grpSp>
          <p:nvGrpSpPr>
            <p:cNvPr id="16" name="グループ化 15"/>
            <p:cNvGrpSpPr/>
            <p:nvPr/>
          </p:nvGrpSpPr>
          <p:grpSpPr>
            <a:xfrm>
              <a:off x="1080000" y="3429360"/>
              <a:ext cx="7054585" cy="2492092"/>
              <a:chOff x="756576" y="3240000"/>
              <a:chExt cx="7090210" cy="2654478"/>
            </a:xfrm>
          </p:grpSpPr>
          <p:grpSp>
            <p:nvGrpSpPr>
              <p:cNvPr id="5" name="グループ化 4"/>
              <p:cNvGrpSpPr/>
              <p:nvPr/>
            </p:nvGrpSpPr>
            <p:grpSpPr>
              <a:xfrm>
                <a:off x="2339999" y="3256764"/>
                <a:ext cx="2035529" cy="2383028"/>
                <a:chOff x="1361823" y="3105008"/>
                <a:chExt cx="2160000" cy="2528749"/>
              </a:xfrm>
            </p:grpSpPr>
            <mc:AlternateContent xmlns:mc="http://schemas.openxmlformats.org/markup-compatibility/2006" xmlns:a14="http://schemas.microsoft.com/office/drawing/2010/main">
              <mc:Choice Requires="a14">
                <p:sp>
                  <p:nvSpPr>
                    <p:cNvPr id="43" name="円/楕円 42"/>
                    <p:cNvSpPr>
                      <a:spLocks/>
                    </p:cNvSpPr>
                    <p:nvPr/>
                  </p:nvSpPr>
                  <p:spPr>
                    <a:xfrm>
                      <a:off x="1440000" y="4500000"/>
                      <a:ext cx="1260000" cy="72000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43" name="円/楕円 42"/>
                    <p:cNvSpPr>
                      <a:spLocks noRot="1" noChangeAspect="1" noMove="1" noResize="1" noEditPoints="1" noAdjustHandles="1" noChangeArrowheads="1" noChangeShapeType="1" noTextEdit="1"/>
                    </p:cNvSpPr>
                    <p:nvPr/>
                  </p:nvSpPr>
                  <p:spPr>
                    <a:xfrm>
                      <a:off x="1440000" y="4500000"/>
                      <a:ext cx="1260000" cy="720000"/>
                    </a:xfrm>
                    <a:prstGeom prst="ellipse">
                      <a:avLst/>
                    </a:prstGeom>
                    <a:blipFill rotWithShape="1">
                      <a:blip r:embed="rId2"/>
                      <a:stretch>
                        <a:fillRect t="-4673"/>
                      </a:stretch>
                    </a:blipFill>
                    <a:ln w="19050">
                      <a:solidFill>
                        <a:schemeClr val="bg2">
                          <a:lumMod val="10000"/>
                        </a:schemeClr>
                      </a:solidFill>
                    </a:ln>
                  </p:spPr>
                  <p:txBody>
                    <a:bodyPr/>
                    <a:lstStyle/>
                    <a:p>
                      <a:r>
                        <a:rPr lang="ja-JP" altLang="en-US">
                          <a:noFill/>
                        </a:rPr>
                        <a:t> </a:t>
                      </a:r>
                    </a:p>
                  </p:txBody>
                </p:sp>
              </mc:Fallback>
            </mc:AlternateContent>
            <p:cxnSp>
              <p:nvCxnSpPr>
                <p:cNvPr id="44" name="直線矢印コネクタ 43"/>
                <p:cNvCxnSpPr>
                  <a:cxnSpLocks noChangeAspect="1"/>
                </p:cNvCxnSpPr>
                <p:nvPr/>
              </p:nvCxnSpPr>
              <p:spPr>
                <a:xfrm flipV="1">
                  <a:off x="2628000" y="4428000"/>
                  <a:ext cx="648000" cy="259202"/>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cxnSpLocks noChangeAspect="1"/>
                </p:cNvCxnSpPr>
                <p:nvPr/>
              </p:nvCxnSpPr>
              <p:spPr>
                <a:xfrm>
                  <a:off x="2628000" y="5004000"/>
                  <a:ext cx="648000" cy="259202"/>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テキスト ボックス 45"/>
                    <p:cNvSpPr txBox="1">
                      <a:spLocks noChangeAspect="1"/>
                    </p:cNvSpPr>
                    <p:nvPr/>
                  </p:nvSpPr>
                  <p:spPr>
                    <a:xfrm>
                      <a:off x="2412000" y="4032000"/>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𝟐</m:t>
                              </m:r>
                            </m:sub>
                          </m:sSub>
                        </m:oMath>
                      </a14:m>
                      <a:endParaRPr kumimoji="1" lang="ja-JP" altLang="en-US" sz="2000" b="1" dirty="0">
                        <a:solidFill>
                          <a:schemeClr val="bg2">
                            <a:lumMod val="10000"/>
                          </a:schemeClr>
                        </a:solidFill>
                        <a:latin typeface="+mj-ea"/>
                        <a:ea typeface="+mj-ea"/>
                      </a:endParaRPr>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2412000" y="4032000"/>
                      <a:ext cx="902748" cy="369332"/>
                    </a:xfrm>
                    <a:prstGeom prst="rect">
                      <a:avLst/>
                    </a:prstGeom>
                    <a:blipFill rotWithShape="1">
                      <a:blip r:embed="rId3"/>
                      <a:stretch>
                        <a:fillRect l="-6081"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テキスト ボックス 46"/>
                    <p:cNvSpPr txBox="1">
                      <a:spLocks noChangeAspect="1"/>
                    </p:cNvSpPr>
                    <p:nvPr/>
                  </p:nvSpPr>
                  <p:spPr>
                    <a:xfrm>
                      <a:off x="2448000" y="5184000"/>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2448000" y="5184000"/>
                      <a:ext cx="902748" cy="369332"/>
                    </a:xfrm>
                    <a:prstGeom prst="rect">
                      <a:avLst/>
                    </a:prstGeom>
                    <a:blipFill rotWithShape="1">
                      <a:blip r:embed="rId4"/>
                      <a:stretch>
                        <a:fillRect l="-6081"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円/楕円 47"/>
                    <p:cNvSpPr>
                      <a:spLocks/>
                    </p:cNvSpPr>
                    <p:nvPr/>
                  </p:nvSpPr>
                  <p:spPr>
                    <a:xfrm>
                      <a:off x="1440000" y="3141048"/>
                      <a:ext cx="1260000" cy="719999"/>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48" name="円/楕円 47"/>
                    <p:cNvSpPr>
                      <a:spLocks noRot="1" noChangeAspect="1" noMove="1" noResize="1" noEditPoints="1" noAdjustHandles="1" noChangeArrowheads="1" noChangeShapeType="1" noTextEdit="1"/>
                    </p:cNvSpPr>
                    <p:nvPr/>
                  </p:nvSpPr>
                  <p:spPr>
                    <a:xfrm>
                      <a:off x="1440000" y="3141048"/>
                      <a:ext cx="1260000" cy="719999"/>
                    </a:xfrm>
                    <a:prstGeom prst="ellipse">
                      <a:avLst/>
                    </a:prstGeom>
                    <a:blipFill rotWithShape="1">
                      <a:blip r:embed="rId5"/>
                      <a:stretch>
                        <a:fillRect t="-3704"/>
                      </a:stretch>
                    </a:blipFill>
                    <a:ln w="19050">
                      <a:solidFill>
                        <a:schemeClr val="bg2">
                          <a:lumMod val="10000"/>
                        </a:schemeClr>
                      </a:solidFill>
                    </a:ln>
                  </p:spPr>
                  <p:txBody>
                    <a:bodyPr/>
                    <a:lstStyle/>
                    <a:p>
                      <a:r>
                        <a:rPr lang="ja-JP" altLang="en-US">
                          <a:noFill/>
                        </a:rPr>
                        <a:t> </a:t>
                      </a:r>
                    </a:p>
                  </p:txBody>
                </p:sp>
              </mc:Fallback>
            </mc:AlternateContent>
            <p:cxnSp>
              <p:nvCxnSpPr>
                <p:cNvPr id="49" name="直線矢印コネクタ 48"/>
                <p:cNvCxnSpPr>
                  <a:cxnSpLocks noChangeAspect="1"/>
                </p:cNvCxnSpPr>
                <p:nvPr/>
              </p:nvCxnSpPr>
              <p:spPr>
                <a:xfrm flipV="1">
                  <a:off x="2700000" y="3501008"/>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テキスト ボックス 49"/>
                    <p:cNvSpPr txBox="1">
                      <a:spLocks noChangeAspect="1"/>
                    </p:cNvSpPr>
                    <p:nvPr/>
                  </p:nvSpPr>
                  <p:spPr>
                    <a:xfrm>
                      <a:off x="2592000" y="3105008"/>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2592000" y="3105008"/>
                      <a:ext cx="902748" cy="369332"/>
                    </a:xfrm>
                    <a:prstGeom prst="rect">
                      <a:avLst/>
                    </a:prstGeom>
                    <a:blipFill rotWithShape="1">
                      <a:blip r:embed="rId6"/>
                      <a:stretch>
                        <a:fillRect l="-5369" t="-11475" b="-21311"/>
                      </a:stretch>
                    </a:blipFill>
                  </p:spPr>
                  <p:txBody>
                    <a:bodyPr/>
                    <a:lstStyle/>
                    <a:p>
                      <a:r>
                        <a:rPr lang="ja-JP" altLang="en-US">
                          <a:noFill/>
                        </a:rPr>
                        <a:t> </a:t>
                      </a:r>
                    </a:p>
                  </p:txBody>
                </p:sp>
              </mc:Fallback>
            </mc:AlternateContent>
            <p:sp>
              <p:nvSpPr>
                <p:cNvPr id="9" name="角丸四角形 8"/>
                <p:cNvSpPr/>
                <p:nvPr/>
              </p:nvSpPr>
              <p:spPr>
                <a:xfrm>
                  <a:off x="1361823" y="4013757"/>
                  <a:ext cx="2160000" cy="1620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grpSp>
            <p:nvGrpSpPr>
              <p:cNvPr id="4" name="グループ化 3"/>
              <p:cNvGrpSpPr/>
              <p:nvPr/>
            </p:nvGrpSpPr>
            <p:grpSpPr>
              <a:xfrm>
                <a:off x="5472003" y="3240000"/>
                <a:ext cx="2374783" cy="2654478"/>
                <a:chOff x="4500000" y="3087219"/>
                <a:chExt cx="2520000" cy="2816797"/>
              </a:xfrm>
            </p:grpSpPr>
            <mc:AlternateContent xmlns:mc="http://schemas.openxmlformats.org/markup-compatibility/2006" xmlns:a14="http://schemas.microsoft.com/office/drawing/2010/main">
              <mc:Choice Requires="a14">
                <p:sp>
                  <p:nvSpPr>
                    <p:cNvPr id="55" name="円/楕円 54"/>
                    <p:cNvSpPr/>
                    <p:nvPr/>
                  </p:nvSpPr>
                  <p:spPr>
                    <a:xfrm>
                      <a:off x="4752088" y="4077072"/>
                      <a:ext cx="126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5" name="円/楕円 54"/>
                    <p:cNvSpPr>
                      <a:spLocks noRot="1" noChangeAspect="1" noMove="1" noResize="1" noEditPoints="1" noAdjustHandles="1" noChangeArrowheads="1" noChangeShapeType="1" noTextEdit="1"/>
                    </p:cNvSpPr>
                    <p:nvPr/>
                  </p:nvSpPr>
                  <p:spPr>
                    <a:xfrm>
                      <a:off x="4752088" y="4077072"/>
                      <a:ext cx="1260000" cy="720080"/>
                    </a:xfrm>
                    <a:prstGeom prst="ellipse">
                      <a:avLst/>
                    </a:prstGeom>
                    <a:blipFill rotWithShape="1">
                      <a:blip r:embed="rId7"/>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6" name="直線矢印コネクタ 55"/>
                <p:cNvCxnSpPr/>
                <p:nvPr/>
              </p:nvCxnSpPr>
              <p:spPr>
                <a:xfrm flipV="1">
                  <a:off x="6012000" y="4437112"/>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テキスト ボックス 56"/>
                    <p:cNvSpPr txBox="1"/>
                    <p:nvPr/>
                  </p:nvSpPr>
                  <p:spPr>
                    <a:xfrm>
                      <a:off x="5904000" y="4023323"/>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𝟐</m:t>
                              </m:r>
                            </m:sub>
                          </m:sSub>
                        </m:oMath>
                      </a14:m>
                      <a:endParaRPr kumimoji="1" lang="ja-JP" altLang="en-US" b="1" dirty="0">
                        <a:solidFill>
                          <a:schemeClr val="bg2">
                            <a:lumMod val="10000"/>
                          </a:schemeClr>
                        </a:solidFill>
                        <a:latin typeface="+mj-ea"/>
                        <a:ea typeface="+mj-ea"/>
                      </a:endParaRPr>
                    </a:p>
                  </p:txBody>
                </p:sp>
              </mc:Choice>
              <mc:Fallback xmlns="">
                <p:sp>
                  <p:nvSpPr>
                    <p:cNvPr id="57" name="テキスト ボックス 56"/>
                    <p:cNvSpPr txBox="1">
                      <a:spLocks noRot="1" noChangeAspect="1" noMove="1" noResize="1" noEditPoints="1" noAdjustHandles="1" noChangeArrowheads="1" noChangeShapeType="1" noTextEdit="1"/>
                    </p:cNvSpPr>
                    <p:nvPr/>
                  </p:nvSpPr>
                  <p:spPr>
                    <a:xfrm>
                      <a:off x="5904000" y="4023323"/>
                      <a:ext cx="902748" cy="369332"/>
                    </a:xfrm>
                    <a:prstGeom prst="rect">
                      <a:avLst/>
                    </a:prstGeom>
                    <a:blipFill rotWithShape="1">
                      <a:blip r:embed="rId8"/>
                      <a:stretch>
                        <a:fillRect l="-5405"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円/楕円 57"/>
                    <p:cNvSpPr/>
                    <p:nvPr/>
                  </p:nvSpPr>
                  <p:spPr>
                    <a:xfrm>
                      <a:off x="4824096" y="5013176"/>
                      <a:ext cx="126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latin typeface="+mj-ea"/>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58" name="円/楕円 57"/>
                    <p:cNvSpPr>
                      <a:spLocks noRot="1" noChangeAspect="1" noMove="1" noResize="1" noEditPoints="1" noAdjustHandles="1" noChangeArrowheads="1" noChangeShapeType="1" noTextEdit="1"/>
                    </p:cNvSpPr>
                    <p:nvPr/>
                  </p:nvSpPr>
                  <p:spPr>
                    <a:xfrm>
                      <a:off x="4824096" y="5013176"/>
                      <a:ext cx="1260000" cy="720080"/>
                    </a:xfrm>
                    <a:prstGeom prst="ellipse">
                      <a:avLst/>
                    </a:prstGeom>
                    <a:blipFill rotWithShape="1">
                      <a:blip r:embed="rId9"/>
                      <a:stretch>
                        <a:fillRect/>
                      </a:stretch>
                    </a:blipFill>
                    <a:ln w="19050">
                      <a:solidFill>
                        <a:schemeClr val="bg2">
                          <a:lumMod val="10000"/>
                        </a:schemeClr>
                      </a:solidFill>
                    </a:ln>
                  </p:spPr>
                  <p:txBody>
                    <a:bodyPr/>
                    <a:lstStyle/>
                    <a:p>
                      <a:r>
                        <a:rPr lang="ja-JP" altLang="en-US">
                          <a:noFill/>
                        </a:rPr>
                        <a:t> </a:t>
                      </a:r>
                    </a:p>
                  </p:txBody>
                </p:sp>
              </mc:Fallback>
            </mc:AlternateContent>
            <p:cxnSp>
              <p:nvCxnSpPr>
                <p:cNvPr id="59" name="直線矢印コネクタ 58"/>
                <p:cNvCxnSpPr/>
                <p:nvPr/>
              </p:nvCxnSpPr>
              <p:spPr>
                <a:xfrm flipV="1">
                  <a:off x="6084000" y="5373309"/>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0" name="テキスト ボックス 59"/>
                    <p:cNvSpPr txBox="1"/>
                    <p:nvPr/>
                  </p:nvSpPr>
                  <p:spPr>
                    <a:xfrm>
                      <a:off x="5940000" y="4941261"/>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𝟑</m:t>
                              </m:r>
                            </m:sub>
                          </m:sSub>
                        </m:oMath>
                      </a14:m>
                      <a:endParaRPr kumimoji="1" lang="ja-JP" altLang="en-US" b="1" dirty="0">
                        <a:solidFill>
                          <a:schemeClr val="bg2">
                            <a:lumMod val="10000"/>
                          </a:schemeClr>
                        </a:solidFill>
                        <a:latin typeface="+mj-ea"/>
                        <a:ea typeface="+mj-ea"/>
                      </a:endParaRPr>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5940000" y="4941261"/>
                      <a:ext cx="902748" cy="369332"/>
                    </a:xfrm>
                    <a:prstGeom prst="rect">
                      <a:avLst/>
                    </a:prstGeom>
                    <a:blipFill rotWithShape="1">
                      <a:blip r:embed="rId10"/>
                      <a:stretch>
                        <a:fillRect l="-6081" t="-11667" b="-23333"/>
                      </a:stretch>
                    </a:blipFill>
                  </p:spPr>
                  <p:txBody>
                    <a:bodyPr/>
                    <a:lstStyle/>
                    <a:p>
                      <a:r>
                        <a:rPr lang="ja-JP" altLang="en-US">
                          <a:noFill/>
                        </a:rPr>
                        <a:t> </a:t>
                      </a:r>
                    </a:p>
                  </p:txBody>
                </p:sp>
              </mc:Fallback>
            </mc:AlternateContent>
            <p:grpSp>
              <p:nvGrpSpPr>
                <p:cNvPr id="3" name="グループ化 2"/>
                <p:cNvGrpSpPr/>
                <p:nvPr/>
              </p:nvGrpSpPr>
              <p:grpSpPr>
                <a:xfrm>
                  <a:off x="4500000" y="3087219"/>
                  <a:ext cx="2520000" cy="2816797"/>
                  <a:chOff x="4500000" y="2943203"/>
                  <a:chExt cx="2520000" cy="2816797"/>
                </a:xfrm>
              </p:grpSpPr>
              <p:sp>
                <p:nvSpPr>
                  <p:cNvPr id="10" name="角丸四角形 9"/>
                  <p:cNvSpPr/>
                  <p:nvPr/>
                </p:nvSpPr>
                <p:spPr>
                  <a:xfrm>
                    <a:off x="4500000" y="3780000"/>
                    <a:ext cx="2520000" cy="1980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mc:AlternateContent xmlns:mc="http://schemas.openxmlformats.org/markup-compatibility/2006" xmlns:a14="http://schemas.microsoft.com/office/drawing/2010/main">
                <mc:Choice Requires="a14">
                  <p:sp>
                    <p:nvSpPr>
                      <p:cNvPr id="27" name="円/楕円 26"/>
                      <p:cNvSpPr/>
                      <p:nvPr/>
                    </p:nvSpPr>
                    <p:spPr>
                      <a:xfrm>
                        <a:off x="4752000" y="2988000"/>
                        <a:ext cx="1260000" cy="720080"/>
                      </a:xfrm>
                      <a:prstGeom prst="ellipse">
                        <a:avLst/>
                      </a:prstGeom>
                      <a:solidFill>
                        <a:schemeClr val="bg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2">
                                <a:lumMod val="10000"/>
                              </a:schemeClr>
                            </a:solidFill>
                            <a:ea typeface="+mj-ea"/>
                          </a:rPr>
                          <a:t>観測</a:t>
                        </a:r>
                        <a14:m>
                          <m:oMath xmlns:m="http://schemas.openxmlformats.org/officeDocument/2006/math">
                            <m:sSub>
                              <m:sSubPr>
                                <m:ctrlPr>
                                  <a:rPr kumimoji="1" lang="en-US" altLang="ja-JP" b="1" i="1" smtClean="0">
                                    <a:solidFill>
                                      <a:schemeClr val="bg2">
                                        <a:lumMod val="10000"/>
                                      </a:schemeClr>
                                    </a:solidFill>
                                    <a:latin typeface="Cambria Math"/>
                                    <a:ea typeface="+mj-ea"/>
                                  </a:rPr>
                                </m:ctrlPr>
                              </m:sSubPr>
                              <m:e>
                                <m:r>
                                  <a:rPr kumimoji="1" lang="en-US" altLang="ja-JP" b="1" i="1" smtClean="0">
                                    <a:solidFill>
                                      <a:schemeClr val="bg2">
                                        <a:lumMod val="10000"/>
                                      </a:schemeClr>
                                    </a:solidFill>
                                    <a:latin typeface="Cambria Math"/>
                                    <a:ea typeface="+mj-ea"/>
                                  </a:rPr>
                                  <m:t>𝒐</m:t>
                                </m:r>
                              </m:e>
                              <m:sub>
                                <m:r>
                                  <a:rPr kumimoji="1"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27" name="円/楕円 26"/>
                      <p:cNvSpPr>
                        <a:spLocks noRot="1" noChangeAspect="1" noMove="1" noResize="1" noEditPoints="1" noAdjustHandles="1" noChangeArrowheads="1" noChangeShapeType="1" noTextEdit="1"/>
                      </p:cNvSpPr>
                      <p:nvPr/>
                    </p:nvSpPr>
                    <p:spPr>
                      <a:xfrm>
                        <a:off x="4752000" y="2988000"/>
                        <a:ext cx="1260000" cy="720080"/>
                      </a:xfrm>
                      <a:prstGeom prst="ellipse">
                        <a:avLst/>
                      </a:prstGeom>
                      <a:blipFill rotWithShape="1">
                        <a:blip r:embed="rId11"/>
                        <a:stretch>
                          <a:fillRect t="-3704"/>
                        </a:stretch>
                      </a:blipFill>
                      <a:ln w="19050">
                        <a:solidFill>
                          <a:schemeClr val="bg2">
                            <a:lumMod val="10000"/>
                          </a:schemeClr>
                        </a:solidFill>
                      </a:ln>
                    </p:spPr>
                    <p:txBody>
                      <a:bodyPr/>
                      <a:lstStyle/>
                      <a:p>
                        <a:r>
                          <a:rPr lang="ja-JP" altLang="en-US">
                            <a:noFill/>
                          </a:rPr>
                          <a:t> </a:t>
                        </a:r>
                      </a:p>
                    </p:txBody>
                  </p:sp>
                </mc:Fallback>
              </mc:AlternateContent>
              <p:cxnSp>
                <p:nvCxnSpPr>
                  <p:cNvPr id="28" name="直線矢印コネクタ 27"/>
                  <p:cNvCxnSpPr/>
                  <p:nvPr/>
                </p:nvCxnSpPr>
                <p:spPr>
                  <a:xfrm flipV="1">
                    <a:off x="6048152" y="3356992"/>
                    <a:ext cx="648000" cy="0"/>
                  </a:xfrm>
                  <a:prstGeom prst="straightConnector1">
                    <a:avLst/>
                  </a:prstGeom>
                  <a:ln w="2540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テキスト ボックス 28"/>
                      <p:cNvSpPr txBox="1"/>
                      <p:nvPr/>
                    </p:nvSpPr>
                    <p:spPr>
                      <a:xfrm>
                        <a:off x="5940152" y="2943203"/>
                        <a:ext cx="902748" cy="369332"/>
                      </a:xfrm>
                      <a:prstGeom prst="rect">
                        <a:avLst/>
                      </a:prstGeom>
                      <a:noFill/>
                    </p:spPr>
                    <p:txBody>
                      <a:bodyPr wrap="none" rtlCol="0">
                        <a:spAutoFit/>
                      </a:bodyPr>
                      <a:lstStyle/>
                      <a:p>
                        <a:r>
                          <a:rPr lang="ja-JP" altLang="en-US" b="1" dirty="0" smtClean="0">
                            <a:solidFill>
                              <a:schemeClr val="bg2">
                                <a:lumMod val="10000"/>
                              </a:schemeClr>
                            </a:solidFill>
                            <a:latin typeface="+mj-ea"/>
                            <a:ea typeface="+mj-ea"/>
                          </a:rPr>
                          <a:t>行動</a:t>
                        </a:r>
                        <a14:m>
                          <m:oMath xmlns:m="http://schemas.openxmlformats.org/officeDocument/2006/math">
                            <m:sSub>
                              <m:sSubPr>
                                <m:ctrlPr>
                                  <a:rPr lang="en-US" altLang="ja-JP" b="1" i="1" smtClean="0">
                                    <a:solidFill>
                                      <a:schemeClr val="bg2">
                                        <a:lumMod val="10000"/>
                                      </a:schemeClr>
                                    </a:solidFill>
                                    <a:latin typeface="Cambria Math"/>
                                    <a:ea typeface="+mj-ea"/>
                                  </a:rPr>
                                </m:ctrlPr>
                              </m:sSubPr>
                              <m:e>
                                <m:r>
                                  <a:rPr lang="en-US" altLang="ja-JP" b="1" i="1" smtClean="0">
                                    <a:solidFill>
                                      <a:schemeClr val="bg2">
                                        <a:lumMod val="10000"/>
                                      </a:schemeClr>
                                    </a:solidFill>
                                    <a:latin typeface="Cambria Math"/>
                                    <a:ea typeface="+mj-ea"/>
                                  </a:rPr>
                                  <m:t>𝒂</m:t>
                                </m:r>
                              </m:e>
                              <m:sub>
                                <m:r>
                                  <a:rPr lang="en-US" altLang="ja-JP" b="1" i="1" smtClean="0">
                                    <a:solidFill>
                                      <a:schemeClr val="bg2">
                                        <a:lumMod val="10000"/>
                                      </a:schemeClr>
                                    </a:solidFill>
                                    <a:latin typeface="Cambria Math"/>
                                    <a:ea typeface="+mj-ea"/>
                                  </a:rPr>
                                  <m:t>𝟏</m:t>
                                </m:r>
                              </m:sub>
                            </m:sSub>
                          </m:oMath>
                        </a14:m>
                        <a:endParaRPr kumimoji="1" lang="ja-JP" altLang="en-US" b="1" dirty="0">
                          <a:solidFill>
                            <a:schemeClr val="bg2">
                              <a:lumMod val="10000"/>
                            </a:schemeClr>
                          </a:solidFill>
                          <a:latin typeface="+mj-ea"/>
                          <a:ea typeface="+mj-ea"/>
                        </a:endParaRP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5940152" y="2943203"/>
                        <a:ext cx="902748" cy="369332"/>
                      </a:xfrm>
                      <a:prstGeom prst="rect">
                        <a:avLst/>
                      </a:prstGeom>
                      <a:blipFill rotWithShape="1">
                        <a:blip r:embed="rId12"/>
                        <a:stretch>
                          <a:fillRect l="-6081" t="-11475" b="-21311"/>
                        </a:stretch>
                      </a:blipFill>
                    </p:spPr>
                    <p:txBody>
                      <a:bodyPr/>
                      <a:lstStyle/>
                      <a:p>
                        <a:r>
                          <a:rPr lang="ja-JP" altLang="en-US">
                            <a:noFill/>
                          </a:rPr>
                          <a:t> </a:t>
                        </a:r>
                      </a:p>
                    </p:txBody>
                  </p:sp>
                </mc:Fallback>
              </mc:AlternateContent>
            </p:grpSp>
          </p:grpSp>
          <p:sp>
            <p:nvSpPr>
              <p:cNvPr id="7" name="右矢印 6"/>
              <p:cNvSpPr/>
              <p:nvPr/>
            </p:nvSpPr>
            <p:spPr>
              <a:xfrm>
                <a:off x="4555665" y="3928890"/>
                <a:ext cx="720000" cy="720000"/>
              </a:xfrm>
              <a:prstGeom prst="rightArrow">
                <a:avLst/>
              </a:prstGeom>
              <a:solidFill>
                <a:schemeClr val="accent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56576" y="3737162"/>
                <a:ext cx="553998" cy="1008000"/>
              </a:xfrm>
              <a:prstGeom prst="rect">
                <a:avLst/>
              </a:prstGeom>
              <a:noFill/>
              <a:ln w="19050">
                <a:solidFill>
                  <a:schemeClr val="bg2">
                    <a:lumMod val="10000"/>
                  </a:schemeClr>
                </a:solidFill>
              </a:ln>
            </p:spPr>
            <p:txBody>
              <a:bodyPr vert="eaVert" wrap="none" rtlCol="0">
                <a:spAutoFit/>
              </a:bodyPr>
              <a:lstStyle/>
              <a:p>
                <a:pPr algn="ctr"/>
                <a:r>
                  <a:rPr kumimoji="1" lang="ja-JP" altLang="en-US" sz="2400" dirty="0" smtClean="0">
                    <a:solidFill>
                      <a:schemeClr val="bg2">
                        <a:lumMod val="10000"/>
                      </a:schemeClr>
                    </a:solidFill>
                    <a:latin typeface="+mj-ea"/>
                    <a:ea typeface="+mj-ea"/>
                  </a:rPr>
                  <a:t>センサ</a:t>
                </a:r>
                <a:endParaRPr kumimoji="1" lang="ja-JP" altLang="en-US" sz="2400" dirty="0">
                  <a:solidFill>
                    <a:schemeClr val="bg2">
                      <a:lumMod val="10000"/>
                    </a:schemeClr>
                  </a:solidFill>
                  <a:latin typeface="+mj-ea"/>
                  <a:ea typeface="+mj-ea"/>
                </a:endParaRPr>
              </a:p>
            </p:txBody>
          </p:sp>
          <p:sp>
            <p:nvSpPr>
              <p:cNvPr id="37" name="右矢印 36"/>
              <p:cNvSpPr/>
              <p:nvPr/>
            </p:nvSpPr>
            <p:spPr>
              <a:xfrm>
                <a:off x="1480212" y="3928890"/>
                <a:ext cx="720000" cy="720000"/>
              </a:xfrm>
              <a:prstGeom prst="rightArrow">
                <a:avLst/>
              </a:prstGeom>
              <a:solidFill>
                <a:schemeClr val="accent1"/>
              </a:solid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p:cNvSpPr txBox="1"/>
            <p:nvPr/>
          </p:nvSpPr>
          <p:spPr>
            <a:xfrm>
              <a:off x="1692000" y="4976108"/>
              <a:ext cx="848309" cy="646331"/>
            </a:xfrm>
            <a:prstGeom prst="rect">
              <a:avLst/>
            </a:prstGeom>
            <a:noFill/>
            <a:ln w="12700">
              <a:solidFill>
                <a:schemeClr val="bg2">
                  <a:lumMod val="10000"/>
                </a:schemeClr>
              </a:solidFill>
            </a:ln>
          </p:spPr>
          <p:txBody>
            <a:bodyPr wrap="none" rtlCol="0">
              <a:spAutoFit/>
            </a:bodyPr>
            <a:lstStyle/>
            <a:p>
              <a:pPr algn="ctr"/>
              <a:r>
                <a:rPr lang="ja-JP" altLang="en-US" b="1" dirty="0">
                  <a:solidFill>
                    <a:schemeClr val="bg2">
                      <a:lumMod val="10000"/>
                    </a:schemeClr>
                  </a:solidFill>
                  <a:latin typeface="+mj-ea"/>
                  <a:ea typeface="+mj-ea"/>
                </a:rPr>
                <a:t>環境</a:t>
              </a:r>
              <a:r>
                <a:rPr lang="ja-JP" altLang="en-US" b="1" dirty="0" smtClean="0">
                  <a:solidFill>
                    <a:schemeClr val="bg2">
                      <a:lumMod val="10000"/>
                    </a:schemeClr>
                  </a:solidFill>
                  <a:latin typeface="+mj-ea"/>
                  <a:ea typeface="+mj-ea"/>
                </a:rPr>
                <a:t>を</a:t>
              </a:r>
              <a:endParaRPr lang="en-US" altLang="ja-JP" b="1" dirty="0" smtClean="0">
                <a:solidFill>
                  <a:schemeClr val="bg2">
                    <a:lumMod val="10000"/>
                  </a:schemeClr>
                </a:solidFill>
                <a:latin typeface="+mj-ea"/>
                <a:ea typeface="+mj-ea"/>
              </a:endParaRPr>
            </a:p>
            <a:p>
              <a:pPr algn="ctr"/>
              <a:r>
                <a:rPr lang="ja-JP" altLang="en-US" b="1" dirty="0" smtClean="0">
                  <a:solidFill>
                    <a:schemeClr val="bg2">
                      <a:lumMod val="10000"/>
                    </a:schemeClr>
                  </a:solidFill>
                  <a:latin typeface="+mj-ea"/>
                  <a:ea typeface="+mj-ea"/>
                </a:rPr>
                <a:t>観測</a:t>
              </a:r>
              <a:endParaRPr kumimoji="1" lang="ja-JP" altLang="en-US" b="1" dirty="0">
                <a:solidFill>
                  <a:schemeClr val="bg2">
                    <a:lumMod val="10000"/>
                  </a:schemeClr>
                </a:solidFill>
                <a:latin typeface="+mj-ea"/>
                <a:ea typeface="+mj-ea"/>
              </a:endParaRPr>
            </a:p>
          </p:txBody>
        </p:sp>
        <p:sp>
          <p:nvSpPr>
            <p:cNvPr id="40" name="テキスト ボックス 39"/>
            <p:cNvSpPr txBox="1"/>
            <p:nvPr/>
          </p:nvSpPr>
          <p:spPr>
            <a:xfrm>
              <a:off x="4752000" y="4868108"/>
              <a:ext cx="848309" cy="646331"/>
            </a:xfrm>
            <a:prstGeom prst="rect">
              <a:avLst/>
            </a:prstGeom>
            <a:noFill/>
            <a:ln w="12700">
              <a:solidFill>
                <a:schemeClr val="bg2">
                  <a:lumMod val="10000"/>
                </a:schemeClr>
              </a:solidFill>
            </a:ln>
          </p:spPr>
          <p:txBody>
            <a:bodyPr wrap="none" rtlCol="0">
              <a:spAutoFit/>
            </a:bodyPr>
            <a:lstStyle/>
            <a:p>
              <a:pPr algn="ctr"/>
              <a:r>
                <a:rPr kumimoji="1" lang="ja-JP" altLang="en-US" b="1" dirty="0" smtClean="0">
                  <a:solidFill>
                    <a:schemeClr val="bg2">
                      <a:lumMod val="10000"/>
                    </a:schemeClr>
                  </a:solidFill>
                  <a:latin typeface="+mj-ea"/>
                  <a:ea typeface="+mj-ea"/>
                </a:rPr>
                <a:t>観測を</a:t>
              </a:r>
              <a:endParaRPr kumimoji="1" lang="en-US" altLang="ja-JP" b="1" dirty="0" smtClean="0">
                <a:solidFill>
                  <a:schemeClr val="bg2">
                    <a:lumMod val="10000"/>
                  </a:schemeClr>
                </a:solidFill>
                <a:latin typeface="+mj-ea"/>
                <a:ea typeface="+mj-ea"/>
              </a:endParaRPr>
            </a:p>
            <a:p>
              <a:pPr algn="ctr"/>
              <a:r>
                <a:rPr kumimoji="1" lang="ja-JP" altLang="en-US" b="1" dirty="0" smtClean="0">
                  <a:solidFill>
                    <a:schemeClr val="bg2">
                      <a:lumMod val="10000"/>
                    </a:schemeClr>
                  </a:solidFill>
                  <a:latin typeface="+mj-ea"/>
                  <a:ea typeface="+mj-ea"/>
                </a:rPr>
                <a:t>分割</a:t>
              </a:r>
              <a:endParaRPr kumimoji="1" lang="ja-JP" altLang="en-US" b="1" dirty="0">
                <a:solidFill>
                  <a:schemeClr val="bg2">
                    <a:lumMod val="10000"/>
                  </a:schemeClr>
                </a:solidFill>
                <a:latin typeface="+mj-ea"/>
                <a:ea typeface="+mj-ea"/>
              </a:endParaRPr>
            </a:p>
          </p:txBody>
        </p:sp>
      </p:grpSp>
    </p:spTree>
    <p:extLst>
      <p:ext uri="{BB962C8B-B14F-4D97-AF65-F5344CB8AC3E}">
        <p14:creationId xmlns:p14="http://schemas.microsoft.com/office/powerpoint/2010/main" val="169240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solidFill>
          <a:schemeClr val="accent1"/>
        </a:solidFill>
        <a:ln w="19050">
          <a:solidFill>
            <a:schemeClr val="bg2">
              <a:lumMod val="10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cmpd="sng">
          <a:solidFill>
            <a:schemeClr val="bg2">
              <a:lumMod val="10000"/>
            </a:schemeClr>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lnDef>
      <a:spPr>
        <a:ln w="12700">
          <a:solidFill>
            <a:schemeClr val="bg2">
              <a:lumMod val="10000"/>
            </a:schemeClr>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2_サーマル">
  <a:themeElements>
    <a:clrScheme name="サーマル">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solidFill>
          <a:schemeClr val="bg1"/>
        </a:solidFill>
        <a:ln>
          <a:solidFill>
            <a:schemeClr val="bg2">
              <a:lumMod val="10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cmpd="sng">
          <a:solidFill>
            <a:schemeClr val="bg2">
              <a:lumMod val="10000"/>
            </a:schemeClr>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サーマル</Template>
  <TotalTime>14314</TotalTime>
  <Words>1508</Words>
  <Application>Microsoft Office PowerPoint</Application>
  <PresentationFormat>画面に合わせる (4:3)</PresentationFormat>
  <Paragraphs>374</Paragraphs>
  <Slides>34</Slides>
  <Notes>1</Notes>
  <HiddenSlides>6</HiddenSlides>
  <MMClips>0</MMClips>
  <ScaleCrop>false</ScaleCrop>
  <HeadingPairs>
    <vt:vector size="4" baseType="variant">
      <vt:variant>
        <vt:lpstr>テーマ</vt:lpstr>
      </vt:variant>
      <vt:variant>
        <vt:i4>3</vt:i4>
      </vt:variant>
      <vt:variant>
        <vt:lpstr>スライド タイトル</vt:lpstr>
      </vt:variant>
      <vt:variant>
        <vt:i4>34</vt:i4>
      </vt:variant>
    </vt:vector>
  </HeadingPairs>
  <TitlesOfParts>
    <vt:vector size="37" baseType="lpstr">
      <vt:lpstr>サーマル</vt:lpstr>
      <vt:lpstr>1_サーマル</vt:lpstr>
      <vt:lpstr>2_サーマル</vt:lpstr>
      <vt:lpstr>強化学習における不完全知覚の解決 -経験情報に基づく状態認識-</vt:lpstr>
      <vt:lpstr>強化学習</vt:lpstr>
      <vt:lpstr>不完全知覚</vt:lpstr>
      <vt:lpstr>PowerPoint プレゼンテーション</vt:lpstr>
      <vt:lpstr>強化学習における不完全知覚の問題点</vt:lpstr>
      <vt:lpstr>強化学習における不完全知覚の例</vt:lpstr>
      <vt:lpstr>研究目的</vt:lpstr>
      <vt:lpstr>アプローチ：分割する観測</vt:lpstr>
      <vt:lpstr>アプローチ</vt:lpstr>
      <vt:lpstr>アプローチ：分割する観測の判別</vt:lpstr>
      <vt:lpstr>予備実験：目的</vt:lpstr>
      <vt:lpstr>各行動の選択確率</vt:lpstr>
      <vt:lpstr> 各観測への遷移確率</vt:lpstr>
      <vt:lpstr>予備実験：概要</vt:lpstr>
      <vt:lpstr>予備実験：エージェントの設定</vt:lpstr>
      <vt:lpstr>予備実験：実験環境</vt:lpstr>
      <vt:lpstr>予備実験：実験タスク</vt:lpstr>
      <vt:lpstr>予備実験：実験パラメータ</vt:lpstr>
      <vt:lpstr>実験結果：各行動の選択確率</vt:lpstr>
      <vt:lpstr>実験結果：各状態への遷移確率</vt:lpstr>
      <vt:lpstr>考察：各観測への遷移確率</vt:lpstr>
      <vt:lpstr>考察：各行動の選択確率</vt:lpstr>
      <vt:lpstr>まとめ</vt:lpstr>
      <vt:lpstr>今後の予定</vt:lpstr>
      <vt:lpstr>提案手法：確率の利用</vt:lpstr>
      <vt:lpstr>観測の分割手法(先行研究)</vt:lpstr>
      <vt:lpstr>実験予定</vt:lpstr>
      <vt:lpstr>PowerPoint プレゼンテーション</vt:lpstr>
      <vt:lpstr>Q学習</vt:lpstr>
      <vt:lpstr>ε-greedy</vt:lpstr>
      <vt:lpstr>アプローチ：分割しない観測</vt:lpstr>
      <vt:lpstr>実験結果：各行動の選択確率2</vt:lpstr>
      <vt:lpstr>問題点：各行動の選択確率</vt:lpstr>
      <vt:lpstr>実験結果：行動の選択頻度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不完全知覚(仮)</dc:title>
  <dc:creator>hirama</dc:creator>
  <cp:lastModifiedBy>hirama</cp:lastModifiedBy>
  <cp:revision>420</cp:revision>
  <cp:lastPrinted>2012-11-15T07:27:39Z</cp:lastPrinted>
  <dcterms:created xsi:type="dcterms:W3CDTF">2012-10-04T07:28:27Z</dcterms:created>
  <dcterms:modified xsi:type="dcterms:W3CDTF">2012-11-15T23:53:39Z</dcterms:modified>
</cp:coreProperties>
</file>