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64"/>
  </p:notesMasterIdLst>
  <p:handoutMasterIdLst>
    <p:handoutMasterId r:id="rId65"/>
  </p:handoutMasterIdLst>
  <p:sldIdLst>
    <p:sldId id="256" r:id="rId2"/>
    <p:sldId id="372" r:id="rId3"/>
    <p:sldId id="371" r:id="rId4"/>
    <p:sldId id="370" r:id="rId5"/>
    <p:sldId id="374" r:id="rId6"/>
    <p:sldId id="344" r:id="rId7"/>
    <p:sldId id="355" r:id="rId8"/>
    <p:sldId id="261" r:id="rId9"/>
    <p:sldId id="282" r:id="rId10"/>
    <p:sldId id="345" r:id="rId11"/>
    <p:sldId id="257" r:id="rId12"/>
    <p:sldId id="368" r:id="rId13"/>
    <p:sldId id="322" r:id="rId14"/>
    <p:sldId id="326" r:id="rId15"/>
    <p:sldId id="373" r:id="rId16"/>
    <p:sldId id="275" r:id="rId17"/>
    <p:sldId id="356" r:id="rId18"/>
    <p:sldId id="351" r:id="rId19"/>
    <p:sldId id="353" r:id="rId20"/>
    <p:sldId id="329" r:id="rId21"/>
    <p:sldId id="357" r:id="rId22"/>
    <p:sldId id="350" r:id="rId23"/>
    <p:sldId id="332" r:id="rId24"/>
    <p:sldId id="280" r:id="rId25"/>
    <p:sldId id="333" r:id="rId26"/>
    <p:sldId id="360" r:id="rId27"/>
    <p:sldId id="273" r:id="rId28"/>
    <p:sldId id="346" r:id="rId29"/>
    <p:sldId id="309" r:id="rId30"/>
    <p:sldId id="310" r:id="rId31"/>
    <p:sldId id="367" r:id="rId32"/>
    <p:sldId id="299" r:id="rId33"/>
    <p:sldId id="337" r:id="rId34"/>
    <p:sldId id="312" r:id="rId35"/>
    <p:sldId id="317" r:id="rId36"/>
    <p:sldId id="320" r:id="rId37"/>
    <p:sldId id="318" r:id="rId38"/>
    <p:sldId id="319" r:id="rId39"/>
    <p:sldId id="347" r:id="rId40"/>
    <p:sldId id="315" r:id="rId41"/>
    <p:sldId id="362" r:id="rId42"/>
    <p:sldId id="366" r:id="rId43"/>
    <p:sldId id="365" r:id="rId44"/>
    <p:sldId id="359" r:id="rId45"/>
    <p:sldId id="285" r:id="rId46"/>
    <p:sldId id="324" r:id="rId47"/>
    <p:sldId id="364" r:id="rId48"/>
    <p:sldId id="377" r:id="rId49"/>
    <p:sldId id="375" r:id="rId50"/>
    <p:sldId id="376" r:id="rId51"/>
    <p:sldId id="325" r:id="rId52"/>
    <p:sldId id="380" r:id="rId53"/>
    <p:sldId id="381" r:id="rId54"/>
    <p:sldId id="378" r:id="rId55"/>
    <p:sldId id="379" r:id="rId56"/>
    <p:sldId id="382" r:id="rId57"/>
    <p:sldId id="386" r:id="rId58"/>
    <p:sldId id="384" r:id="rId59"/>
    <p:sldId id="383" r:id="rId60"/>
    <p:sldId id="387" r:id="rId61"/>
    <p:sldId id="385" r:id="rId62"/>
    <p:sldId id="388" r:id="rId6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D961"/>
    <a:srgbClr val="FF5050"/>
    <a:srgbClr val="EE5C5C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345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FD0A5-DA97-4355-8604-E983D08661D5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7B19-97E5-4416-A3FE-47F32D838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9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0267-973D-447F-913A-1362AFFD9A41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11E2-2E9C-4BE4-9D41-7D9112E4AC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9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11E2-2E9C-4BE4-9D41-7D9112E4ACA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4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11E2-2E9C-4BE4-9D41-7D9112E4ACA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6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2013/2/12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26" Type="http://schemas.openxmlformats.org/officeDocument/2006/relationships/image" Target="../media/image141.png"/><Relationship Id="rId3" Type="http://schemas.openxmlformats.org/officeDocument/2006/relationships/image" Target="../media/image44.png"/><Relationship Id="rId21" Type="http://schemas.openxmlformats.org/officeDocument/2006/relationships/image" Target="../media/image4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10.png"/><Relationship Id="rId16" Type="http://schemas.openxmlformats.org/officeDocument/2006/relationships/image" Target="../media/image4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36.png"/><Relationship Id="rId15" Type="http://schemas.openxmlformats.org/officeDocument/2006/relationships/image" Target="../media/image50.png"/><Relationship Id="rId23" Type="http://schemas.openxmlformats.org/officeDocument/2006/relationships/image" Target="../media/image49.png"/><Relationship Id="rId10" Type="http://schemas.openxmlformats.org/officeDocument/2006/relationships/image" Target="../media/image50.png"/><Relationship Id="rId19" Type="http://schemas.openxmlformats.org/officeDocument/2006/relationships/image" Target="../media/image310.png"/><Relationship Id="rId4" Type="http://schemas.openxmlformats.org/officeDocument/2006/relationships/image" Target="../media/image35.png"/><Relationship Id="rId9" Type="http://schemas.openxmlformats.org/officeDocument/2006/relationships/image" Target="../media/image310.png"/><Relationship Id="rId14" Type="http://schemas.openxmlformats.org/officeDocument/2006/relationships/image" Target="../media/image310.png"/><Relationship Id="rId2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91.png"/><Relationship Id="rId7" Type="http://schemas.openxmlformats.org/officeDocument/2006/relationships/image" Target="../media/image451.png"/><Relationship Id="rId12" Type="http://schemas.openxmlformats.org/officeDocument/2006/relationships/image" Target="../media/image482.png"/><Relationship Id="rId2" Type="http://schemas.openxmlformats.org/officeDocument/2006/relationships/image" Target="../media/image310.png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11" Type="http://schemas.openxmlformats.org/officeDocument/2006/relationships/image" Target="../media/image472.png"/><Relationship Id="rId5" Type="http://schemas.openxmlformats.org/officeDocument/2006/relationships/image" Target="../media/image420.png"/><Relationship Id="rId15" Type="http://schemas.openxmlformats.org/officeDocument/2006/relationships/image" Target="../media/image530.png"/><Relationship Id="rId10" Type="http://schemas.openxmlformats.org/officeDocument/2006/relationships/image" Target="../media/image462.png"/><Relationship Id="rId4" Type="http://schemas.openxmlformats.org/officeDocument/2006/relationships/image" Target="../media/image50.png"/><Relationship Id="rId9" Type="http://schemas.openxmlformats.org/officeDocument/2006/relationships/image" Target="../media/image390.png"/><Relationship Id="rId14" Type="http://schemas.openxmlformats.org/officeDocument/2006/relationships/image" Target="../media/image5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8" Type="http://schemas.openxmlformats.org/officeDocument/2006/relationships/image" Target="../media/image570.png"/><Relationship Id="rId26" Type="http://schemas.openxmlformats.org/officeDocument/2006/relationships/image" Target="../media/image65.png"/><Relationship Id="rId21" Type="http://schemas.openxmlformats.org/officeDocument/2006/relationships/image" Target="../media/image600.png"/><Relationship Id="rId7" Type="http://schemas.openxmlformats.org/officeDocument/2006/relationships/image" Target="../media/image400.png"/><Relationship Id="rId12" Type="http://schemas.openxmlformats.org/officeDocument/2006/relationships/image" Target="../media/image140.png"/><Relationship Id="rId25" Type="http://schemas.openxmlformats.org/officeDocument/2006/relationships/image" Target="../media/image64.png"/><Relationship Id="rId20" Type="http://schemas.openxmlformats.org/officeDocument/2006/relationships/image" Target="../media/image5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63.png"/><Relationship Id="rId24" Type="http://schemas.openxmlformats.org/officeDocument/2006/relationships/image" Target="../media/image630.png"/><Relationship Id="rId23" Type="http://schemas.openxmlformats.org/officeDocument/2006/relationships/image" Target="../media/image620.png"/><Relationship Id="rId10" Type="http://schemas.openxmlformats.org/officeDocument/2006/relationships/image" Target="../media/image62.png"/><Relationship Id="rId19" Type="http://schemas.openxmlformats.org/officeDocument/2006/relationships/image" Target="../media/image580.png"/><Relationship Id="rId4" Type="http://schemas.openxmlformats.org/officeDocument/2006/relationships/image" Target="../media/image310.png"/><Relationship Id="rId9" Type="http://schemas.openxmlformats.org/officeDocument/2006/relationships/image" Target="../media/image410.png"/><Relationship Id="rId22" Type="http://schemas.openxmlformats.org/officeDocument/2006/relationships/image" Target="../media/image610.png"/><Relationship Id="rId27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471.png"/><Relationship Id="rId12" Type="http://schemas.openxmlformats.org/officeDocument/2006/relationships/image" Target="../media/image680.png"/><Relationship Id="rId17" Type="http://schemas.openxmlformats.org/officeDocument/2006/relationships/image" Target="../media/image73.png"/><Relationship Id="rId2" Type="http://schemas.openxmlformats.org/officeDocument/2006/relationships/image" Target="../media/image67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1.png"/><Relationship Id="rId11" Type="http://schemas.openxmlformats.org/officeDocument/2006/relationships/image" Target="../media/image670.png"/><Relationship Id="rId5" Type="http://schemas.openxmlformats.org/officeDocument/2006/relationships/image" Target="../media/image44.png"/><Relationship Id="rId15" Type="http://schemas.openxmlformats.org/officeDocument/2006/relationships/image" Target="../media/image71.png"/><Relationship Id="rId10" Type="http://schemas.openxmlformats.org/officeDocument/2006/relationships/image" Target="../media/image521.png"/><Relationship Id="rId4" Type="http://schemas.openxmlformats.org/officeDocument/2006/relationships/image" Target="../media/image310.png"/><Relationship Id="rId9" Type="http://schemas.openxmlformats.org/officeDocument/2006/relationships/image" Target="../media/image490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371600"/>
            <a:ext cx="8064896" cy="1828800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センサ情報に基づく動きの知識化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5408" y="3228536"/>
            <a:ext cx="7854696" cy="1752600"/>
          </a:xfrm>
        </p:spPr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/>
              <a:t>微分情報を</a:t>
            </a:r>
            <a:r>
              <a:rPr lang="ja-JP" altLang="en-US" dirty="0" smtClean="0"/>
              <a:t>用いた動作時間の抽象化</a:t>
            </a:r>
            <a:r>
              <a:rPr lang="en-US" altLang="ja-JP" dirty="0" smtClean="0"/>
              <a:t>-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31257" y="4830251"/>
            <a:ext cx="339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/>
              <a:t>認知ロボティクス研究室</a:t>
            </a:r>
            <a:endParaRPr kumimoji="1" lang="en-US" altLang="ja-JP" sz="2400" dirty="0" smtClean="0"/>
          </a:p>
          <a:p>
            <a:pPr algn="r"/>
            <a:r>
              <a:rPr kumimoji="1" lang="ja-JP" altLang="en-US" sz="2400" dirty="0" smtClean="0"/>
              <a:t>１１０５４０１９　北山  　直樹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69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Motion Space</a:t>
            </a:r>
            <a:r>
              <a:rPr kumimoji="1" lang="ja-JP" altLang="en-US" dirty="0" smtClean="0"/>
              <a:t>の問題点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Motion </a:t>
            </a:r>
            <a:r>
              <a:rPr lang="en-US" altLang="ja-JP" dirty="0" smtClean="0"/>
              <a:t>Space</a:t>
            </a:r>
            <a:r>
              <a:rPr lang="ja-JP" altLang="en-US" dirty="0" smtClean="0"/>
              <a:t>では，知識空間によって“センサ情報の時間経過”を知識化していた</a:t>
            </a:r>
            <a:endParaRPr lang="en-US" altLang="ja-JP" dirty="0" smtClean="0"/>
          </a:p>
          <a:p>
            <a:r>
              <a:rPr kumimoji="1" lang="ja-JP" altLang="en-US" dirty="0" smtClean="0"/>
              <a:t>知識空間に時間軸があることによって，前述のような改善すべき点が残されていた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419872" y="3846130"/>
            <a:ext cx="230425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419872" y="4422194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419872" y="4710226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419872" y="499825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419872" y="5286290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419872" y="5574322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419872" y="4134162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707904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95936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283968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572000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860032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148064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436096" y="3846130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16200000">
            <a:off x="2516735" y="4656796"/>
            <a:ext cx="1406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センサ</a:t>
            </a:r>
            <a:r>
              <a:rPr lang="ja-JP" altLang="en-US" sz="2000" dirty="0"/>
              <a:t>情報</a:t>
            </a:r>
            <a:endParaRPr lang="en-US" altLang="ja-JP" sz="20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43904" y="5837202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/>
              <a:t>時間</a:t>
            </a:r>
            <a:endParaRPr lang="en-US" altLang="ja-JP" sz="2000" dirty="0"/>
          </a:p>
        </p:txBody>
      </p:sp>
      <p:sp>
        <p:nvSpPr>
          <p:cNvPr id="22" name="フリーフォーム 21"/>
          <p:cNvSpPr/>
          <p:nvPr/>
        </p:nvSpPr>
        <p:spPr>
          <a:xfrm>
            <a:off x="3419872" y="4581128"/>
            <a:ext cx="2304256" cy="677711"/>
          </a:xfrm>
          <a:custGeom>
            <a:avLst/>
            <a:gdLst>
              <a:gd name="connsiteX0" fmla="*/ 0 w 2312377"/>
              <a:gd name="connsiteY0" fmla="*/ 571512 h 571512"/>
              <a:gd name="connsiteX1" fmla="*/ 69459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71512 h 571512"/>
              <a:gd name="connsiteX1" fmla="*/ 43082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80304 h 580304"/>
              <a:gd name="connsiteX1" fmla="*/ 536331 w 2312377"/>
              <a:gd name="connsiteY1" fmla="*/ 12 h 580304"/>
              <a:gd name="connsiteX2" fmla="*/ 1556239 w 2312377"/>
              <a:gd name="connsiteY2" fmla="*/ 562719 h 580304"/>
              <a:gd name="connsiteX3" fmla="*/ 2312377 w 2312377"/>
              <a:gd name="connsiteY3" fmla="*/ 316534 h 580304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597897"/>
              <a:gd name="connsiteX1" fmla="*/ 536331 w 2312377"/>
              <a:gd name="connsiteY1" fmla="*/ 21 h 597897"/>
              <a:gd name="connsiteX2" fmla="*/ 1063870 w 2312377"/>
              <a:gd name="connsiteY2" fmla="*/ 597897 h 597897"/>
              <a:gd name="connsiteX3" fmla="*/ 2312377 w 2312377"/>
              <a:gd name="connsiteY3" fmla="*/ 316543 h 597897"/>
              <a:gd name="connsiteX0" fmla="*/ 0 w 2312377"/>
              <a:gd name="connsiteY0" fmla="*/ 580313 h 606554"/>
              <a:gd name="connsiteX1" fmla="*/ 536331 w 2312377"/>
              <a:gd name="connsiteY1" fmla="*/ 21 h 606554"/>
              <a:gd name="connsiteX2" fmla="*/ 1063870 w 2312377"/>
              <a:gd name="connsiteY2" fmla="*/ 597897 h 606554"/>
              <a:gd name="connsiteX3" fmla="*/ 1573823 w 2312377"/>
              <a:gd name="connsiteY3" fmla="*/ 21173 h 606554"/>
              <a:gd name="connsiteX4" fmla="*/ 2312377 w 2312377"/>
              <a:gd name="connsiteY4" fmla="*/ 316543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573823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608992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404466 h 606554"/>
              <a:gd name="connsiteX0" fmla="*/ 0 w 2286001"/>
              <a:gd name="connsiteY0" fmla="*/ 580422 h 632717"/>
              <a:gd name="connsiteX1" fmla="*/ 536331 w 2286001"/>
              <a:gd name="connsiteY1" fmla="*/ 130 h 632717"/>
              <a:gd name="connsiteX2" fmla="*/ 1125416 w 2286001"/>
              <a:gd name="connsiteY2" fmla="*/ 624383 h 632717"/>
              <a:gd name="connsiteX3" fmla="*/ 1740876 w 2286001"/>
              <a:gd name="connsiteY3" fmla="*/ 21282 h 632717"/>
              <a:gd name="connsiteX4" fmla="*/ 2286001 w 2286001"/>
              <a:gd name="connsiteY4" fmla="*/ 404575 h 632717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891 h 677711"/>
              <a:gd name="connsiteX1" fmla="*/ 536331 w 2286001"/>
              <a:gd name="connsiteY1" fmla="*/ 599 h 677711"/>
              <a:gd name="connsiteX2" fmla="*/ 1143001 w 2286001"/>
              <a:gd name="connsiteY2" fmla="*/ 677606 h 677711"/>
              <a:gd name="connsiteX3" fmla="*/ 1740876 w 2286001"/>
              <a:gd name="connsiteY3" fmla="*/ 21751 h 677711"/>
              <a:gd name="connsiteX4" fmla="*/ 2286001 w 2286001"/>
              <a:gd name="connsiteY4" fmla="*/ 405044 h 67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1" h="677711">
                <a:moveTo>
                  <a:pt x="0" y="580891"/>
                </a:moveTo>
                <a:cubicBezTo>
                  <a:pt x="217610" y="296606"/>
                  <a:pt x="345831" y="-15520"/>
                  <a:pt x="536331" y="599"/>
                </a:cubicBezTo>
                <a:cubicBezTo>
                  <a:pt x="726831" y="16718"/>
                  <a:pt x="895351" y="650634"/>
                  <a:pt x="1143001" y="677606"/>
                </a:cubicBezTo>
                <a:cubicBezTo>
                  <a:pt x="1373066" y="686993"/>
                  <a:pt x="1532792" y="68643"/>
                  <a:pt x="1740876" y="21751"/>
                </a:cubicBezTo>
                <a:cubicBezTo>
                  <a:pt x="1948961" y="-25141"/>
                  <a:pt x="2176097" y="440808"/>
                  <a:pt x="2286001" y="4050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47864" y="5837202"/>
            <a:ext cx="244827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3528" y="1916832"/>
            <a:ext cx="8496944" cy="122413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本研究の目的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20637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時間軸をもたない知識空間</a:t>
            </a:r>
            <a:r>
              <a:rPr lang="ja-JP" altLang="en-US" sz="2800" dirty="0" smtClean="0"/>
              <a:t>に動作を知識化し，その</a:t>
            </a:r>
            <a:endParaRPr lang="en-US" altLang="ja-JP" sz="2800" dirty="0" smtClean="0"/>
          </a:p>
          <a:p>
            <a:r>
              <a:rPr lang="ja-JP" altLang="en-US" sz="2800" dirty="0" smtClean="0"/>
              <a:t>知識空間を用いて動作を生成する手法を提案する</a:t>
            </a:r>
            <a:endParaRPr lang="ja-JP" altLang="en-US" sz="28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899592" y="3284984"/>
            <a:ext cx="7200800" cy="2666279"/>
            <a:chOff x="611560" y="3501008"/>
            <a:chExt cx="7704856" cy="3024336"/>
          </a:xfrm>
        </p:grpSpPr>
        <p:sp>
          <p:nvSpPr>
            <p:cNvPr id="6" name="正方形/長方形 5"/>
            <p:cNvSpPr/>
            <p:nvPr/>
          </p:nvSpPr>
          <p:spPr>
            <a:xfrm>
              <a:off x="1083682" y="3501008"/>
              <a:ext cx="2304256" cy="2016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083682" y="4077072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083682" y="4365104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083682" y="4653136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083682" y="4941168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083682" y="5229200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083682" y="3789040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371714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659746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947778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235810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523842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811874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099906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 rot="16200000">
              <a:off x="180545" y="4311674"/>
              <a:ext cx="14061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センサ情報</a:t>
              </a:r>
              <a:endParaRPr lang="en-US" altLang="ja-JP" sz="2000" dirty="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907714" y="5492080"/>
              <a:ext cx="697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時間</a:t>
              </a:r>
              <a:endParaRPr lang="en-US" altLang="ja-JP" sz="2000" dirty="0"/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067944" y="4149131"/>
              <a:ext cx="1080120" cy="964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012160" y="3501008"/>
              <a:ext cx="2304256" cy="2016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6012160" y="4077072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6012160" y="4365104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6012160" y="4653136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012160" y="4941168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012160" y="5229200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012160" y="3789040"/>
              <a:ext cx="23042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300192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6588224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6876256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164288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452320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7740352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028384" y="3501008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 rot="16200000">
              <a:off x="5047307" y="4311674"/>
              <a:ext cx="152958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センサ</a:t>
              </a:r>
              <a:r>
                <a:rPr lang="ja-JP" altLang="en-US" sz="2000" dirty="0" smtClean="0"/>
                <a:t>情報</a:t>
              </a:r>
              <a:r>
                <a:rPr lang="en-US" altLang="ja-JP" sz="2000" dirty="0" smtClean="0"/>
                <a:t>a</a:t>
              </a:r>
              <a:endParaRPr lang="en-US" altLang="ja-JP" sz="2000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1079162" y="4185972"/>
              <a:ext cx="2293034" cy="926024"/>
            </a:xfrm>
            <a:custGeom>
              <a:avLst/>
              <a:gdLst>
                <a:gd name="connsiteX0" fmla="*/ 0 w 2293034"/>
                <a:gd name="connsiteY0" fmla="*/ 760028 h 926024"/>
                <a:gd name="connsiteX1" fmla="*/ 351692 w 2293034"/>
                <a:gd name="connsiteY1" fmla="*/ 372 h 926024"/>
                <a:gd name="connsiteX2" fmla="*/ 914400 w 2293034"/>
                <a:gd name="connsiteY2" fmla="*/ 844434 h 926024"/>
                <a:gd name="connsiteX3" fmla="*/ 1561514 w 2293034"/>
                <a:gd name="connsiteY3" fmla="*/ 70711 h 926024"/>
                <a:gd name="connsiteX4" fmla="*/ 2096086 w 2293034"/>
                <a:gd name="connsiteY4" fmla="*/ 914772 h 926024"/>
                <a:gd name="connsiteX5" fmla="*/ 2293034 w 2293034"/>
                <a:gd name="connsiteY5" fmla="*/ 478674 h 9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034" h="926024">
                  <a:moveTo>
                    <a:pt x="0" y="760028"/>
                  </a:moveTo>
                  <a:cubicBezTo>
                    <a:pt x="99646" y="373166"/>
                    <a:pt x="199292" y="-13696"/>
                    <a:pt x="351692" y="372"/>
                  </a:cubicBezTo>
                  <a:cubicBezTo>
                    <a:pt x="504092" y="14440"/>
                    <a:pt x="712763" y="832711"/>
                    <a:pt x="914400" y="844434"/>
                  </a:cubicBezTo>
                  <a:cubicBezTo>
                    <a:pt x="1116037" y="856157"/>
                    <a:pt x="1364566" y="58988"/>
                    <a:pt x="1561514" y="70711"/>
                  </a:cubicBezTo>
                  <a:cubicBezTo>
                    <a:pt x="1758462" y="82434"/>
                    <a:pt x="1974166" y="846778"/>
                    <a:pt x="2096086" y="914772"/>
                  </a:cubicBezTo>
                  <a:cubicBezTo>
                    <a:pt x="2218006" y="982766"/>
                    <a:pt x="2255520" y="730720"/>
                    <a:pt x="2293034" y="4786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6318063" y="4115160"/>
              <a:ext cx="1716265" cy="906755"/>
            </a:xfrm>
            <a:custGeom>
              <a:avLst/>
              <a:gdLst>
                <a:gd name="connsiteX0" fmla="*/ 844062 w 1716265"/>
                <a:gd name="connsiteY0" fmla="*/ 844908 h 906755"/>
                <a:gd name="connsiteX1" fmla="*/ 0 w 1716265"/>
                <a:gd name="connsiteY1" fmla="*/ 521351 h 906755"/>
                <a:gd name="connsiteX2" fmla="*/ 844062 w 1716265"/>
                <a:gd name="connsiteY2" fmla="*/ 846 h 906755"/>
                <a:gd name="connsiteX3" fmla="*/ 1716259 w 1716265"/>
                <a:gd name="connsiteY3" fmla="*/ 408809 h 906755"/>
                <a:gd name="connsiteX4" fmla="*/ 858130 w 1716265"/>
                <a:gd name="connsiteY4" fmla="*/ 774569 h 906755"/>
                <a:gd name="connsiteX5" fmla="*/ 126610 w 1716265"/>
                <a:gd name="connsiteY5" fmla="*/ 549486 h 906755"/>
                <a:gd name="connsiteX6" fmla="*/ 815927 w 1716265"/>
                <a:gd name="connsiteY6" fmla="*/ 71184 h 906755"/>
                <a:gd name="connsiteX7" fmla="*/ 1702191 w 1716265"/>
                <a:gd name="connsiteY7" fmla="*/ 549486 h 906755"/>
                <a:gd name="connsiteX8" fmla="*/ 886265 w 1716265"/>
                <a:gd name="connsiteY8" fmla="*/ 901178 h 906755"/>
                <a:gd name="connsiteX9" fmla="*/ 98474 w 1716265"/>
                <a:gd name="connsiteY9" fmla="*/ 268132 h 90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265" h="906755">
                  <a:moveTo>
                    <a:pt x="844062" y="844908"/>
                  </a:moveTo>
                  <a:cubicBezTo>
                    <a:pt x="422031" y="753468"/>
                    <a:pt x="0" y="662028"/>
                    <a:pt x="0" y="521351"/>
                  </a:cubicBezTo>
                  <a:cubicBezTo>
                    <a:pt x="0" y="380674"/>
                    <a:pt x="558019" y="19603"/>
                    <a:pt x="844062" y="846"/>
                  </a:cubicBezTo>
                  <a:cubicBezTo>
                    <a:pt x="1130105" y="-17911"/>
                    <a:pt x="1713914" y="279855"/>
                    <a:pt x="1716259" y="408809"/>
                  </a:cubicBezTo>
                  <a:cubicBezTo>
                    <a:pt x="1718604" y="537763"/>
                    <a:pt x="1123072" y="751123"/>
                    <a:pt x="858130" y="774569"/>
                  </a:cubicBezTo>
                  <a:cubicBezTo>
                    <a:pt x="593188" y="798015"/>
                    <a:pt x="133644" y="666717"/>
                    <a:pt x="126610" y="549486"/>
                  </a:cubicBezTo>
                  <a:cubicBezTo>
                    <a:pt x="119576" y="432255"/>
                    <a:pt x="553330" y="71184"/>
                    <a:pt x="815927" y="71184"/>
                  </a:cubicBezTo>
                  <a:cubicBezTo>
                    <a:pt x="1078524" y="71184"/>
                    <a:pt x="1690468" y="411154"/>
                    <a:pt x="1702191" y="549486"/>
                  </a:cubicBezTo>
                  <a:cubicBezTo>
                    <a:pt x="1713914" y="687818"/>
                    <a:pt x="1153551" y="948070"/>
                    <a:pt x="886265" y="901178"/>
                  </a:cubicBezTo>
                  <a:cubicBezTo>
                    <a:pt x="618979" y="854286"/>
                    <a:pt x="358726" y="561209"/>
                    <a:pt x="98474" y="26813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>
              <a:stCxn id="40" idx="0"/>
            </p:cNvCxnSpPr>
            <p:nvPr/>
          </p:nvCxnSpPr>
          <p:spPr>
            <a:xfrm flipH="1">
              <a:off x="5508104" y="4960068"/>
              <a:ext cx="1654021" cy="850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4238740" y="5810890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動きの始点・終点が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時間軸に縛られない</a:t>
              </a:r>
              <a:endParaRPr kumimoji="1" lang="ja-JP" altLang="en-US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1079162" y="4960068"/>
              <a:ext cx="292552" cy="932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611560" y="5810890"/>
              <a:ext cx="210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動きの始点は時間０</a:t>
              </a:r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73245" y="6156012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終点</a:t>
              </a:r>
              <a:r>
                <a:rPr lang="ja-JP" altLang="en-US" dirty="0" smtClean="0"/>
                <a:t>は知識化前に決定</a:t>
              </a:r>
              <a:endParaRPr kumimoji="1" lang="ja-JP" altLang="en-US" dirty="0"/>
            </a:p>
          </p:txBody>
        </p:sp>
        <p:cxnSp>
          <p:nvCxnSpPr>
            <p:cNvPr id="46" name="直線コネクタ 45"/>
            <p:cNvCxnSpPr>
              <a:stCxn id="39" idx="5"/>
            </p:cNvCxnSpPr>
            <p:nvPr/>
          </p:nvCxnSpPr>
          <p:spPr>
            <a:xfrm flipH="1">
              <a:off x="2915816" y="4664646"/>
              <a:ext cx="456380" cy="1500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6444208" y="5477162"/>
              <a:ext cx="15488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センサ</a:t>
              </a:r>
              <a:r>
                <a:rPr lang="ja-JP" altLang="en-US" sz="2000" dirty="0" smtClean="0"/>
                <a:t>情報</a:t>
              </a:r>
              <a:r>
                <a:rPr lang="en-US" altLang="ja-JP" sz="2000" dirty="0" smtClean="0"/>
                <a:t>b</a:t>
              </a:r>
              <a:endParaRPr lang="en-US" altLang="ja-JP" sz="2000" dirty="0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-36512" y="6093296"/>
            <a:ext cx="918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本研究で提案する手法を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Motion Space TS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Time Substitution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）</a:t>
            </a:r>
            <a:r>
              <a:rPr kumimoji="1" lang="ja-JP" altLang="en-US" sz="2400" dirty="0" smtClean="0"/>
              <a:t>とする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57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アプローチ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時間軸のない動きの知識からの動作生成を，</a:t>
            </a:r>
            <a:r>
              <a:rPr lang="ja-JP" altLang="en-US" dirty="0"/>
              <a:t>２</a:t>
            </a:r>
            <a:r>
              <a:rPr lang="ja-JP" altLang="en-US" dirty="0" smtClean="0"/>
              <a:t>つの　　アプローチから考える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動作生成</a:t>
            </a:r>
            <a:r>
              <a:rPr lang="ja-JP" altLang="en-US" dirty="0" smtClean="0"/>
              <a:t>時，一貫した動作を生成する方法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　　　　</a:t>
            </a:r>
            <a:r>
              <a:rPr lang="ja-JP" altLang="en-US" dirty="0" smtClean="0">
                <a:solidFill>
                  <a:srgbClr val="FF0000"/>
                </a:solidFill>
              </a:rPr>
              <a:t>過去の状態に基づく</a:t>
            </a:r>
            <a:r>
              <a:rPr kumimoji="1" lang="ja-JP" altLang="en-US" dirty="0" smtClean="0">
                <a:solidFill>
                  <a:srgbClr val="FF0000"/>
                </a:solidFill>
              </a:rPr>
              <a:t>動作生成方向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の絞り込み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動きの前後関係を知識化する方法</a:t>
            </a:r>
            <a:endParaRPr lang="en-US" altLang="ja-JP" dirty="0"/>
          </a:p>
          <a:p>
            <a:pPr lvl="1"/>
            <a:r>
              <a:rPr lang="ja-JP" altLang="en-US" dirty="0"/>
              <a:t>　　　　</a:t>
            </a:r>
            <a:r>
              <a:rPr lang="ja-JP" altLang="en-US" dirty="0">
                <a:solidFill>
                  <a:srgbClr val="FF0000"/>
                </a:solidFill>
              </a:rPr>
              <a:t>微分情報を用いた</a:t>
            </a:r>
            <a:r>
              <a:rPr lang="ja-JP" altLang="en-US" dirty="0" smtClean="0">
                <a:solidFill>
                  <a:srgbClr val="FF0000"/>
                </a:solidFill>
              </a:rPr>
              <a:t>動作</a:t>
            </a:r>
            <a:r>
              <a:rPr lang="ja-JP" altLang="en-US" dirty="0" smtClean="0">
                <a:solidFill>
                  <a:srgbClr val="FF0000"/>
                </a:solidFill>
              </a:rPr>
              <a:t>の前後関係の知識化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899592" y="3717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929296" y="51046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過去の状態に基づく動作</a:t>
            </a:r>
            <a:r>
              <a:rPr lang="ja-JP" altLang="en-US" sz="4000" dirty="0" smtClean="0"/>
              <a:t>生成方向の絞り込み（</a:t>
            </a:r>
            <a:r>
              <a:rPr kumimoji="1" lang="en-US" altLang="ja-JP" sz="4000" dirty="0" smtClean="0"/>
              <a:t>1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2469482" y="3487397"/>
            <a:ext cx="398955" cy="1468231"/>
          </a:xfrm>
          <a:prstGeom prst="rect">
            <a:avLst/>
          </a:prstGeom>
          <a:solidFill>
            <a:srgbClr val="FFCC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Line 45"/>
          <p:cNvSpPr>
            <a:spLocks noChangeShapeType="1"/>
          </p:cNvSpPr>
          <p:nvPr/>
        </p:nvSpPr>
        <p:spPr bwMode="auto">
          <a:xfrm flipV="1">
            <a:off x="611560" y="5031828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 flipH="1" flipV="1">
            <a:off x="1144958" y="3050628"/>
            <a:ext cx="35919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68760" y="2665163"/>
                <a:ext cx="540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60" y="2665163"/>
                <a:ext cx="5402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430960" y="4570163"/>
                <a:ext cx="398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60" y="4570163"/>
                <a:ext cx="39895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45"/>
          <p:cNvSpPr>
            <a:spLocks noChangeShapeType="1"/>
          </p:cNvSpPr>
          <p:nvPr/>
        </p:nvSpPr>
        <p:spPr bwMode="auto">
          <a:xfrm flipV="1">
            <a:off x="2135560" y="518422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078004" y="5108028"/>
                <a:ext cx="558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004" y="5108028"/>
                <a:ext cx="55899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1328593" y="5529371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従来の知識空間</a:t>
            </a:r>
            <a:endParaRPr kumimoji="1" lang="ja-JP" altLang="en-US" sz="2000" dirty="0"/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 flipV="1">
            <a:off x="4802560" y="5036293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 flipH="1" flipV="1">
            <a:off x="5335958" y="3055093"/>
            <a:ext cx="35919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259760" y="2669628"/>
                <a:ext cx="540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60" y="2669628"/>
                <a:ext cx="54027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621960" y="4574628"/>
                <a:ext cx="547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960" y="4574628"/>
                <a:ext cx="5473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5073009" y="5529371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時間軸のない知識空間</a:t>
            </a:r>
            <a:endParaRPr kumimoji="1" lang="ja-JP" altLang="en-US" sz="20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135560" y="3052860"/>
            <a:ext cx="0" cy="22837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668960" y="3052860"/>
            <a:ext cx="0" cy="22837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602160" y="3052860"/>
            <a:ext cx="0" cy="22837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1525960" y="434602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059360" y="41555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 flipV="1">
            <a:off x="1602160" y="4228884"/>
            <a:ext cx="533400" cy="193344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592760" y="3660228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592760" y="415999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592760" y="4574628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 flipV="1">
            <a:off x="2135560" y="4231728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 flipV="1">
            <a:off x="2135560" y="3736428"/>
            <a:ext cx="533400" cy="495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2135560" y="4228884"/>
            <a:ext cx="533400" cy="4219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3920881" y="3736428"/>
            <a:ext cx="685800" cy="75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30437" y="26369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移動先候補範囲</a:t>
            </a:r>
            <a:endParaRPr kumimoji="1" lang="ja-JP" altLang="en-US" sz="1600" dirty="0"/>
          </a:p>
        </p:txBody>
      </p:sp>
      <p:cxnSp>
        <p:nvCxnSpPr>
          <p:cNvPr id="41" name="直線コネクタ 40"/>
          <p:cNvCxnSpPr>
            <a:stCxn id="40" idx="2"/>
          </p:cNvCxnSpPr>
          <p:nvPr/>
        </p:nvCxnSpPr>
        <p:spPr>
          <a:xfrm flipH="1">
            <a:off x="2868437" y="2975466"/>
            <a:ext cx="1572479" cy="51193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830760" y="3824296"/>
                <a:ext cx="438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60" y="3824296"/>
                <a:ext cx="43832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1221160" y="4357696"/>
                <a:ext cx="657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60" y="4357696"/>
                <a:ext cx="65793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1602160" y="518422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544604" y="5108028"/>
                <a:ext cx="558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04" y="5108028"/>
                <a:ext cx="55899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円/楕円 49"/>
          <p:cNvSpPr/>
          <p:nvPr/>
        </p:nvSpPr>
        <p:spPr>
          <a:xfrm>
            <a:off x="6248400" y="41561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6324600" y="4229506"/>
            <a:ext cx="533400" cy="3412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6324600" y="3580184"/>
            <a:ext cx="142337" cy="65216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>
            <a:off x="6019800" y="4225040"/>
            <a:ext cx="304800" cy="572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 flipH="1" flipV="1">
            <a:off x="5715000" y="4151686"/>
            <a:ext cx="609600" cy="806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04259" y="6021288"/>
            <a:ext cx="8488221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時間軸は知識空間内において</a:t>
            </a:r>
            <a:r>
              <a:rPr lang="ja-JP" altLang="en-US" sz="2000" dirty="0" smtClean="0">
                <a:solidFill>
                  <a:srgbClr val="FF0000"/>
                </a:solidFill>
              </a:rPr>
              <a:t>状態を推移させるべき方向</a:t>
            </a:r>
            <a:r>
              <a:rPr lang="ja-JP" altLang="en-US" sz="2000" dirty="0" smtClean="0"/>
              <a:t>を示す要素であった</a:t>
            </a:r>
            <a:endParaRPr kumimoji="1" lang="ja-JP" altLang="en-US" sz="2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901357" y="2689121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ロボットの状態を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推移させるべき</a:t>
            </a:r>
            <a:endParaRPr kumimoji="1" lang="en-US" altLang="ja-JP" dirty="0" smtClean="0"/>
          </a:p>
          <a:p>
            <a:r>
              <a:rPr lang="ja-JP" altLang="en-US" dirty="0"/>
              <a:t>方向が示されない</a:t>
            </a:r>
            <a:endParaRPr kumimoji="1" lang="ja-JP" altLang="en-US" dirty="0"/>
          </a:p>
        </p:txBody>
      </p:sp>
      <p:sp>
        <p:nvSpPr>
          <p:cNvPr id="62" name="右矢印 61"/>
          <p:cNvSpPr/>
          <p:nvPr/>
        </p:nvSpPr>
        <p:spPr>
          <a:xfrm rot="5400000">
            <a:off x="7694467" y="3449221"/>
            <a:ext cx="312183" cy="75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76256" y="3985265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一貫性のある動作が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生成されない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060848"/>
            <a:ext cx="787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知識</a:t>
            </a:r>
            <a:r>
              <a:rPr lang="ja-JP" altLang="en-US" sz="2000" dirty="0"/>
              <a:t>空間から</a:t>
            </a:r>
            <a:r>
              <a:rPr kumimoji="1" lang="ja-JP" altLang="en-US" sz="2000" dirty="0" smtClean="0"/>
              <a:t>時間軸を</a:t>
            </a:r>
            <a:r>
              <a:rPr lang="ja-JP" altLang="en-US" sz="2000" dirty="0" smtClean="0"/>
              <a:t>取り去った場合の</a:t>
            </a:r>
            <a:r>
              <a:rPr kumimoji="1" lang="ja-JP" altLang="en-US" sz="2000" dirty="0" smtClean="0"/>
              <a:t>，動作生成方法について考える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13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059833" y="2158117"/>
            <a:ext cx="3384376" cy="3131665"/>
          </a:xfrm>
          <a:prstGeom prst="rect">
            <a:avLst/>
          </a:prstGeom>
          <a:solidFill>
            <a:srgbClr val="FFFF99"/>
          </a:solidFill>
          <a:ln w="25400">
            <a:noFill/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84257" y="5387324"/>
            <a:ext cx="8780231" cy="9940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過去の状態に基づく動作生成方向</a:t>
            </a:r>
            <a:r>
              <a:rPr lang="ja-JP" altLang="en-US" sz="4000" dirty="0"/>
              <a:t>の</a:t>
            </a:r>
            <a:r>
              <a:rPr lang="ja-JP" altLang="en-US" sz="4000" dirty="0" smtClean="0"/>
              <a:t>絞り込み（</a:t>
            </a:r>
            <a:r>
              <a:rPr lang="en-US" altLang="ja-JP" sz="4000" dirty="0" smtClean="0"/>
              <a:t>2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4" name="パイ 3"/>
          <p:cNvSpPr/>
          <p:nvPr/>
        </p:nvSpPr>
        <p:spPr>
          <a:xfrm>
            <a:off x="3831156" y="2767507"/>
            <a:ext cx="1684534" cy="1641228"/>
          </a:xfrm>
          <a:prstGeom prst="pie">
            <a:avLst>
              <a:gd name="adj1" fmla="val 14963185"/>
              <a:gd name="adj2" fmla="val 1349561"/>
            </a:avLst>
          </a:prstGeom>
          <a:solidFill>
            <a:srgbClr val="FFCC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 flipV="1">
            <a:off x="3149423" y="4388221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 flipH="1" flipV="1">
            <a:off x="3682821" y="2407021"/>
            <a:ext cx="35919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597223" y="35119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606623" y="2021556"/>
                <a:ext cx="540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23" y="2021556"/>
                <a:ext cx="540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968823" y="3926556"/>
                <a:ext cx="547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23" y="3926556"/>
                <a:ext cx="54739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419872" y="4881299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時間軸のない知識空間</a:t>
            </a:r>
            <a:endParaRPr kumimoji="1" lang="ja-JP" altLang="en-US" sz="2000" dirty="0"/>
          </a:p>
        </p:txBody>
      </p:sp>
      <p:sp>
        <p:nvSpPr>
          <p:cNvPr id="31" name="円/楕円 30"/>
          <p:cNvSpPr/>
          <p:nvPr/>
        </p:nvSpPr>
        <p:spPr>
          <a:xfrm>
            <a:off x="4225926" y="384589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V="1">
            <a:off x="4292423" y="3580809"/>
            <a:ext cx="381000" cy="345747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21023" y="29427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5054423" y="308835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206823" y="3601284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 flipH="1" flipV="1">
            <a:off x="4597223" y="3012156"/>
            <a:ext cx="76200" cy="57312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V="1">
            <a:off x="4673423" y="3164556"/>
            <a:ext cx="457200" cy="4162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>
            <a:off x="4673423" y="3588120"/>
            <a:ext cx="609600" cy="717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71600" y="2313944"/>
            <a:ext cx="1980029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移動先候補範囲</a:t>
            </a:r>
            <a:endParaRPr kumimoji="1" lang="en-US" altLang="ja-JP" sz="2000" dirty="0" smtClean="0"/>
          </a:p>
          <a:p>
            <a:r>
              <a:rPr lang="ja-JP" altLang="en-US" sz="1600" dirty="0"/>
              <a:t>状態の</a:t>
            </a:r>
            <a:r>
              <a:rPr lang="ja-JP" altLang="en-US" sz="1600" dirty="0" smtClean="0"/>
              <a:t>変化速度に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よって形状を変化</a:t>
            </a:r>
            <a:endParaRPr kumimoji="1" lang="en-US" altLang="ja-JP" sz="1600" dirty="0" smtClean="0"/>
          </a:p>
          <a:p>
            <a:r>
              <a:rPr lang="ja-JP" altLang="en-US" sz="1600" dirty="0"/>
              <a:t>させる</a:t>
            </a:r>
            <a:endParaRPr kumimoji="1" lang="ja-JP" altLang="en-US" sz="1600" dirty="0"/>
          </a:p>
        </p:txBody>
      </p:sp>
      <p:cxnSp>
        <p:nvCxnSpPr>
          <p:cNvPr id="42" name="直線コネクタ 41"/>
          <p:cNvCxnSpPr>
            <a:endCxn id="40" idx="3"/>
          </p:cNvCxnSpPr>
          <p:nvPr/>
        </p:nvCxnSpPr>
        <p:spPr>
          <a:xfrm flipH="1">
            <a:off x="2951629" y="2816469"/>
            <a:ext cx="1426712" cy="6686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4292423" y="3240756"/>
                <a:ext cx="438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423" y="3240756"/>
                <a:ext cx="4383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3835223" y="3850356"/>
                <a:ext cx="657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23" y="3850356"/>
                <a:ext cx="65793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/>
          <p:cNvCxnSpPr/>
          <p:nvPr/>
        </p:nvCxnSpPr>
        <p:spPr>
          <a:xfrm flipH="1">
            <a:off x="3606623" y="2617843"/>
            <a:ext cx="2138294" cy="1911194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251520" y="5517232"/>
                <a:ext cx="856484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/>
                  <a:t>Motion Space </a:t>
                </a:r>
                <a:r>
                  <a:rPr lang="en-US" altLang="ja-JP" sz="2200" dirty="0" smtClean="0"/>
                  <a:t>TS</a:t>
                </a:r>
                <a:r>
                  <a:rPr lang="ja-JP" altLang="en-US" sz="2200" dirty="0" smtClean="0"/>
                  <a:t>において</a:t>
                </a:r>
                <a:r>
                  <a:rPr lang="ja-JP" altLang="en-US" sz="2200" dirty="0"/>
                  <a:t>は，</a:t>
                </a:r>
                <a:r>
                  <a:rPr lang="ja-JP" altLang="en-US" sz="2200" dirty="0" smtClean="0">
                    <a:solidFill>
                      <a:srgbClr val="FF0000"/>
                    </a:solidFill>
                  </a:rPr>
                  <a:t>∆</a:t>
                </a:r>
                <a:r>
                  <a:rPr lang="en-US" altLang="ja-JP" sz="2200" dirty="0" smtClean="0">
                    <a:solidFill>
                      <a:srgbClr val="FF0000"/>
                    </a:solidFill>
                  </a:rPr>
                  <a:t>T</a:t>
                </a:r>
                <a:r>
                  <a:rPr lang="ja-JP" altLang="en-US" sz="2200" dirty="0" smtClean="0">
                    <a:solidFill>
                      <a:srgbClr val="FF0000"/>
                    </a:solidFill>
                  </a:rPr>
                  <a:t>前の状態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ja-JP" altLang="en-US" sz="2200" dirty="0" smtClean="0">
                    <a:solidFill>
                      <a:srgbClr val="FF0000"/>
                    </a:solidFill>
                  </a:rPr>
                  <a:t>と現状態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ja-JP" altLang="en-US" sz="2200" dirty="0" smtClean="0">
                    <a:solidFill>
                      <a:srgbClr val="FF0000"/>
                    </a:solidFill>
                  </a:rPr>
                  <a:t>の位置関係</a:t>
                </a:r>
                <a:r>
                  <a:rPr kumimoji="1" lang="ja-JP" altLang="en-US" sz="2200" dirty="0" smtClean="0"/>
                  <a:t>に</a:t>
                </a:r>
                <a:endParaRPr kumimoji="1" lang="en-US" altLang="ja-JP" sz="2200" dirty="0" smtClean="0"/>
              </a:p>
              <a:p>
                <a:r>
                  <a:rPr kumimoji="1" lang="ja-JP" altLang="en-US" sz="2200" dirty="0" smtClean="0"/>
                  <a:t>基づいて，次状態候補を選択する範囲を絞り込む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17232"/>
                <a:ext cx="8564845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854" t="-7937" r="-925" b="-1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9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1016678" y="3324293"/>
            <a:ext cx="2152451" cy="1751309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50000">
                <a:schemeClr val="accent6"/>
              </a:gs>
              <a:gs pos="79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023153" y="416045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V="1">
            <a:off x="2099353" y="3789055"/>
            <a:ext cx="510870" cy="44760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H="1">
            <a:off x="1581906" y="4236658"/>
            <a:ext cx="517448" cy="488503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400" dirty="0" smtClean="0"/>
              <a:t>微分情報を用いた</a:t>
            </a:r>
            <a:r>
              <a:rPr kumimoji="1" lang="ja-JP" altLang="en-US" sz="3400" dirty="0" smtClean="0"/>
              <a:t>動作</a:t>
            </a:r>
            <a:r>
              <a:rPr lang="ja-JP" altLang="en-US" sz="3400" dirty="0" smtClean="0"/>
              <a:t>の前後関係の知識化</a:t>
            </a:r>
            <a:endParaRPr kumimoji="1" lang="ja-JP" altLang="en-US" sz="3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147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動きの前後関係を正しく再現するために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センサ情報を時間　微分</a:t>
            </a:r>
            <a:r>
              <a:rPr kumimoji="1" lang="ja-JP" altLang="en-US" sz="2400" dirty="0" smtClean="0"/>
              <a:t>し，</a:t>
            </a:r>
            <a:r>
              <a:rPr lang="ja-JP" altLang="en-US" sz="2400" dirty="0" smtClean="0"/>
              <a:t>抽象化した時間</a:t>
            </a:r>
            <a:r>
              <a:rPr lang="ja-JP" altLang="en-US" sz="2400" dirty="0"/>
              <a:t>情報を用いる</a:t>
            </a:r>
            <a:endParaRPr kumimoji="1" lang="ja-JP" altLang="en-US" sz="2400" dirty="0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V="1">
            <a:off x="467544" y="5075585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 flipH="1" flipV="1">
            <a:off x="1000942" y="3094385"/>
            <a:ext cx="35919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924744" y="2708920"/>
                <a:ext cx="540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4" y="2708920"/>
                <a:ext cx="5402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286944" y="4613920"/>
                <a:ext cx="547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44" y="4613920"/>
                <a:ext cx="54739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5518940" y="3335637"/>
            <a:ext cx="2152451" cy="1751309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50000">
                <a:schemeClr val="accent6"/>
              </a:gs>
              <a:gs pos="79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 flipV="1">
            <a:off x="4949623" y="5086946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 flipH="1" flipV="1">
            <a:off x="5483021" y="3105746"/>
            <a:ext cx="35919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5406823" y="2720281"/>
                <a:ext cx="540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823" y="2720281"/>
                <a:ext cx="5402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7769023" y="4625281"/>
                <a:ext cx="532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023" y="4625281"/>
                <a:ext cx="53226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/>
          <p:cNvSpPr/>
          <p:nvPr/>
        </p:nvSpPr>
        <p:spPr>
          <a:xfrm>
            <a:off x="6525415" y="41718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V="1">
            <a:off x="6601615" y="3800399"/>
            <a:ext cx="510870" cy="447601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 flipH="1">
            <a:off x="6084168" y="4248002"/>
            <a:ext cx="517448" cy="488503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4350284" y="3967862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センサ情報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18940" y="5091065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センサ情報の時間一次微分</a:t>
            </a:r>
            <a:endParaRPr kumimoji="1" lang="ja-JP" altLang="en-US" sz="2000" dirty="0"/>
          </a:p>
        </p:txBody>
      </p:sp>
      <p:sp>
        <p:nvSpPr>
          <p:cNvPr id="39" name="十字形 38"/>
          <p:cNvSpPr/>
          <p:nvPr/>
        </p:nvSpPr>
        <p:spPr>
          <a:xfrm rot="2781070">
            <a:off x="5888526" y="4196557"/>
            <a:ext cx="576064" cy="591389"/>
          </a:xfrm>
          <a:prstGeom prst="plus">
            <a:avLst>
              <a:gd name="adj" fmla="val 45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3142" y="5491175"/>
            <a:ext cx="3025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センサ情報だけでは，動作を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入力時とは逆方向に</a:t>
            </a:r>
            <a:r>
              <a:rPr lang="ja-JP" altLang="en-US" dirty="0" smtClean="0"/>
              <a:t>生成して</a:t>
            </a:r>
            <a:endParaRPr lang="en-US" altLang="ja-JP" dirty="0" smtClean="0"/>
          </a:p>
          <a:p>
            <a:r>
              <a:rPr lang="ja-JP" altLang="en-US" dirty="0" smtClean="0"/>
              <a:t>しまう可能性がある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48064" y="5530006"/>
            <a:ext cx="350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センサ情報の時間微分</a:t>
            </a:r>
            <a:r>
              <a:rPr kumimoji="1" lang="ja-JP" altLang="en-US" dirty="0" smtClean="0"/>
              <a:t>を併用する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ことで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動きの前後関係</a:t>
            </a:r>
            <a:r>
              <a:rPr kumimoji="1" lang="ja-JP" altLang="en-US" dirty="0" smtClean="0"/>
              <a:t>が分かり，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正しい方向に動作を生成できる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619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知識空間</a:t>
            </a:r>
            <a:r>
              <a:rPr lang="ja-JP" altLang="en-US" sz="3600" dirty="0" smtClean="0"/>
              <a:t>を用いてロボットを動作させる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システムの概要</a:t>
            </a:r>
            <a:endParaRPr kumimoji="1" lang="ja-JP" alt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76600" y="2057400"/>
            <a:ext cx="533400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6800" y="2209800"/>
            <a:ext cx="3505200" cy="403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9792" y="5726113"/>
            <a:ext cx="1415008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アクチュエータ</a:t>
            </a:r>
            <a:endParaRPr lang="en-US" altLang="ja-JP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791200" y="4038600"/>
            <a:ext cx="0" cy="1077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4128012" y="5872955"/>
            <a:ext cx="901188" cy="55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365104"/>
            <a:ext cx="2057400" cy="4572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sz="2400" dirty="0"/>
              <a:t>知識空間</a:t>
            </a:r>
            <a:endParaRPr lang="en-US" altLang="ja-JP" sz="2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5800" y="4648200"/>
            <a:ext cx="1524000" cy="1535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環境</a:t>
            </a:r>
            <a:endParaRPr lang="en-US" altLang="ja-JP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09800" y="4724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209800" y="5878513"/>
            <a:ext cx="4899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29200" y="5116513"/>
            <a:ext cx="2971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038600" y="3657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52800" y="3352800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ロボットの状態</a:t>
            </a:r>
            <a:endParaRPr lang="en-US" altLang="ja-JP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40068" y="62484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出力指示</a:t>
            </a:r>
            <a:endParaRPr lang="en-US" altLang="ja-JP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4495800" y="5867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743200" y="4343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センサ</a:t>
            </a:r>
            <a:endParaRPr lang="en-US" altLang="ja-JP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419600" y="3886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62000" y="3200400"/>
            <a:ext cx="13716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利用者</a:t>
            </a:r>
            <a:endParaRPr lang="en-US" altLang="ja-JP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524000" y="3733800"/>
            <a:ext cx="1219200" cy="685800"/>
          </a:xfrm>
          <a:custGeom>
            <a:avLst/>
            <a:gdLst>
              <a:gd name="T0" fmla="*/ 0 w 665"/>
              <a:gd name="T1" fmla="*/ 0 h 169"/>
              <a:gd name="T2" fmla="*/ 0 w 665"/>
              <a:gd name="T3" fmla="*/ 169 h 169"/>
              <a:gd name="T4" fmla="*/ 665 w 665"/>
              <a:gd name="T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169">
                <a:moveTo>
                  <a:pt x="0" y="0"/>
                </a:moveTo>
                <a:lnTo>
                  <a:pt x="0" y="169"/>
                </a:lnTo>
                <a:lnTo>
                  <a:pt x="665" y="16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029200" y="3048000"/>
            <a:ext cx="2971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791200" y="4495800"/>
            <a:ext cx="3794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57600" y="2133600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endParaRPr lang="en-US" altLang="ja-JP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876800" y="2286000"/>
            <a:ext cx="1963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/>
              <a:t>Motion </a:t>
            </a:r>
            <a:r>
              <a:rPr lang="en-US" altLang="ja-JP" b="1" dirty="0" smtClean="0"/>
              <a:t>Space</a:t>
            </a:r>
            <a:r>
              <a:rPr lang="ja-JP" altLang="en-US" b="1" dirty="0"/>
              <a:t> </a:t>
            </a:r>
            <a:r>
              <a:rPr lang="en-US" altLang="ja-JP" b="1" dirty="0" smtClean="0"/>
              <a:t>TS</a:t>
            </a:r>
            <a:endParaRPr lang="en-US" altLang="ja-JP" b="1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105400" y="3122613"/>
            <a:ext cx="28194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動作知識化部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Knowledge Creation Part</a:t>
            </a:r>
            <a:endParaRPr lang="en-US" altLang="ja-JP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105400" y="5192713"/>
            <a:ext cx="28194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動作生成部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Movement Generation Part</a:t>
            </a:r>
            <a:endParaRPr lang="en-US" altLang="ja-JP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419600" y="525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44196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038600" y="4572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145794" y="34671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動作指示</a:t>
            </a:r>
            <a:endParaRPr lang="en-US" altLang="ja-JP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2492152" y="3836432"/>
            <a:ext cx="0" cy="600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267744" y="508518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環境情報</a:t>
            </a:r>
            <a:endParaRPr lang="en-US" altLang="ja-JP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555776" y="4725144"/>
            <a:ext cx="14401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819784" y="6263688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r>
              <a:rPr lang="ja-JP" altLang="en-US" dirty="0" smtClean="0"/>
              <a:t>の</a:t>
            </a:r>
            <a:r>
              <a:rPr lang="ja-JP" altLang="en-US" dirty="0"/>
              <a:t>動作</a:t>
            </a:r>
            <a:endParaRPr lang="en-US" altLang="ja-JP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2483768" y="587727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4419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41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知識空間</a:t>
            </a:r>
            <a:r>
              <a:rPr lang="ja-JP" altLang="en-US" sz="3600" dirty="0" smtClean="0"/>
              <a:t>を用いてロボットを動作させる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システムの概要</a:t>
            </a:r>
            <a:endParaRPr kumimoji="1" lang="ja-JP" alt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76600" y="2057400"/>
            <a:ext cx="533400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6800" y="2209800"/>
            <a:ext cx="3505200" cy="403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9792" y="5726113"/>
            <a:ext cx="1415008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アクチュエータ</a:t>
            </a:r>
            <a:endParaRPr lang="en-US" altLang="ja-JP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791200" y="4038600"/>
            <a:ext cx="0" cy="1077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4128012" y="5872955"/>
            <a:ext cx="901188" cy="55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365104"/>
            <a:ext cx="2057400" cy="4572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sz="2400" dirty="0"/>
              <a:t>知識空間</a:t>
            </a:r>
            <a:endParaRPr lang="en-US" altLang="ja-JP" sz="2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5800" y="4648200"/>
            <a:ext cx="1524000" cy="1535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環境</a:t>
            </a:r>
            <a:endParaRPr lang="en-US" altLang="ja-JP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09800" y="4724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209800" y="5878513"/>
            <a:ext cx="4899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29200" y="5116513"/>
            <a:ext cx="2971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038600" y="3657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52800" y="3352800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ロボットの状態</a:t>
            </a:r>
            <a:endParaRPr lang="en-US" altLang="ja-JP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40068" y="62484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出力指示</a:t>
            </a:r>
            <a:endParaRPr lang="en-US" altLang="ja-JP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4495800" y="5867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743200" y="4343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センサ</a:t>
            </a:r>
            <a:endParaRPr lang="en-US" altLang="ja-JP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419600" y="3886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62000" y="3200400"/>
            <a:ext cx="13716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利用者</a:t>
            </a:r>
            <a:endParaRPr lang="en-US" altLang="ja-JP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524000" y="3733800"/>
            <a:ext cx="1219200" cy="685800"/>
          </a:xfrm>
          <a:custGeom>
            <a:avLst/>
            <a:gdLst>
              <a:gd name="T0" fmla="*/ 0 w 665"/>
              <a:gd name="T1" fmla="*/ 0 h 169"/>
              <a:gd name="T2" fmla="*/ 0 w 665"/>
              <a:gd name="T3" fmla="*/ 169 h 169"/>
              <a:gd name="T4" fmla="*/ 665 w 665"/>
              <a:gd name="T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169">
                <a:moveTo>
                  <a:pt x="0" y="0"/>
                </a:moveTo>
                <a:lnTo>
                  <a:pt x="0" y="169"/>
                </a:lnTo>
                <a:lnTo>
                  <a:pt x="665" y="16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029200" y="3048000"/>
            <a:ext cx="2971800" cy="990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791200" y="4495800"/>
            <a:ext cx="3794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57600" y="2133600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endParaRPr lang="en-US" altLang="ja-JP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876800" y="2286000"/>
            <a:ext cx="1963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/>
              <a:t>Motion </a:t>
            </a:r>
            <a:r>
              <a:rPr lang="en-US" altLang="ja-JP" b="1" dirty="0" smtClean="0"/>
              <a:t>Space</a:t>
            </a:r>
            <a:r>
              <a:rPr lang="ja-JP" altLang="en-US" b="1" dirty="0"/>
              <a:t> </a:t>
            </a:r>
            <a:r>
              <a:rPr lang="en-US" altLang="ja-JP" b="1" dirty="0" smtClean="0"/>
              <a:t>TS</a:t>
            </a:r>
            <a:endParaRPr lang="en-US" altLang="ja-JP" b="1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105400" y="3122613"/>
            <a:ext cx="2819400" cy="838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動作知識化部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Knowledge Creation Part</a:t>
            </a:r>
            <a:endParaRPr lang="en-US" altLang="ja-JP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105400" y="5192713"/>
            <a:ext cx="28194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動作生成部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Movement Generation Part</a:t>
            </a:r>
            <a:endParaRPr lang="en-US" altLang="ja-JP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419600" y="525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4419600" y="3886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038600" y="4572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145794" y="34671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動作指示</a:t>
            </a:r>
            <a:endParaRPr lang="en-US" altLang="ja-JP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2492152" y="3836432"/>
            <a:ext cx="0" cy="600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267744" y="508518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環境情報</a:t>
            </a:r>
            <a:endParaRPr lang="en-US" altLang="ja-JP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555776" y="4725144"/>
            <a:ext cx="14401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819784" y="6263688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r>
              <a:rPr lang="ja-JP" altLang="en-US" dirty="0" smtClean="0"/>
              <a:t>の</a:t>
            </a:r>
            <a:r>
              <a:rPr lang="ja-JP" altLang="en-US" dirty="0"/>
              <a:t>動作</a:t>
            </a:r>
            <a:endParaRPr lang="en-US" altLang="ja-JP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2483768" y="587727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4419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69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動作知識化手順の概要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2266" y="2254575"/>
            <a:ext cx="1750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入力</a:t>
            </a:r>
            <a:r>
              <a:rPr lang="ja-JP" altLang="en-US" sz="1600" dirty="0" smtClean="0"/>
              <a:t>データの</a:t>
            </a:r>
            <a:r>
              <a:rPr lang="ja-JP" altLang="en-US" sz="1600" dirty="0"/>
              <a:t>軌跡</a:t>
            </a:r>
            <a:endParaRPr lang="en-US" altLang="ja-JP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1593453" y="4910341"/>
                <a:ext cx="458267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ja-JP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53" y="4910341"/>
                <a:ext cx="458267" cy="3821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2768936" y="5013176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状態の</a:t>
            </a:r>
            <a:endParaRPr lang="en-US" altLang="ja-JP" sz="1600" dirty="0" smtClean="0"/>
          </a:p>
          <a:p>
            <a:r>
              <a:rPr lang="ja-JP" altLang="en-US" sz="1600" dirty="0" smtClean="0"/>
              <a:t>サンプリング点</a:t>
            </a:r>
            <a:endParaRPr lang="en-US" altLang="ja-JP" sz="1600" dirty="0"/>
          </a:p>
        </p:txBody>
      </p:sp>
      <p:cxnSp>
        <p:nvCxnSpPr>
          <p:cNvPr id="37" name="直線コネクタ 36"/>
          <p:cNvCxnSpPr>
            <a:endCxn id="164" idx="5"/>
          </p:cNvCxnSpPr>
          <p:nvPr/>
        </p:nvCxnSpPr>
        <p:spPr>
          <a:xfrm flipH="1" flipV="1">
            <a:off x="1930433" y="4725165"/>
            <a:ext cx="1112391" cy="28801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6" idx="2"/>
          </p:cNvCxnSpPr>
          <p:nvPr/>
        </p:nvCxnSpPr>
        <p:spPr>
          <a:xfrm flipH="1">
            <a:off x="971534" y="2593129"/>
            <a:ext cx="766132" cy="1005347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330314" y="2560082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セル</a:t>
            </a:r>
            <a:endParaRPr lang="en-US" altLang="ja-JP" sz="1600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7089" y="239006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390486" y="4000080"/>
            <a:ext cx="12099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168" idx="4"/>
          </p:cNvCxnSpPr>
          <p:nvPr/>
        </p:nvCxnSpPr>
        <p:spPr>
          <a:xfrm flipH="1" flipV="1">
            <a:off x="1676601" y="4078384"/>
            <a:ext cx="10776" cy="1005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6365134" y="3038211"/>
            <a:ext cx="1843763" cy="1830654"/>
            <a:chOff x="6472638" y="2895266"/>
            <a:chExt cx="1843763" cy="1830654"/>
          </a:xfrm>
        </p:grpSpPr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7391400" y="3810000"/>
              <a:ext cx="300438" cy="3048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7391400" y="3498788"/>
              <a:ext cx="307676" cy="315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7693324" y="4104288"/>
              <a:ext cx="307676" cy="315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6477000" y="3195227"/>
              <a:ext cx="307676" cy="315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7693324" y="4409088"/>
              <a:ext cx="307676" cy="315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7686086" y="3810000"/>
              <a:ext cx="310552" cy="3048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7090962" y="3505200"/>
              <a:ext cx="300438" cy="3048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6777438" y="3200400"/>
              <a:ext cx="309162" cy="3048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>
              <a:off x="7696200" y="3505200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7391400" y="4114633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6781800" y="3505200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7086600" y="3200233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8001000" y="4419433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7387037" y="3204166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7086600" y="3809833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8001000" y="4114633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6477000" y="2895600"/>
              <a:ext cx="304800" cy="30496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6472638" y="3510539"/>
              <a:ext cx="304800" cy="30496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6780312" y="2895266"/>
              <a:ext cx="304800" cy="30496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7381286" y="4420953"/>
              <a:ext cx="304800" cy="30496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8005849" y="3815901"/>
              <a:ext cx="304800" cy="30496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8005849" y="4421120"/>
              <a:ext cx="310552" cy="3048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5984134" y="2657545"/>
            <a:ext cx="3052362" cy="2210956"/>
            <a:chOff x="1295400" y="1447800"/>
            <a:chExt cx="3052362" cy="2210956"/>
          </a:xfrm>
        </p:grpSpPr>
        <p:sp>
          <p:nvSpPr>
            <p:cNvPr id="84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グループ化 100"/>
          <p:cNvGrpSpPr/>
          <p:nvPr/>
        </p:nvGrpSpPr>
        <p:grpSpPr>
          <a:xfrm>
            <a:off x="3119024" y="2652609"/>
            <a:ext cx="3052362" cy="2210956"/>
            <a:chOff x="1295400" y="1447800"/>
            <a:chExt cx="3052362" cy="2210956"/>
          </a:xfrm>
        </p:grpSpPr>
        <p:sp>
          <p:nvSpPr>
            <p:cNvPr id="102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テキスト ボックス 116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テキスト ボックス 117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右矢印 118"/>
          <p:cNvSpPr/>
          <p:nvPr/>
        </p:nvSpPr>
        <p:spPr>
          <a:xfrm>
            <a:off x="3042824" y="3419378"/>
            <a:ext cx="373861" cy="83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右矢印 119"/>
          <p:cNvSpPr/>
          <p:nvPr/>
        </p:nvSpPr>
        <p:spPr>
          <a:xfrm>
            <a:off x="5862224" y="3414609"/>
            <a:ext cx="421281" cy="83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4108558" y="3490809"/>
            <a:ext cx="1076864" cy="1071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3146252" y="1995155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選択頻度を</a:t>
            </a:r>
            <a:r>
              <a:rPr lang="ja-JP" altLang="en-US" sz="1600" dirty="0"/>
              <a:t>更新</a:t>
            </a:r>
            <a:r>
              <a:rPr lang="ja-JP" altLang="en-US" sz="1600" dirty="0" smtClean="0"/>
              <a:t>する範囲</a:t>
            </a:r>
            <a:endParaRPr lang="en-US" altLang="ja-JP" sz="1600" dirty="0" smtClean="0"/>
          </a:p>
        </p:txBody>
      </p:sp>
      <p:cxnSp>
        <p:nvCxnSpPr>
          <p:cNvPr id="129" name="直線コネクタ 128"/>
          <p:cNvCxnSpPr/>
          <p:nvPr/>
        </p:nvCxnSpPr>
        <p:spPr>
          <a:xfrm>
            <a:off x="4497304" y="2359477"/>
            <a:ext cx="0" cy="113518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3083105" y="235947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902505" y="234780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4767889" y="461078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4305657" y="4115693"/>
            <a:ext cx="1076864" cy="1071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3222212" y="3046093"/>
            <a:ext cx="1076864" cy="1071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3691025" y="3179589"/>
            <a:ext cx="1076864" cy="1071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183441" y="36746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4567939" y="394168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3679385" y="35222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/>
              <p:cNvSpPr txBox="1"/>
              <p:nvPr/>
            </p:nvSpPr>
            <p:spPr>
              <a:xfrm>
                <a:off x="35496" y="3779748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3" name="テキスト ボックス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79748"/>
                <a:ext cx="4582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コネクタ 146"/>
          <p:cNvCxnSpPr>
            <a:stCxn id="36" idx="0"/>
            <a:endCxn id="134" idx="2"/>
          </p:cNvCxnSpPr>
          <p:nvPr/>
        </p:nvCxnSpPr>
        <p:spPr>
          <a:xfrm flipV="1">
            <a:off x="3490448" y="4686980"/>
            <a:ext cx="1277441" cy="32619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グループ化 141"/>
          <p:cNvGrpSpPr/>
          <p:nvPr/>
        </p:nvGrpSpPr>
        <p:grpSpPr>
          <a:xfrm>
            <a:off x="151486" y="2636912"/>
            <a:ext cx="3052362" cy="2210956"/>
            <a:chOff x="1295400" y="1447800"/>
            <a:chExt cx="3052362" cy="2210956"/>
          </a:xfrm>
        </p:grpSpPr>
        <p:sp>
          <p:nvSpPr>
            <p:cNvPr id="144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テキスト ボックス 159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テキスト ボックス 160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フリーフォーム 162"/>
          <p:cNvSpPr/>
          <p:nvPr/>
        </p:nvSpPr>
        <p:spPr>
          <a:xfrm>
            <a:off x="519919" y="3483118"/>
            <a:ext cx="1383101" cy="1366663"/>
          </a:xfrm>
          <a:custGeom>
            <a:avLst/>
            <a:gdLst>
              <a:gd name="connsiteX0" fmla="*/ 0 w 543464"/>
              <a:gd name="connsiteY0" fmla="*/ 0 h 992037"/>
              <a:gd name="connsiteX1" fmla="*/ 439947 w 543464"/>
              <a:gd name="connsiteY1" fmla="*/ 388188 h 992037"/>
              <a:gd name="connsiteX2" fmla="*/ 543464 w 543464"/>
              <a:gd name="connsiteY2" fmla="*/ 992037 h 992037"/>
              <a:gd name="connsiteX0" fmla="*/ 0 w 1057903"/>
              <a:gd name="connsiteY0" fmla="*/ 0 h 1233577"/>
              <a:gd name="connsiteX1" fmla="*/ 940279 w 1057903"/>
              <a:gd name="connsiteY1" fmla="*/ 629728 h 1233577"/>
              <a:gd name="connsiteX2" fmla="*/ 1043796 w 1057903"/>
              <a:gd name="connsiteY2" fmla="*/ 1233577 h 1233577"/>
              <a:gd name="connsiteX0" fmla="*/ 0 w 1043796"/>
              <a:gd name="connsiteY0" fmla="*/ 0 h 1233577"/>
              <a:gd name="connsiteX1" fmla="*/ 572219 w 1043796"/>
              <a:gd name="connsiteY1" fmla="*/ 250688 h 1233577"/>
              <a:gd name="connsiteX2" fmla="*/ 940279 w 1043796"/>
              <a:gd name="connsiteY2" fmla="*/ 629728 h 1233577"/>
              <a:gd name="connsiteX3" fmla="*/ 1043796 w 1043796"/>
              <a:gd name="connsiteY3" fmla="*/ 1233577 h 1233577"/>
              <a:gd name="connsiteX0" fmla="*/ 0 w 1078301"/>
              <a:gd name="connsiteY0" fmla="*/ 0 h 1302588"/>
              <a:gd name="connsiteX1" fmla="*/ 572219 w 1078301"/>
              <a:gd name="connsiteY1" fmla="*/ 250688 h 1302588"/>
              <a:gd name="connsiteX2" fmla="*/ 940279 w 1078301"/>
              <a:gd name="connsiteY2" fmla="*/ 629728 h 1302588"/>
              <a:gd name="connsiteX3" fmla="*/ 1078301 w 1078301"/>
              <a:gd name="connsiteY3" fmla="*/ 1302588 h 1302588"/>
              <a:gd name="connsiteX0" fmla="*/ 0 w 1078301"/>
              <a:gd name="connsiteY0" fmla="*/ 0 h 1302588"/>
              <a:gd name="connsiteX1" fmla="*/ 572219 w 1078301"/>
              <a:gd name="connsiteY1" fmla="*/ 250688 h 1302588"/>
              <a:gd name="connsiteX2" fmla="*/ 974784 w 1078301"/>
              <a:gd name="connsiteY2" fmla="*/ 646981 h 1302588"/>
              <a:gd name="connsiteX3" fmla="*/ 1078301 w 1078301"/>
              <a:gd name="connsiteY3" fmla="*/ 1302588 h 1302588"/>
              <a:gd name="connsiteX0" fmla="*/ 0 w 1078301"/>
              <a:gd name="connsiteY0" fmla="*/ 0 h 1302588"/>
              <a:gd name="connsiteX1" fmla="*/ 675736 w 1078301"/>
              <a:gd name="connsiteY1" fmla="*/ 285194 h 1302588"/>
              <a:gd name="connsiteX2" fmla="*/ 974784 w 1078301"/>
              <a:gd name="connsiteY2" fmla="*/ 646981 h 1302588"/>
              <a:gd name="connsiteX3" fmla="*/ 1078301 w 1078301"/>
              <a:gd name="connsiteY3" fmla="*/ 1302588 h 130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01" h="1302588">
                <a:moveTo>
                  <a:pt x="0" y="0"/>
                </a:moveTo>
                <a:cubicBezTo>
                  <a:pt x="88181" y="54721"/>
                  <a:pt x="519023" y="180239"/>
                  <a:pt x="675736" y="285194"/>
                </a:cubicBezTo>
                <a:cubicBezTo>
                  <a:pt x="832449" y="390149"/>
                  <a:pt x="907690" y="477415"/>
                  <a:pt x="974784" y="646981"/>
                </a:cubicBezTo>
                <a:cubicBezTo>
                  <a:pt x="1041878" y="816547"/>
                  <a:pt x="1078301" y="1302588"/>
                  <a:pt x="1078301" y="1302588"/>
                </a:cubicBezTo>
              </a:path>
            </a:pathLst>
          </a:custGeom>
          <a:noFill/>
          <a:ln>
            <a:solidFill>
              <a:schemeClr val="accent2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800351" y="45950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1215903" y="36589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600401" y="39259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711847" y="35065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310" y="5445224"/>
            <a:ext cx="2345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入力データの軌跡を</a:t>
            </a:r>
            <a:endParaRPr kumimoji="1" lang="en-US" altLang="ja-JP" dirty="0" smtClean="0"/>
          </a:p>
          <a:p>
            <a:r>
              <a:rPr lang="ja-JP" altLang="en-US" dirty="0"/>
              <a:t>知識空間上</a:t>
            </a:r>
            <a:r>
              <a:rPr lang="ja-JP" altLang="en-US" dirty="0" smtClean="0"/>
              <a:t>に表示し，</a:t>
            </a:r>
            <a:endParaRPr lang="en-US" altLang="ja-JP" dirty="0" smtClean="0"/>
          </a:p>
          <a:p>
            <a:r>
              <a:rPr kumimoji="1" lang="ja-JP" altLang="en-US" dirty="0"/>
              <a:t>一定時間ごと</a:t>
            </a:r>
            <a:r>
              <a:rPr kumimoji="1" lang="ja-JP" altLang="en-US" dirty="0" smtClean="0"/>
              <a:t>に座標を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サンプリングする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5674022"/>
            <a:ext cx="2850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各サンプリング点から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一定距離以内にある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セルの選択頻度を更新する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98500" y="5518973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知識空間に，入力した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動作の知識が追加される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9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知識空間の更新方法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128429" y="2636912"/>
            <a:ext cx="2304256" cy="2232248"/>
          </a:xfrm>
          <a:prstGeom prst="ellipse">
            <a:avLst/>
          </a:prstGeom>
          <a:gradFill>
            <a:gsLst>
              <a:gs pos="40000">
                <a:schemeClr val="bg1"/>
              </a:gs>
              <a:gs pos="52000">
                <a:schemeClr val="tx2">
                  <a:lumMod val="60000"/>
                  <a:lumOff val="40000"/>
                </a:schemeClr>
              </a:gs>
              <a:gs pos="54000">
                <a:schemeClr val="tx2">
                  <a:lumMod val="60000"/>
                  <a:lumOff val="40000"/>
                </a:schemeClr>
              </a:gs>
              <a:gs pos="4000">
                <a:srgbClr val="FF0000"/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5943825" y="4165738"/>
            <a:ext cx="1091820" cy="634621"/>
          </a:xfrm>
          <a:custGeom>
            <a:avLst/>
            <a:gdLst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491319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491319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491319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11790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25438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25438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25438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  <a:gd name="connsiteX0" fmla="*/ 0 w 1091820"/>
              <a:gd name="connsiteY0" fmla="*/ 0 h 634621"/>
              <a:gd name="connsiteX1" fmla="*/ 218364 w 1091820"/>
              <a:gd name="connsiteY1" fmla="*/ 634621 h 634621"/>
              <a:gd name="connsiteX2" fmla="*/ 525438 w 1091820"/>
              <a:gd name="connsiteY2" fmla="*/ 204717 h 634621"/>
              <a:gd name="connsiteX3" fmla="*/ 1091820 w 1091820"/>
              <a:gd name="connsiteY3" fmla="*/ 6824 h 634621"/>
              <a:gd name="connsiteX4" fmla="*/ 0 w 1091820"/>
              <a:gd name="connsiteY4" fmla="*/ 0 h 6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820" h="634621">
                <a:moveTo>
                  <a:pt x="0" y="0"/>
                </a:moveTo>
                <a:cubicBezTo>
                  <a:pt x="93260" y="368489"/>
                  <a:pt x="77337" y="525439"/>
                  <a:pt x="218364" y="634621"/>
                </a:cubicBezTo>
                <a:cubicBezTo>
                  <a:pt x="316174" y="580031"/>
                  <a:pt x="386687" y="388960"/>
                  <a:pt x="525438" y="204717"/>
                </a:cubicBezTo>
                <a:cubicBezTo>
                  <a:pt x="691486" y="56867"/>
                  <a:pt x="884829" y="38668"/>
                  <a:pt x="1091820" y="68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5575335" y="2616462"/>
            <a:ext cx="375313" cy="1549275"/>
          </a:xfrm>
          <a:custGeom>
            <a:avLst/>
            <a:gdLst>
              <a:gd name="connsiteX0" fmla="*/ 0 w 375313"/>
              <a:gd name="connsiteY0" fmla="*/ 0 h 1535373"/>
              <a:gd name="connsiteX1" fmla="*/ 6824 w 375313"/>
              <a:gd name="connsiteY1" fmla="*/ 1535373 h 1535373"/>
              <a:gd name="connsiteX2" fmla="*/ 375313 w 375313"/>
              <a:gd name="connsiteY2" fmla="*/ 1535373 h 1535373"/>
              <a:gd name="connsiteX3" fmla="*/ 122830 w 375313"/>
              <a:gd name="connsiteY3" fmla="*/ 211540 h 1535373"/>
              <a:gd name="connsiteX4" fmla="*/ 0 w 375313"/>
              <a:gd name="connsiteY4" fmla="*/ 0 h 1535373"/>
              <a:gd name="connsiteX0" fmla="*/ 0 w 376569"/>
              <a:gd name="connsiteY0" fmla="*/ 100278 h 1635651"/>
              <a:gd name="connsiteX1" fmla="*/ 6824 w 376569"/>
              <a:gd name="connsiteY1" fmla="*/ 1635651 h 1635651"/>
              <a:gd name="connsiteX2" fmla="*/ 375313 w 376569"/>
              <a:gd name="connsiteY2" fmla="*/ 1635651 h 1635651"/>
              <a:gd name="connsiteX3" fmla="*/ 122830 w 376569"/>
              <a:gd name="connsiteY3" fmla="*/ 311818 h 1635651"/>
              <a:gd name="connsiteX4" fmla="*/ 0 w 376569"/>
              <a:gd name="connsiteY4" fmla="*/ 100278 h 1635651"/>
              <a:gd name="connsiteX0" fmla="*/ 0 w 376743"/>
              <a:gd name="connsiteY0" fmla="*/ 75842 h 1611215"/>
              <a:gd name="connsiteX1" fmla="*/ 6824 w 376743"/>
              <a:gd name="connsiteY1" fmla="*/ 1611215 h 1611215"/>
              <a:gd name="connsiteX2" fmla="*/ 375313 w 376743"/>
              <a:gd name="connsiteY2" fmla="*/ 1611215 h 1611215"/>
              <a:gd name="connsiteX3" fmla="*/ 150125 w 376743"/>
              <a:gd name="connsiteY3" fmla="*/ 417035 h 1611215"/>
              <a:gd name="connsiteX4" fmla="*/ 0 w 376743"/>
              <a:gd name="connsiteY4" fmla="*/ 75842 h 1611215"/>
              <a:gd name="connsiteX0" fmla="*/ 0 w 376743"/>
              <a:gd name="connsiteY0" fmla="*/ 70299 h 1653439"/>
              <a:gd name="connsiteX1" fmla="*/ 6824 w 376743"/>
              <a:gd name="connsiteY1" fmla="*/ 1653439 h 1653439"/>
              <a:gd name="connsiteX2" fmla="*/ 375313 w 376743"/>
              <a:gd name="connsiteY2" fmla="*/ 1653439 h 1653439"/>
              <a:gd name="connsiteX3" fmla="*/ 150125 w 376743"/>
              <a:gd name="connsiteY3" fmla="*/ 459259 h 1653439"/>
              <a:gd name="connsiteX4" fmla="*/ 0 w 376743"/>
              <a:gd name="connsiteY4" fmla="*/ 70299 h 1653439"/>
              <a:gd name="connsiteX0" fmla="*/ 0 w 376743"/>
              <a:gd name="connsiteY0" fmla="*/ 2292 h 1585432"/>
              <a:gd name="connsiteX1" fmla="*/ 6824 w 376743"/>
              <a:gd name="connsiteY1" fmla="*/ 1585432 h 1585432"/>
              <a:gd name="connsiteX2" fmla="*/ 375313 w 376743"/>
              <a:gd name="connsiteY2" fmla="*/ 1585432 h 1585432"/>
              <a:gd name="connsiteX3" fmla="*/ 150125 w 376743"/>
              <a:gd name="connsiteY3" fmla="*/ 391252 h 1585432"/>
              <a:gd name="connsiteX4" fmla="*/ 0 w 376743"/>
              <a:gd name="connsiteY4" fmla="*/ 2292 h 1585432"/>
              <a:gd name="connsiteX0" fmla="*/ 0 w 376743"/>
              <a:gd name="connsiteY0" fmla="*/ 434 h 1583574"/>
              <a:gd name="connsiteX1" fmla="*/ 6824 w 376743"/>
              <a:gd name="connsiteY1" fmla="*/ 1583574 h 1583574"/>
              <a:gd name="connsiteX2" fmla="*/ 375313 w 376743"/>
              <a:gd name="connsiteY2" fmla="*/ 1583574 h 1583574"/>
              <a:gd name="connsiteX3" fmla="*/ 150125 w 376743"/>
              <a:gd name="connsiteY3" fmla="*/ 389394 h 1583574"/>
              <a:gd name="connsiteX4" fmla="*/ 0 w 376743"/>
              <a:gd name="connsiteY4" fmla="*/ 434 h 1583574"/>
              <a:gd name="connsiteX0" fmla="*/ 0 w 377117"/>
              <a:gd name="connsiteY0" fmla="*/ 204 h 1583344"/>
              <a:gd name="connsiteX1" fmla="*/ 6824 w 377117"/>
              <a:gd name="connsiteY1" fmla="*/ 1583344 h 1583344"/>
              <a:gd name="connsiteX2" fmla="*/ 375313 w 377117"/>
              <a:gd name="connsiteY2" fmla="*/ 1583344 h 1583344"/>
              <a:gd name="connsiteX3" fmla="*/ 191068 w 377117"/>
              <a:gd name="connsiteY3" fmla="*/ 552938 h 1583344"/>
              <a:gd name="connsiteX4" fmla="*/ 0 w 377117"/>
              <a:gd name="connsiteY4" fmla="*/ 204 h 1583344"/>
              <a:gd name="connsiteX0" fmla="*/ 0 w 379810"/>
              <a:gd name="connsiteY0" fmla="*/ 83 h 1583223"/>
              <a:gd name="connsiteX1" fmla="*/ 6824 w 379810"/>
              <a:gd name="connsiteY1" fmla="*/ 1583223 h 1583223"/>
              <a:gd name="connsiteX2" fmla="*/ 375313 w 379810"/>
              <a:gd name="connsiteY2" fmla="*/ 1583223 h 1583223"/>
              <a:gd name="connsiteX3" fmla="*/ 286602 w 379810"/>
              <a:gd name="connsiteY3" fmla="*/ 996369 h 1583223"/>
              <a:gd name="connsiteX4" fmla="*/ 0 w 379810"/>
              <a:gd name="connsiteY4" fmla="*/ 83 h 1583223"/>
              <a:gd name="connsiteX0" fmla="*/ 0 w 379071"/>
              <a:gd name="connsiteY0" fmla="*/ 89 h 1583229"/>
              <a:gd name="connsiteX1" fmla="*/ 6824 w 379071"/>
              <a:gd name="connsiteY1" fmla="*/ 1583229 h 1583229"/>
              <a:gd name="connsiteX2" fmla="*/ 375313 w 379071"/>
              <a:gd name="connsiteY2" fmla="*/ 1583229 h 1583229"/>
              <a:gd name="connsiteX3" fmla="*/ 286602 w 379071"/>
              <a:gd name="connsiteY3" fmla="*/ 996375 h 1583229"/>
              <a:gd name="connsiteX4" fmla="*/ 0 w 379071"/>
              <a:gd name="connsiteY4" fmla="*/ 89 h 1583229"/>
              <a:gd name="connsiteX0" fmla="*/ 0 w 383208"/>
              <a:gd name="connsiteY0" fmla="*/ 89 h 1583229"/>
              <a:gd name="connsiteX1" fmla="*/ 6824 w 383208"/>
              <a:gd name="connsiteY1" fmla="*/ 1583229 h 1583229"/>
              <a:gd name="connsiteX2" fmla="*/ 375313 w 383208"/>
              <a:gd name="connsiteY2" fmla="*/ 1583229 h 1583229"/>
              <a:gd name="connsiteX3" fmla="*/ 286602 w 383208"/>
              <a:gd name="connsiteY3" fmla="*/ 996375 h 1583229"/>
              <a:gd name="connsiteX4" fmla="*/ 0 w 383208"/>
              <a:gd name="connsiteY4" fmla="*/ 89 h 1583229"/>
              <a:gd name="connsiteX0" fmla="*/ 0 w 380280"/>
              <a:gd name="connsiteY0" fmla="*/ 94 h 1583234"/>
              <a:gd name="connsiteX1" fmla="*/ 6824 w 380280"/>
              <a:gd name="connsiteY1" fmla="*/ 1583234 h 1583234"/>
              <a:gd name="connsiteX2" fmla="*/ 375313 w 380280"/>
              <a:gd name="connsiteY2" fmla="*/ 1583234 h 1583234"/>
              <a:gd name="connsiteX3" fmla="*/ 286602 w 380280"/>
              <a:gd name="connsiteY3" fmla="*/ 996380 h 1583234"/>
              <a:gd name="connsiteX4" fmla="*/ 0 w 380280"/>
              <a:gd name="connsiteY4" fmla="*/ 94 h 1583234"/>
              <a:gd name="connsiteX0" fmla="*/ 0 w 376907"/>
              <a:gd name="connsiteY0" fmla="*/ 527 h 1583667"/>
              <a:gd name="connsiteX1" fmla="*/ 6824 w 376907"/>
              <a:gd name="connsiteY1" fmla="*/ 1583667 h 1583667"/>
              <a:gd name="connsiteX2" fmla="*/ 375313 w 376907"/>
              <a:gd name="connsiteY2" fmla="*/ 1583667 h 1583667"/>
              <a:gd name="connsiteX3" fmla="*/ 163772 w 376907"/>
              <a:gd name="connsiteY3" fmla="*/ 450902 h 1583667"/>
              <a:gd name="connsiteX4" fmla="*/ 0 w 376907"/>
              <a:gd name="connsiteY4" fmla="*/ 527 h 1583667"/>
              <a:gd name="connsiteX0" fmla="*/ 0 w 376795"/>
              <a:gd name="connsiteY0" fmla="*/ 235 h 1583375"/>
              <a:gd name="connsiteX1" fmla="*/ 6824 w 376795"/>
              <a:gd name="connsiteY1" fmla="*/ 1583375 h 1583375"/>
              <a:gd name="connsiteX2" fmla="*/ 375313 w 376795"/>
              <a:gd name="connsiteY2" fmla="*/ 1583375 h 1583375"/>
              <a:gd name="connsiteX3" fmla="*/ 163772 w 376795"/>
              <a:gd name="connsiteY3" fmla="*/ 450610 h 1583375"/>
              <a:gd name="connsiteX4" fmla="*/ 0 w 376795"/>
              <a:gd name="connsiteY4" fmla="*/ 235 h 1583375"/>
              <a:gd name="connsiteX0" fmla="*/ 0 w 376697"/>
              <a:gd name="connsiteY0" fmla="*/ 277 h 1583417"/>
              <a:gd name="connsiteX1" fmla="*/ 6824 w 376697"/>
              <a:gd name="connsiteY1" fmla="*/ 1583417 h 1583417"/>
              <a:gd name="connsiteX2" fmla="*/ 375313 w 376697"/>
              <a:gd name="connsiteY2" fmla="*/ 1583417 h 1583417"/>
              <a:gd name="connsiteX3" fmla="*/ 163772 w 376697"/>
              <a:gd name="connsiteY3" fmla="*/ 450652 h 1583417"/>
              <a:gd name="connsiteX4" fmla="*/ 0 w 376697"/>
              <a:gd name="connsiteY4" fmla="*/ 277 h 1583417"/>
              <a:gd name="connsiteX0" fmla="*/ 0 w 377710"/>
              <a:gd name="connsiteY0" fmla="*/ 277 h 1583417"/>
              <a:gd name="connsiteX1" fmla="*/ 6824 w 377710"/>
              <a:gd name="connsiteY1" fmla="*/ 1583417 h 1583417"/>
              <a:gd name="connsiteX2" fmla="*/ 375313 w 377710"/>
              <a:gd name="connsiteY2" fmla="*/ 1583417 h 1583417"/>
              <a:gd name="connsiteX3" fmla="*/ 163772 w 377710"/>
              <a:gd name="connsiteY3" fmla="*/ 450652 h 1583417"/>
              <a:gd name="connsiteX4" fmla="*/ 0 w 377710"/>
              <a:gd name="connsiteY4" fmla="*/ 277 h 1583417"/>
              <a:gd name="connsiteX0" fmla="*/ 0 w 377868"/>
              <a:gd name="connsiteY0" fmla="*/ 285 h 1583425"/>
              <a:gd name="connsiteX1" fmla="*/ 6824 w 377868"/>
              <a:gd name="connsiteY1" fmla="*/ 1583425 h 1583425"/>
              <a:gd name="connsiteX2" fmla="*/ 375313 w 377868"/>
              <a:gd name="connsiteY2" fmla="*/ 1583425 h 1583425"/>
              <a:gd name="connsiteX3" fmla="*/ 163772 w 377868"/>
              <a:gd name="connsiteY3" fmla="*/ 450660 h 1583425"/>
              <a:gd name="connsiteX4" fmla="*/ 0 w 377868"/>
              <a:gd name="connsiteY4" fmla="*/ 285 h 1583425"/>
              <a:gd name="connsiteX0" fmla="*/ 0 w 377955"/>
              <a:gd name="connsiteY0" fmla="*/ 354 h 1549375"/>
              <a:gd name="connsiteX1" fmla="*/ 6824 w 377955"/>
              <a:gd name="connsiteY1" fmla="*/ 1549375 h 1549375"/>
              <a:gd name="connsiteX2" fmla="*/ 375313 w 377955"/>
              <a:gd name="connsiteY2" fmla="*/ 1549375 h 1549375"/>
              <a:gd name="connsiteX3" fmla="*/ 163772 w 377955"/>
              <a:gd name="connsiteY3" fmla="*/ 416610 h 1549375"/>
              <a:gd name="connsiteX4" fmla="*/ 0 w 377955"/>
              <a:gd name="connsiteY4" fmla="*/ 354 h 1549375"/>
              <a:gd name="connsiteX0" fmla="*/ 0 w 378651"/>
              <a:gd name="connsiteY0" fmla="*/ 200 h 1549221"/>
              <a:gd name="connsiteX1" fmla="*/ 6824 w 378651"/>
              <a:gd name="connsiteY1" fmla="*/ 1549221 h 1549221"/>
              <a:gd name="connsiteX2" fmla="*/ 375313 w 378651"/>
              <a:gd name="connsiteY2" fmla="*/ 1549221 h 1549221"/>
              <a:gd name="connsiteX3" fmla="*/ 204715 w 378651"/>
              <a:gd name="connsiteY3" fmla="*/ 552934 h 1549221"/>
              <a:gd name="connsiteX4" fmla="*/ 0 w 378651"/>
              <a:gd name="connsiteY4" fmla="*/ 200 h 1549221"/>
              <a:gd name="connsiteX0" fmla="*/ 0 w 378389"/>
              <a:gd name="connsiteY0" fmla="*/ 235 h 1549256"/>
              <a:gd name="connsiteX1" fmla="*/ 6824 w 378389"/>
              <a:gd name="connsiteY1" fmla="*/ 1549256 h 1549256"/>
              <a:gd name="connsiteX2" fmla="*/ 375313 w 378389"/>
              <a:gd name="connsiteY2" fmla="*/ 1549256 h 1549256"/>
              <a:gd name="connsiteX3" fmla="*/ 204715 w 378389"/>
              <a:gd name="connsiteY3" fmla="*/ 552969 h 1549256"/>
              <a:gd name="connsiteX4" fmla="*/ 0 w 378389"/>
              <a:gd name="connsiteY4" fmla="*/ 235 h 1549256"/>
              <a:gd name="connsiteX0" fmla="*/ 0 w 375313"/>
              <a:gd name="connsiteY0" fmla="*/ 235 h 1549256"/>
              <a:gd name="connsiteX1" fmla="*/ 6824 w 375313"/>
              <a:gd name="connsiteY1" fmla="*/ 1549256 h 1549256"/>
              <a:gd name="connsiteX2" fmla="*/ 375313 w 375313"/>
              <a:gd name="connsiteY2" fmla="*/ 1549256 h 1549256"/>
              <a:gd name="connsiteX3" fmla="*/ 204715 w 375313"/>
              <a:gd name="connsiteY3" fmla="*/ 552969 h 1549256"/>
              <a:gd name="connsiteX4" fmla="*/ 0 w 375313"/>
              <a:gd name="connsiteY4" fmla="*/ 235 h 1549256"/>
              <a:gd name="connsiteX0" fmla="*/ 0 w 379883"/>
              <a:gd name="connsiteY0" fmla="*/ 235 h 1549256"/>
              <a:gd name="connsiteX1" fmla="*/ 6824 w 379883"/>
              <a:gd name="connsiteY1" fmla="*/ 1549256 h 1549256"/>
              <a:gd name="connsiteX2" fmla="*/ 375313 w 379883"/>
              <a:gd name="connsiteY2" fmla="*/ 1549256 h 1549256"/>
              <a:gd name="connsiteX3" fmla="*/ 204715 w 379883"/>
              <a:gd name="connsiteY3" fmla="*/ 552969 h 1549256"/>
              <a:gd name="connsiteX4" fmla="*/ 0 w 379883"/>
              <a:gd name="connsiteY4" fmla="*/ 235 h 1549256"/>
              <a:gd name="connsiteX0" fmla="*/ 0 w 379718"/>
              <a:gd name="connsiteY0" fmla="*/ 235 h 1549256"/>
              <a:gd name="connsiteX1" fmla="*/ 6824 w 379718"/>
              <a:gd name="connsiteY1" fmla="*/ 1549256 h 1549256"/>
              <a:gd name="connsiteX2" fmla="*/ 375313 w 379718"/>
              <a:gd name="connsiteY2" fmla="*/ 1549256 h 1549256"/>
              <a:gd name="connsiteX3" fmla="*/ 204715 w 379718"/>
              <a:gd name="connsiteY3" fmla="*/ 552969 h 1549256"/>
              <a:gd name="connsiteX4" fmla="*/ 0 w 379718"/>
              <a:gd name="connsiteY4" fmla="*/ 235 h 1549256"/>
              <a:gd name="connsiteX0" fmla="*/ 0 w 380476"/>
              <a:gd name="connsiteY0" fmla="*/ 254 h 1549275"/>
              <a:gd name="connsiteX1" fmla="*/ 6824 w 380476"/>
              <a:gd name="connsiteY1" fmla="*/ 1549275 h 1549275"/>
              <a:gd name="connsiteX2" fmla="*/ 375313 w 380476"/>
              <a:gd name="connsiteY2" fmla="*/ 1549275 h 1549275"/>
              <a:gd name="connsiteX3" fmla="*/ 204715 w 380476"/>
              <a:gd name="connsiteY3" fmla="*/ 552988 h 1549275"/>
              <a:gd name="connsiteX4" fmla="*/ 0 w 380476"/>
              <a:gd name="connsiteY4" fmla="*/ 254 h 1549275"/>
              <a:gd name="connsiteX0" fmla="*/ 0 w 380972"/>
              <a:gd name="connsiteY0" fmla="*/ 254 h 1549275"/>
              <a:gd name="connsiteX1" fmla="*/ 6824 w 380972"/>
              <a:gd name="connsiteY1" fmla="*/ 1549275 h 1549275"/>
              <a:gd name="connsiteX2" fmla="*/ 375313 w 380972"/>
              <a:gd name="connsiteY2" fmla="*/ 1549275 h 1549275"/>
              <a:gd name="connsiteX3" fmla="*/ 204715 w 380972"/>
              <a:gd name="connsiteY3" fmla="*/ 552988 h 1549275"/>
              <a:gd name="connsiteX4" fmla="*/ 0 w 380972"/>
              <a:gd name="connsiteY4" fmla="*/ 254 h 1549275"/>
              <a:gd name="connsiteX0" fmla="*/ 0 w 380307"/>
              <a:gd name="connsiteY0" fmla="*/ 254 h 1549275"/>
              <a:gd name="connsiteX1" fmla="*/ 6824 w 380307"/>
              <a:gd name="connsiteY1" fmla="*/ 1549275 h 1549275"/>
              <a:gd name="connsiteX2" fmla="*/ 375313 w 380307"/>
              <a:gd name="connsiteY2" fmla="*/ 1549275 h 1549275"/>
              <a:gd name="connsiteX3" fmla="*/ 204715 w 380307"/>
              <a:gd name="connsiteY3" fmla="*/ 552988 h 1549275"/>
              <a:gd name="connsiteX4" fmla="*/ 0 w 380307"/>
              <a:gd name="connsiteY4" fmla="*/ 254 h 1549275"/>
              <a:gd name="connsiteX0" fmla="*/ 0 w 375313"/>
              <a:gd name="connsiteY0" fmla="*/ 254 h 1549275"/>
              <a:gd name="connsiteX1" fmla="*/ 6824 w 375313"/>
              <a:gd name="connsiteY1" fmla="*/ 1549275 h 1549275"/>
              <a:gd name="connsiteX2" fmla="*/ 375313 w 375313"/>
              <a:gd name="connsiteY2" fmla="*/ 1549275 h 1549275"/>
              <a:gd name="connsiteX3" fmla="*/ 204715 w 375313"/>
              <a:gd name="connsiteY3" fmla="*/ 552988 h 1549275"/>
              <a:gd name="connsiteX4" fmla="*/ 0 w 375313"/>
              <a:gd name="connsiteY4" fmla="*/ 254 h 1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313" h="1549275">
                <a:moveTo>
                  <a:pt x="0" y="254"/>
                </a:moveTo>
                <a:cubicBezTo>
                  <a:pt x="2275" y="512045"/>
                  <a:pt x="4549" y="1037484"/>
                  <a:pt x="6824" y="1549275"/>
                </a:cubicBezTo>
                <a:lnTo>
                  <a:pt x="375313" y="1549275"/>
                </a:lnTo>
                <a:cubicBezTo>
                  <a:pt x="340056" y="1355931"/>
                  <a:pt x="269542" y="887358"/>
                  <a:pt x="204715" y="552988"/>
                </a:cubicBezTo>
                <a:cubicBezTo>
                  <a:pt x="114868" y="226579"/>
                  <a:pt x="87574" y="-8845"/>
                  <a:pt x="0" y="25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5288732" y="4175041"/>
            <a:ext cx="32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5572777" y="2121986"/>
            <a:ext cx="1" cy="3160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463826" y="18448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加減算選択</a:t>
            </a:r>
            <a:r>
              <a:rPr lang="ja-JP" altLang="en-US" sz="1600" dirty="0"/>
              <a:t>頻度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22332" y="4223615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セル間の距離</a:t>
            </a:r>
            <a:endParaRPr kumimoji="1" lang="en-US" altLang="ja-JP" sz="1600" dirty="0" smtClean="0"/>
          </a:p>
        </p:txBody>
      </p:sp>
      <p:sp>
        <p:nvSpPr>
          <p:cNvPr id="38" name="フリーフォーム 37"/>
          <p:cNvSpPr/>
          <p:nvPr/>
        </p:nvSpPr>
        <p:spPr>
          <a:xfrm>
            <a:off x="5575336" y="2623541"/>
            <a:ext cx="2449773" cy="2164138"/>
          </a:xfrm>
          <a:custGeom>
            <a:avLst/>
            <a:gdLst>
              <a:gd name="connsiteX0" fmla="*/ 0 w 2381535"/>
              <a:gd name="connsiteY0" fmla="*/ 0 h 2360249"/>
              <a:gd name="connsiteX1" fmla="*/ 559558 w 2381535"/>
              <a:gd name="connsiteY1" fmla="*/ 2286000 h 2360249"/>
              <a:gd name="connsiteX2" fmla="*/ 1078173 w 2381535"/>
              <a:gd name="connsiteY2" fmla="*/ 1794681 h 2360249"/>
              <a:gd name="connsiteX3" fmla="*/ 2381535 w 2381535"/>
              <a:gd name="connsiteY3" fmla="*/ 1712794 h 2360249"/>
              <a:gd name="connsiteX0" fmla="*/ 0 w 2408830"/>
              <a:gd name="connsiteY0" fmla="*/ 0 h 2360249"/>
              <a:gd name="connsiteX1" fmla="*/ 559558 w 2408830"/>
              <a:gd name="connsiteY1" fmla="*/ 2286000 h 2360249"/>
              <a:gd name="connsiteX2" fmla="*/ 1078173 w 2408830"/>
              <a:gd name="connsiteY2" fmla="*/ 1794681 h 2360249"/>
              <a:gd name="connsiteX3" fmla="*/ 2408830 w 2408830"/>
              <a:gd name="connsiteY3" fmla="*/ 1712794 h 2360249"/>
              <a:gd name="connsiteX0" fmla="*/ 0 w 2408830"/>
              <a:gd name="connsiteY0" fmla="*/ 0 h 2417681"/>
              <a:gd name="connsiteX1" fmla="*/ 552735 w 2408830"/>
              <a:gd name="connsiteY1" fmla="*/ 2347415 h 2417681"/>
              <a:gd name="connsiteX2" fmla="*/ 1078173 w 2408830"/>
              <a:gd name="connsiteY2" fmla="*/ 1794681 h 2417681"/>
              <a:gd name="connsiteX3" fmla="*/ 2408830 w 2408830"/>
              <a:gd name="connsiteY3" fmla="*/ 1712794 h 2417681"/>
              <a:gd name="connsiteX0" fmla="*/ 0 w 2463421"/>
              <a:gd name="connsiteY0" fmla="*/ 0 h 2417449"/>
              <a:gd name="connsiteX1" fmla="*/ 552735 w 2463421"/>
              <a:gd name="connsiteY1" fmla="*/ 2347415 h 2417449"/>
              <a:gd name="connsiteX2" fmla="*/ 1078173 w 2463421"/>
              <a:gd name="connsiteY2" fmla="*/ 1794681 h 2417449"/>
              <a:gd name="connsiteX3" fmla="*/ 2463421 w 2463421"/>
              <a:gd name="connsiteY3" fmla="*/ 1733265 h 2417449"/>
              <a:gd name="connsiteX0" fmla="*/ 0 w 2463421"/>
              <a:gd name="connsiteY0" fmla="*/ 0 h 2422960"/>
              <a:gd name="connsiteX1" fmla="*/ 552735 w 2463421"/>
              <a:gd name="connsiteY1" fmla="*/ 2347415 h 2422960"/>
              <a:gd name="connsiteX2" fmla="*/ 1078173 w 2463421"/>
              <a:gd name="connsiteY2" fmla="*/ 1835624 h 2422960"/>
              <a:gd name="connsiteX3" fmla="*/ 2463421 w 2463421"/>
              <a:gd name="connsiteY3" fmla="*/ 1733265 h 2422960"/>
              <a:gd name="connsiteX0" fmla="*/ 0 w 2463421"/>
              <a:gd name="connsiteY0" fmla="*/ 90431 h 2506964"/>
              <a:gd name="connsiteX1" fmla="*/ 95534 w 2463421"/>
              <a:gd name="connsiteY1" fmla="*/ 199612 h 2506964"/>
              <a:gd name="connsiteX2" fmla="*/ 552735 w 2463421"/>
              <a:gd name="connsiteY2" fmla="*/ 2437846 h 2506964"/>
              <a:gd name="connsiteX3" fmla="*/ 1078173 w 2463421"/>
              <a:gd name="connsiteY3" fmla="*/ 1926055 h 2506964"/>
              <a:gd name="connsiteX4" fmla="*/ 2463421 w 2463421"/>
              <a:gd name="connsiteY4" fmla="*/ 1823696 h 2506964"/>
              <a:gd name="connsiteX0" fmla="*/ 53442 w 2516863"/>
              <a:gd name="connsiteY0" fmla="*/ 0 h 2416533"/>
              <a:gd name="connsiteX1" fmla="*/ 148976 w 2516863"/>
              <a:gd name="connsiteY1" fmla="*/ 109181 h 2416533"/>
              <a:gd name="connsiteX2" fmla="*/ 606177 w 2516863"/>
              <a:gd name="connsiteY2" fmla="*/ 2347415 h 2416533"/>
              <a:gd name="connsiteX3" fmla="*/ 1131615 w 2516863"/>
              <a:gd name="connsiteY3" fmla="*/ 1835624 h 2416533"/>
              <a:gd name="connsiteX4" fmla="*/ 2516863 w 2516863"/>
              <a:gd name="connsiteY4" fmla="*/ 1733265 h 2416533"/>
              <a:gd name="connsiteX0" fmla="*/ 0 w 2463421"/>
              <a:gd name="connsiteY0" fmla="*/ 0 h 2416533"/>
              <a:gd name="connsiteX1" fmla="*/ 95534 w 2463421"/>
              <a:gd name="connsiteY1" fmla="*/ 109181 h 2416533"/>
              <a:gd name="connsiteX2" fmla="*/ 552735 w 2463421"/>
              <a:gd name="connsiteY2" fmla="*/ 2347415 h 2416533"/>
              <a:gd name="connsiteX3" fmla="*/ 1078173 w 2463421"/>
              <a:gd name="connsiteY3" fmla="*/ 1835624 h 2416533"/>
              <a:gd name="connsiteX4" fmla="*/ 2463421 w 2463421"/>
              <a:gd name="connsiteY4" fmla="*/ 1733265 h 2416533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14549"/>
              <a:gd name="connsiteX1" fmla="*/ 102357 w 2463421"/>
              <a:gd name="connsiteY1" fmla="*/ 143300 h 2414549"/>
              <a:gd name="connsiteX2" fmla="*/ 552735 w 2463421"/>
              <a:gd name="connsiteY2" fmla="*/ 2347415 h 2414549"/>
              <a:gd name="connsiteX3" fmla="*/ 1078173 w 2463421"/>
              <a:gd name="connsiteY3" fmla="*/ 1835624 h 2414549"/>
              <a:gd name="connsiteX4" fmla="*/ 2463421 w 2463421"/>
              <a:gd name="connsiteY4" fmla="*/ 1733265 h 2414549"/>
              <a:gd name="connsiteX0" fmla="*/ 0 w 2463421"/>
              <a:gd name="connsiteY0" fmla="*/ 0 h 2404424"/>
              <a:gd name="connsiteX1" fmla="*/ 150124 w 2463421"/>
              <a:gd name="connsiteY1" fmla="*/ 320720 h 2404424"/>
              <a:gd name="connsiteX2" fmla="*/ 552735 w 2463421"/>
              <a:gd name="connsiteY2" fmla="*/ 2347415 h 2404424"/>
              <a:gd name="connsiteX3" fmla="*/ 1078173 w 2463421"/>
              <a:gd name="connsiteY3" fmla="*/ 1835624 h 2404424"/>
              <a:gd name="connsiteX4" fmla="*/ 2463421 w 2463421"/>
              <a:gd name="connsiteY4" fmla="*/ 1733265 h 2404424"/>
              <a:gd name="connsiteX0" fmla="*/ 0 w 2463421"/>
              <a:gd name="connsiteY0" fmla="*/ 0 h 2404424"/>
              <a:gd name="connsiteX1" fmla="*/ 150124 w 2463421"/>
              <a:gd name="connsiteY1" fmla="*/ 320720 h 2404424"/>
              <a:gd name="connsiteX2" fmla="*/ 552735 w 2463421"/>
              <a:gd name="connsiteY2" fmla="*/ 2347415 h 2404424"/>
              <a:gd name="connsiteX3" fmla="*/ 1078173 w 2463421"/>
              <a:gd name="connsiteY3" fmla="*/ 1835624 h 2404424"/>
              <a:gd name="connsiteX4" fmla="*/ 2463421 w 2463421"/>
              <a:gd name="connsiteY4" fmla="*/ 1733265 h 2404424"/>
              <a:gd name="connsiteX0" fmla="*/ 0 w 2463421"/>
              <a:gd name="connsiteY0" fmla="*/ 0 h 2394678"/>
              <a:gd name="connsiteX1" fmla="*/ 211539 w 2463421"/>
              <a:gd name="connsiteY1" fmla="*/ 498141 h 2394678"/>
              <a:gd name="connsiteX2" fmla="*/ 552735 w 2463421"/>
              <a:gd name="connsiteY2" fmla="*/ 2347415 h 2394678"/>
              <a:gd name="connsiteX3" fmla="*/ 1078173 w 2463421"/>
              <a:gd name="connsiteY3" fmla="*/ 1835624 h 2394678"/>
              <a:gd name="connsiteX4" fmla="*/ 2463421 w 2463421"/>
              <a:gd name="connsiteY4" fmla="*/ 1733265 h 2394678"/>
              <a:gd name="connsiteX0" fmla="*/ 0 w 2463421"/>
              <a:gd name="connsiteY0" fmla="*/ 0 h 2394312"/>
              <a:gd name="connsiteX1" fmla="*/ 150124 w 2463421"/>
              <a:gd name="connsiteY1" fmla="*/ 504965 h 2394312"/>
              <a:gd name="connsiteX2" fmla="*/ 552735 w 2463421"/>
              <a:gd name="connsiteY2" fmla="*/ 2347415 h 2394312"/>
              <a:gd name="connsiteX3" fmla="*/ 1078173 w 2463421"/>
              <a:gd name="connsiteY3" fmla="*/ 1835624 h 2394312"/>
              <a:gd name="connsiteX4" fmla="*/ 2463421 w 2463421"/>
              <a:gd name="connsiteY4" fmla="*/ 1733265 h 2394312"/>
              <a:gd name="connsiteX0" fmla="*/ 0 w 2449773"/>
              <a:gd name="connsiteY0" fmla="*/ 0 h 2182772"/>
              <a:gd name="connsiteX1" fmla="*/ 136476 w 2449773"/>
              <a:gd name="connsiteY1" fmla="*/ 293425 h 2182772"/>
              <a:gd name="connsiteX2" fmla="*/ 539087 w 2449773"/>
              <a:gd name="connsiteY2" fmla="*/ 2135875 h 2182772"/>
              <a:gd name="connsiteX3" fmla="*/ 1064525 w 2449773"/>
              <a:gd name="connsiteY3" fmla="*/ 1624084 h 2182772"/>
              <a:gd name="connsiteX4" fmla="*/ 2449773 w 2449773"/>
              <a:gd name="connsiteY4" fmla="*/ 1521725 h 2182772"/>
              <a:gd name="connsiteX0" fmla="*/ 0 w 2449773"/>
              <a:gd name="connsiteY0" fmla="*/ 0 h 2182772"/>
              <a:gd name="connsiteX1" fmla="*/ 136476 w 2449773"/>
              <a:gd name="connsiteY1" fmla="*/ 293425 h 2182772"/>
              <a:gd name="connsiteX2" fmla="*/ 539087 w 2449773"/>
              <a:gd name="connsiteY2" fmla="*/ 2135875 h 2182772"/>
              <a:gd name="connsiteX3" fmla="*/ 1064525 w 2449773"/>
              <a:gd name="connsiteY3" fmla="*/ 1624084 h 2182772"/>
              <a:gd name="connsiteX4" fmla="*/ 2449773 w 2449773"/>
              <a:gd name="connsiteY4" fmla="*/ 1521725 h 2182772"/>
              <a:gd name="connsiteX0" fmla="*/ 0 w 2449773"/>
              <a:gd name="connsiteY0" fmla="*/ 0 h 2164138"/>
              <a:gd name="connsiteX1" fmla="*/ 218362 w 2449773"/>
              <a:gd name="connsiteY1" fmla="*/ 661915 h 2164138"/>
              <a:gd name="connsiteX2" fmla="*/ 539087 w 2449773"/>
              <a:gd name="connsiteY2" fmla="*/ 2135875 h 2164138"/>
              <a:gd name="connsiteX3" fmla="*/ 1064525 w 2449773"/>
              <a:gd name="connsiteY3" fmla="*/ 1624084 h 2164138"/>
              <a:gd name="connsiteX4" fmla="*/ 2449773 w 2449773"/>
              <a:gd name="connsiteY4" fmla="*/ 1521725 h 2164138"/>
              <a:gd name="connsiteX0" fmla="*/ 0 w 2449773"/>
              <a:gd name="connsiteY0" fmla="*/ 0 h 2164138"/>
              <a:gd name="connsiteX1" fmla="*/ 218362 w 2449773"/>
              <a:gd name="connsiteY1" fmla="*/ 661915 h 2164138"/>
              <a:gd name="connsiteX2" fmla="*/ 539087 w 2449773"/>
              <a:gd name="connsiteY2" fmla="*/ 2135875 h 2164138"/>
              <a:gd name="connsiteX3" fmla="*/ 1064525 w 2449773"/>
              <a:gd name="connsiteY3" fmla="*/ 1624084 h 2164138"/>
              <a:gd name="connsiteX4" fmla="*/ 2449773 w 2449773"/>
              <a:gd name="connsiteY4" fmla="*/ 1521725 h 2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73" h="2164138">
                <a:moveTo>
                  <a:pt x="0" y="0"/>
                </a:moveTo>
                <a:cubicBezTo>
                  <a:pt x="108044" y="13648"/>
                  <a:pt x="194480" y="523163"/>
                  <a:pt x="218362" y="661915"/>
                </a:cubicBezTo>
                <a:cubicBezTo>
                  <a:pt x="310484" y="1053151"/>
                  <a:pt x="398060" y="1975514"/>
                  <a:pt x="539087" y="2135875"/>
                </a:cubicBezTo>
                <a:cubicBezTo>
                  <a:pt x="680114" y="2296236"/>
                  <a:pt x="746078" y="1726442"/>
                  <a:pt x="1064525" y="1624084"/>
                </a:cubicBezTo>
                <a:cubicBezTo>
                  <a:pt x="1382972" y="1521726"/>
                  <a:pt x="1949923" y="1514901"/>
                  <a:pt x="2449773" y="15217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5669732" y="3493586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279332" y="4331786"/>
            <a:ext cx="2275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5575336" y="4991690"/>
            <a:ext cx="703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613400" y="50340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重心</a:t>
            </a:r>
            <a:r>
              <a:rPr kumimoji="1" lang="ja-JP" altLang="en-US" sz="1200" dirty="0" smtClean="0"/>
              <a:t>距離の比</a:t>
            </a:r>
            <a:endParaRPr kumimoji="1" lang="en-US" altLang="ja-JP" sz="1200" dirty="0" smtClean="0"/>
          </a:p>
          <a:p>
            <a:r>
              <a:rPr lang="en-US" altLang="ja-JP" sz="1200" dirty="0"/>
              <a:t>2</a:t>
            </a:r>
            <a:r>
              <a:rPr lang="ja-JP" altLang="en-US" sz="1200" dirty="0"/>
              <a:t>：</a:t>
            </a:r>
            <a:r>
              <a:rPr lang="en-US" altLang="ja-JP" sz="1200" dirty="0"/>
              <a:t>10</a:t>
            </a:r>
            <a:endParaRPr kumimoji="1" lang="ja-JP" altLang="en-US" sz="1200" dirty="0"/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5441132" y="2616462"/>
            <a:ext cx="780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7029390" y="3705610"/>
            <a:ext cx="0" cy="816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5943256" y="3662421"/>
            <a:ext cx="569" cy="897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5136332" y="4787679"/>
            <a:ext cx="1049172" cy="12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5762992" y="2768862"/>
            <a:ext cx="1037230" cy="267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 flipV="1">
            <a:off x="6373728" y="4483048"/>
            <a:ext cx="896204" cy="610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193732" y="4974734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減算</a:t>
            </a:r>
            <a:r>
              <a:rPr lang="ja-JP" altLang="en-US" sz="1400" dirty="0" smtClean="0"/>
              <a:t>する</a:t>
            </a:r>
            <a:r>
              <a:rPr lang="ja-JP" altLang="en-US" sz="1400" dirty="0"/>
              <a:t>選択頻度</a:t>
            </a:r>
            <a:endParaRPr kumimoji="1" lang="en-US" altLang="ja-JP" sz="14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746232" y="2600899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加算</a:t>
            </a:r>
            <a:r>
              <a:rPr lang="ja-JP" altLang="en-US" sz="1400" dirty="0" smtClean="0"/>
              <a:t>する</a:t>
            </a:r>
            <a:r>
              <a:rPr lang="ja-JP" altLang="en-US" sz="1400" dirty="0"/>
              <a:t>選択頻度</a:t>
            </a:r>
            <a:endParaRPr kumimoji="1" lang="en-US" altLang="ja-JP" sz="14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69732" y="2378387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選択頻度加算最大値</a:t>
            </a:r>
            <a:r>
              <a:rPr lang="en-US" altLang="ja-JP" sz="1200" dirty="0" smtClean="0"/>
              <a:t>C</a:t>
            </a:r>
            <a:endParaRPr kumimoji="1" lang="en-US" altLang="ja-JP" sz="12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391818" y="451198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減算</a:t>
            </a:r>
            <a:r>
              <a:rPr lang="ja-JP" altLang="en-US" sz="1200" dirty="0" smtClean="0"/>
              <a:t>最大値</a:t>
            </a:r>
            <a:r>
              <a:rPr lang="en-US" altLang="ja-JP" sz="1200" dirty="0" smtClean="0"/>
              <a:t>0.4C</a:t>
            </a:r>
            <a:endParaRPr kumimoji="1" lang="en-US" altLang="ja-JP" sz="1200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65132" y="390238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Q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898240" y="3902387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0.18Q</a:t>
            </a:r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779277" y="1879732"/>
            <a:ext cx="0" cy="30614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 flipV="1">
            <a:off x="779277" y="4941167"/>
            <a:ext cx="358951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>
                <a:off x="386791" y="1891026"/>
                <a:ext cx="517811" cy="511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91" y="1891026"/>
                <a:ext cx="517811" cy="511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/>
              <p:cNvSpPr txBox="1"/>
              <p:nvPr/>
            </p:nvSpPr>
            <p:spPr>
              <a:xfrm>
                <a:off x="3839697" y="4483741"/>
                <a:ext cx="517811" cy="52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3" name="テキスト ボックス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97" y="4483741"/>
                <a:ext cx="517811" cy="529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円/楕円 72"/>
          <p:cNvSpPr/>
          <p:nvPr/>
        </p:nvSpPr>
        <p:spPr>
          <a:xfrm>
            <a:off x="1128429" y="2627819"/>
            <a:ext cx="2304255" cy="2263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214235" y="3615613"/>
            <a:ext cx="204780" cy="21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矢印コネクタ 74"/>
          <p:cNvCxnSpPr>
            <a:stCxn id="7" idx="6"/>
          </p:cNvCxnSpPr>
          <p:nvPr/>
        </p:nvCxnSpPr>
        <p:spPr>
          <a:xfrm flipH="1" flipV="1">
            <a:off x="2274316" y="3721180"/>
            <a:ext cx="1158369" cy="31856"/>
          </a:xfrm>
          <a:prstGeom prst="straightConnector1">
            <a:avLst/>
          </a:prstGeom>
          <a:ln w="28575">
            <a:solidFill>
              <a:srgbClr val="00B0F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686056" y="3240224"/>
            <a:ext cx="338055" cy="33462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579948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知識空間を更新するにあたって，知識空間内の選択頻度の総量を一定に保つ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そのため，セルに選択頻度を加算した分，離れたセルから減算する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16068" y="49411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知識空間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55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近年，ロボットが利用される環境が広がってきている</a:t>
            </a:r>
            <a:endParaRPr lang="en-US" altLang="ja-JP" dirty="0"/>
          </a:p>
          <a:p>
            <a:r>
              <a:rPr lang="ja-JP" altLang="en-US" dirty="0"/>
              <a:t>以前は，工場などの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ロボットのために整備された環境</a:t>
            </a:r>
            <a:r>
              <a:rPr lang="ja-JP" altLang="en-US" dirty="0"/>
              <a:t>で用いられるのが一般的で</a:t>
            </a:r>
            <a:r>
              <a:rPr lang="ja-JP" altLang="en-US" dirty="0" smtClean="0"/>
              <a:t>あった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しかし，近年では家庭やオフィスなど</a:t>
            </a:r>
            <a:r>
              <a:rPr lang="ja-JP" altLang="en-US" dirty="0" smtClean="0"/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動的な環境</a:t>
            </a:r>
            <a:r>
              <a:rPr lang="ja-JP" altLang="en-US" dirty="0" smtClean="0"/>
              <a:t>でも</a:t>
            </a:r>
            <a:r>
              <a:rPr lang="ja-JP" altLang="en-US" dirty="0"/>
              <a:t>ロボットを用いようという動きがある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動的環境</a:t>
            </a:r>
            <a:r>
              <a:rPr lang="ja-JP" altLang="en-US" dirty="0" smtClean="0">
                <a:solidFill>
                  <a:srgbClr val="FF0000"/>
                </a:solidFill>
              </a:rPr>
              <a:t>：</a:t>
            </a:r>
            <a:r>
              <a:rPr lang="ja-JP" altLang="en-US" dirty="0">
                <a:solidFill>
                  <a:srgbClr val="FF0000"/>
                </a:solidFill>
              </a:rPr>
              <a:t>ロボットを取り巻く状況が</a:t>
            </a:r>
            <a:r>
              <a:rPr lang="ja-JP" altLang="en-US" dirty="0" smtClean="0">
                <a:solidFill>
                  <a:srgbClr val="FF0000"/>
                </a:solidFill>
              </a:rPr>
              <a:t>変化</a:t>
            </a:r>
            <a:r>
              <a:rPr lang="ja-JP" altLang="en-US" dirty="0">
                <a:solidFill>
                  <a:srgbClr val="FF0000"/>
                </a:solidFill>
              </a:rPr>
              <a:t>し続ける</a:t>
            </a:r>
            <a:r>
              <a:rPr lang="ja-JP" altLang="en-US" dirty="0" smtClean="0">
                <a:solidFill>
                  <a:srgbClr val="FF0000"/>
                </a:solidFill>
              </a:rPr>
              <a:t>環境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 smtClean="0"/>
              <a:t>環境の変化に応じて，ロボット</a:t>
            </a:r>
            <a:r>
              <a:rPr lang="ja-JP" altLang="en-US" dirty="0"/>
              <a:t>の動作を作り出す</a:t>
            </a:r>
            <a:r>
              <a:rPr lang="ja-JP" altLang="en-US" dirty="0" smtClean="0"/>
              <a:t>手法が必要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1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各セルの選択頻度更新</a:t>
            </a:r>
            <a:endParaRPr kumimoji="1"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265063" y="1597979"/>
                <a:ext cx="7051353" cy="1398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1" lang="en-US" altLang="ja-JP" sz="14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1400" b="0" i="1" smtClean="0">
                                                <a:latin typeface="Cambria Math"/>
                                              </a:rPr>
                                              <m:t>33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ja-JP" sz="1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sub>
                                                </m:sSub>
                                                <m:r>
                                                  <a:rPr kumimoji="1" lang="en-US" altLang="ja-JP" sz="1400" b="0" i="1" smtClean="0">
                                                    <a:latin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ja-JP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  <m:t>16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sz="14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ja-JP" sz="1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sub>
                                                </m:sSub>
                                                <m:r>
                                                  <a:rPr kumimoji="1" lang="en-US" altLang="ja-JP" sz="1400" b="0" i="1" smtClean="0">
                                                    <a:latin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ja-JP" sz="1400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ja-JP" sz="14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1" lang="en-US" altLang="ja-JP" sz="1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kumimoji="1" lang="en-US" altLang="ja-JP" sz="14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ja-JP" sz="1400" b="0" i="1" smtClean="0">
                                    <a:latin typeface="Cambria Math"/>
                                    <a:ea typeface="Cambria Math"/>
                                  </a:rPr>
                                  <m:t>0.18</m:t>
                                </m:r>
                                <m: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ja-JP" sz="1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1400" i="1">
                                                <a:latin typeface="Cambria Math"/>
                                              </a:rPr>
                                              <m:t>33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ja-JP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sub>
                                                </m:sSub>
                                                <m:r>
                                                  <a:rPr lang="en-US" altLang="ja-JP" sz="1400" i="1">
                                                    <a:latin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ja-JP" sz="1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16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sz="1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ja-JP" sz="14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ja-JP" sz="1400" i="1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ja-JP" sz="1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sub>
                                                </m:sSub>
                                                <m:r>
                                                  <a:rPr lang="en-US" altLang="ja-JP" sz="1400" i="1">
                                                    <a:latin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ja-JP" sz="1400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altLang="ja-JP" sz="1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1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0.2</m:t>
                                        </m:r>
                                      </m:e>
                                      <m:sup>
                                        <m:r>
                                          <a:rPr lang="en-US" altLang="ja-JP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𝐷</m:t>
                                        </m:r>
                                        <m:r>
                                          <a:rPr lang="en-US" altLang="ja-JP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ja-JP" sz="1400" b="0" i="1" smtClean="0">
                                    <a:latin typeface="Cambria Math"/>
                                  </a:rPr>
                                  <m:t>0.18</m:t>
                                </m:r>
                                <m:r>
                                  <a:rPr lang="en-US" altLang="ja-JP" sz="14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altLang="ja-JP" sz="1400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ja-JP" sz="14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𝑜𝑡h𝑒𝑟𝑤𝑖𝑠𝑒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⋯(1)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63" y="1597979"/>
                <a:ext cx="7051353" cy="1398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99792" y="3068960"/>
                <a:ext cx="3724930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⋯(2)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68960"/>
                <a:ext cx="3724930" cy="4934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427984" y="3781028"/>
            <a:ext cx="447750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p</a:t>
            </a:r>
            <a:r>
              <a:rPr lang="en-US" altLang="ja-JP" sz="1200" dirty="0" smtClean="0"/>
              <a:t>i1,i2</a:t>
            </a:r>
            <a:r>
              <a:rPr lang="ja-JP" altLang="en-US" dirty="0" smtClean="0"/>
              <a:t>：各セルの持つ選択頻度の値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u</a:t>
            </a:r>
            <a:r>
              <a:rPr lang="en-US" altLang="ja-JP" sz="1200" dirty="0" smtClean="0"/>
              <a:t>i1,i2</a:t>
            </a:r>
            <a:r>
              <a:rPr lang="ja-JP" altLang="en-US" dirty="0" smtClean="0"/>
              <a:t>：</a:t>
            </a:r>
            <a:r>
              <a:rPr lang="en-US" altLang="ja-JP" dirty="0"/>
              <a:t> </a:t>
            </a:r>
            <a:r>
              <a:rPr lang="en-US" altLang="ja-JP" dirty="0" smtClean="0"/>
              <a:t>p</a:t>
            </a:r>
            <a:r>
              <a:rPr lang="en-US" altLang="ja-JP" sz="1200" dirty="0" smtClean="0"/>
              <a:t>i1,i2</a:t>
            </a:r>
            <a:r>
              <a:rPr lang="ja-JP" altLang="en-US" dirty="0" smtClean="0"/>
              <a:t>を更新する選択頻度の値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q</a:t>
            </a:r>
            <a:r>
              <a:rPr lang="en-US" altLang="ja-JP" sz="1200" dirty="0" smtClean="0"/>
              <a:t>i1,i2</a:t>
            </a:r>
            <a:r>
              <a:rPr lang="ja-JP" altLang="en-US" dirty="0" smtClean="0"/>
              <a:t>：各セルとサンプリング点間の距離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Q</a:t>
            </a:r>
            <a:r>
              <a:rPr lang="ja-JP" altLang="en-US" dirty="0" smtClean="0"/>
              <a:t>：一つのサンプリング点を元にして</a:t>
            </a:r>
            <a:endParaRPr lang="en-US" altLang="ja-JP" dirty="0" smtClean="0"/>
          </a:p>
          <a:p>
            <a:r>
              <a:rPr lang="ja-JP" altLang="en-US" dirty="0" smtClean="0"/>
              <a:t>選択頻度を</a:t>
            </a:r>
            <a:r>
              <a:rPr lang="ja-JP" altLang="en-US" dirty="0"/>
              <a:t>更新</a:t>
            </a:r>
            <a:r>
              <a:rPr lang="ja-JP" altLang="en-US" dirty="0" smtClean="0"/>
              <a:t>する範囲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C</a:t>
            </a:r>
            <a:r>
              <a:rPr lang="ja-JP" altLang="en-US" dirty="0" smtClean="0"/>
              <a:t>：一度の計算でセル</a:t>
            </a:r>
            <a:r>
              <a:rPr lang="ja-JP" altLang="en-US" dirty="0"/>
              <a:t>を</a:t>
            </a:r>
            <a:r>
              <a:rPr lang="ja-JP" altLang="en-US" dirty="0" smtClean="0"/>
              <a:t>更新する選択頻度の</a:t>
            </a:r>
            <a:endParaRPr lang="en-US" altLang="ja-JP" dirty="0" smtClean="0"/>
          </a:p>
          <a:p>
            <a:r>
              <a:rPr lang="ja-JP" altLang="en-US" dirty="0" smtClean="0"/>
              <a:t>最大値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2683" y="3068960"/>
            <a:ext cx="4189277" cy="3471463"/>
            <a:chOff x="22683" y="1844824"/>
            <a:chExt cx="4624983" cy="383150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51520" y="1844824"/>
              <a:ext cx="4396146" cy="3440686"/>
              <a:chOff x="857229" y="2472513"/>
              <a:chExt cx="2963455" cy="2250174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1450026" y="3155806"/>
                <a:ext cx="1530189" cy="1533219"/>
                <a:chOff x="3460823" y="3176189"/>
                <a:chExt cx="1530189" cy="1533219"/>
              </a:xfrm>
            </p:grpSpPr>
            <p:sp>
              <p:nvSpPr>
                <p:cNvPr id="116" name="Rectangle 12"/>
                <p:cNvSpPr>
                  <a:spLocks noChangeArrowheads="1"/>
                </p:cNvSpPr>
                <p:nvPr/>
              </p:nvSpPr>
              <p:spPr bwMode="auto">
                <a:xfrm>
                  <a:off x="3770386" y="3792550"/>
                  <a:ext cx="300438" cy="304800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21" name="グループ化 120"/>
                <p:cNvGrpSpPr/>
                <p:nvPr/>
              </p:nvGrpSpPr>
              <p:grpSpPr>
                <a:xfrm>
                  <a:off x="3460823" y="3176189"/>
                  <a:ext cx="1530189" cy="1533219"/>
                  <a:chOff x="3460823" y="3176189"/>
                  <a:chExt cx="1530189" cy="1533219"/>
                </a:xfrm>
              </p:grpSpPr>
              <p:sp>
                <p:nvSpPr>
                  <p:cNvPr id="5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60823" y="4090919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776811" y="3488782"/>
                    <a:ext cx="300438" cy="304800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070900" y="4396362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79912" y="4404441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7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073309" y="3177166"/>
                    <a:ext cx="304800" cy="304967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372888" y="3176189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70386" y="3181752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65586" y="3786173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65586" y="3486719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80196" y="4094483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379349" y="4399229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70386" y="4090919"/>
                    <a:ext cx="304800" cy="304967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8354" y="3785952"/>
                    <a:ext cx="304800" cy="304967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86212" y="3486719"/>
                    <a:ext cx="304800" cy="304967"/>
                  </a:xfrm>
                  <a:prstGeom prst="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2679" y="4094650"/>
                    <a:ext cx="300438" cy="304800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79349" y="3481956"/>
                    <a:ext cx="300438" cy="304800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075816" y="4094650"/>
                    <a:ext cx="300438" cy="304800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073468" y="3787569"/>
                    <a:ext cx="300438" cy="3048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77916" y="3789040"/>
                    <a:ext cx="300438" cy="3048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077249" y="3481956"/>
                    <a:ext cx="300438" cy="3048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1" name="グループ化 60"/>
              <p:cNvGrpSpPr/>
              <p:nvPr/>
            </p:nvGrpSpPr>
            <p:grpSpPr>
              <a:xfrm>
                <a:off x="857229" y="2472513"/>
                <a:ext cx="2963455" cy="2250174"/>
                <a:chOff x="1384307" y="1447800"/>
                <a:chExt cx="2963455" cy="2250174"/>
              </a:xfrm>
            </p:grpSpPr>
            <p:sp>
              <p:nvSpPr>
                <p:cNvPr id="6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676400" y="1447800"/>
                  <a:ext cx="0" cy="22098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676400" y="3657599"/>
                  <a:ext cx="267136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Line 48"/>
                <p:cNvSpPr>
                  <a:spLocks noChangeShapeType="1"/>
                </p:cNvSpPr>
                <p:nvPr/>
              </p:nvSpPr>
              <p:spPr bwMode="auto">
                <a:xfrm>
                  <a:off x="1676400" y="33528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49"/>
                <p:cNvSpPr>
                  <a:spLocks noChangeShapeType="1"/>
                </p:cNvSpPr>
                <p:nvPr/>
              </p:nvSpPr>
              <p:spPr bwMode="auto">
                <a:xfrm>
                  <a:off x="1676400" y="30480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Line 50"/>
                <p:cNvSpPr>
                  <a:spLocks noChangeShapeType="1"/>
                </p:cNvSpPr>
                <p:nvPr/>
              </p:nvSpPr>
              <p:spPr bwMode="auto">
                <a:xfrm>
                  <a:off x="1676400" y="27432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" name="Line 51"/>
                <p:cNvSpPr>
                  <a:spLocks noChangeShapeType="1"/>
                </p:cNvSpPr>
                <p:nvPr/>
              </p:nvSpPr>
              <p:spPr bwMode="auto">
                <a:xfrm>
                  <a:off x="1676400" y="24384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" name="Line 52"/>
                <p:cNvSpPr>
                  <a:spLocks noChangeShapeType="1"/>
                </p:cNvSpPr>
                <p:nvPr/>
              </p:nvSpPr>
              <p:spPr bwMode="auto">
                <a:xfrm>
                  <a:off x="1676400" y="21336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" name="Line 53"/>
                <p:cNvSpPr>
                  <a:spLocks noChangeShapeType="1"/>
                </p:cNvSpPr>
                <p:nvPr/>
              </p:nvSpPr>
              <p:spPr bwMode="auto">
                <a:xfrm>
                  <a:off x="1676400" y="1828800"/>
                  <a:ext cx="228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981200" y="1710906"/>
                  <a:ext cx="0" cy="19466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285999" y="1710906"/>
                  <a:ext cx="2875" cy="19466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590800" y="1679274"/>
                  <a:ext cx="0" cy="1978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889848" y="1679275"/>
                  <a:ext cx="5751" cy="1978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200400" y="1676400"/>
                  <a:ext cx="0" cy="198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505200" y="1676400"/>
                  <a:ext cx="0" cy="198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810000" y="1676400"/>
                  <a:ext cx="0" cy="198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テキスト ボックス 76"/>
                    <p:cNvSpPr txBox="1"/>
                    <p:nvPr/>
                  </p:nvSpPr>
                  <p:spPr>
                    <a:xfrm>
                      <a:off x="1384307" y="1492034"/>
                      <a:ext cx="38536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77" name="テキスト ボックス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4307" y="1492034"/>
                      <a:ext cx="385362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テキスト ボックス 77"/>
                    <p:cNvSpPr txBox="1"/>
                    <p:nvPr/>
                  </p:nvSpPr>
                  <p:spPr>
                    <a:xfrm>
                      <a:off x="3954005" y="3315818"/>
                      <a:ext cx="385362" cy="3821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̇"/>
                                <m:ctrlPr>
                                  <a:rPr kumimoji="1" lang="ja-JP" alt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ja-JP" altLang="en-US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78" name="テキスト ボックス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4005" y="3315818"/>
                      <a:ext cx="385362" cy="38215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0" name="円/楕円 79"/>
              <p:cNvSpPr/>
              <p:nvPr/>
            </p:nvSpPr>
            <p:spPr>
              <a:xfrm>
                <a:off x="1454123" y="3048577"/>
                <a:ext cx="1611136" cy="16337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217237" y="376158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6" name="直線矢印コネクタ 85"/>
              <p:cNvCxnSpPr/>
              <p:nvPr/>
            </p:nvCxnSpPr>
            <p:spPr>
              <a:xfrm flipH="1" flipV="1">
                <a:off x="2261948" y="3837784"/>
                <a:ext cx="797918" cy="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テキスト ボックス 123"/>
              <p:cNvSpPr txBox="1"/>
              <p:nvPr/>
            </p:nvSpPr>
            <p:spPr>
              <a:xfrm>
                <a:off x="2568372" y="3490622"/>
                <a:ext cx="251585" cy="241539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</a:p>
            </p:txBody>
          </p:sp>
        </p:grpSp>
        <p:cxnSp>
          <p:nvCxnSpPr>
            <p:cNvPr id="79" name="直線矢印コネクタ 78"/>
            <p:cNvCxnSpPr/>
            <p:nvPr/>
          </p:nvCxnSpPr>
          <p:spPr>
            <a:xfrm flipH="1" flipV="1">
              <a:off x="1775063" y="3131296"/>
              <a:ext cx="591837" cy="79055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962577" y="3164967"/>
              <a:ext cx="51328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q</a:t>
              </a:r>
              <a:r>
                <a:rPr lang="en-US" altLang="ja-JP" sz="1200" dirty="0" err="1" smtClean="0"/>
                <a:t>x,y</a:t>
              </a:r>
              <a:endParaRPr kumimoji="1" lang="ja-JP" altLang="en-US" sz="12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547664" y="5193757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i</a:t>
              </a:r>
              <a:r>
                <a:rPr kumimoji="1" lang="en-US" altLang="ja-JP" sz="1600" dirty="0" smtClean="0"/>
                <a:t>1=x</a:t>
              </a:r>
              <a:endParaRPr kumimoji="1" lang="ja-JP" altLang="en-US" sz="16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2683" y="29092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i2</a:t>
              </a:r>
              <a:r>
                <a:rPr kumimoji="1" lang="en-US" altLang="ja-JP" sz="1600" dirty="0" smtClean="0"/>
                <a:t>=y</a:t>
              </a:r>
              <a:endParaRPr kumimoji="1" lang="ja-JP" altLang="en-US" sz="16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395868" y="521350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</a:t>
              </a:r>
              <a:r>
                <a:rPr kumimoji="1" lang="en-US" altLang="ja-JP" sz="1600" dirty="0" smtClean="0"/>
                <a:t>1=x+2</a:t>
              </a:r>
              <a:endParaRPr kumimoji="1" lang="ja-JP" altLang="en-US" sz="16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907704" y="5337773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</a:t>
              </a:r>
              <a:r>
                <a:rPr kumimoji="1" lang="en-US" altLang="ja-JP" sz="1600" dirty="0" smtClean="0"/>
                <a:t>1=x+1</a:t>
              </a:r>
              <a:endParaRPr kumimoji="1" lang="ja-JP" altLang="en-US" sz="16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043608" y="5337773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</a:t>
              </a:r>
              <a:r>
                <a:rPr kumimoji="1" lang="en-US" altLang="ja-JP" sz="1600" dirty="0" smtClean="0"/>
                <a:t>1=x-1</a:t>
              </a:r>
              <a:endParaRPr kumimoji="1" lang="ja-JP" altLang="en-US" sz="16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2683" y="3393557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i2</a:t>
              </a:r>
              <a:r>
                <a:rPr kumimoji="1" lang="en-US" altLang="ja-JP" sz="1600" dirty="0" smtClean="0"/>
                <a:t>=y-1</a:t>
              </a:r>
              <a:endParaRPr kumimoji="1" lang="ja-JP" altLang="en-US" sz="1600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22683" y="3845350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i2</a:t>
              </a:r>
              <a:r>
                <a:rPr kumimoji="1" lang="en-US" altLang="ja-JP" sz="1600" dirty="0" smtClean="0"/>
                <a:t>=y-2</a:t>
              </a:r>
              <a:endParaRPr kumimoji="1" lang="ja-JP" altLang="en-US" sz="16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2683" y="2457453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i2</a:t>
              </a:r>
              <a:r>
                <a:rPr kumimoji="1" lang="en-US" altLang="ja-JP" sz="1600" dirty="0" smtClean="0"/>
                <a:t>=y+1</a:t>
              </a:r>
              <a:endParaRPr kumimoji="1" lang="ja-JP" altLang="en-US" sz="16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83568" y="514149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059832" y="520421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 rot="5400000">
              <a:off x="245594" y="427403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 rot="5400000">
              <a:off x="245594" y="211123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03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知識空間</a:t>
            </a:r>
            <a:r>
              <a:rPr lang="ja-JP" altLang="en-US" sz="3600" dirty="0" smtClean="0"/>
              <a:t>を用いてロボットを動作させる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システムの概要</a:t>
            </a:r>
            <a:endParaRPr kumimoji="1" lang="ja-JP" alt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76600" y="2057400"/>
            <a:ext cx="533400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6800" y="2209800"/>
            <a:ext cx="3505200" cy="403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9792" y="5726113"/>
            <a:ext cx="1415008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アクチュエータ</a:t>
            </a:r>
            <a:endParaRPr lang="en-US" altLang="ja-JP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791200" y="4038600"/>
            <a:ext cx="0" cy="1077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4128012" y="5872955"/>
            <a:ext cx="901188" cy="5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365104"/>
            <a:ext cx="2057400" cy="4572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sz="2400" dirty="0"/>
              <a:t>知識空間</a:t>
            </a:r>
            <a:endParaRPr lang="en-US" altLang="ja-JP" sz="2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5800" y="4648200"/>
            <a:ext cx="1524000" cy="1535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環境</a:t>
            </a:r>
            <a:endParaRPr lang="en-US" altLang="ja-JP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09800" y="4724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209800" y="5878513"/>
            <a:ext cx="489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29200" y="5116513"/>
            <a:ext cx="2971800" cy="990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038600" y="3657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52800" y="3352800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ロボットの状態</a:t>
            </a:r>
            <a:endParaRPr lang="en-US" altLang="ja-JP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40068" y="62484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出力指示</a:t>
            </a:r>
            <a:endParaRPr lang="en-US" altLang="ja-JP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4495800" y="5867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743200" y="4343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センサ</a:t>
            </a:r>
            <a:endParaRPr lang="en-US" altLang="ja-JP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419600" y="3886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62000" y="3200400"/>
            <a:ext cx="13716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dirty="0"/>
              <a:t>利用者</a:t>
            </a:r>
            <a:endParaRPr lang="en-US" altLang="ja-JP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524000" y="3733800"/>
            <a:ext cx="1219200" cy="685800"/>
          </a:xfrm>
          <a:custGeom>
            <a:avLst/>
            <a:gdLst>
              <a:gd name="T0" fmla="*/ 0 w 665"/>
              <a:gd name="T1" fmla="*/ 0 h 169"/>
              <a:gd name="T2" fmla="*/ 0 w 665"/>
              <a:gd name="T3" fmla="*/ 169 h 169"/>
              <a:gd name="T4" fmla="*/ 665 w 665"/>
              <a:gd name="T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169">
                <a:moveTo>
                  <a:pt x="0" y="0"/>
                </a:moveTo>
                <a:lnTo>
                  <a:pt x="0" y="169"/>
                </a:lnTo>
                <a:lnTo>
                  <a:pt x="665" y="16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029200" y="3048000"/>
            <a:ext cx="2971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791200" y="4495800"/>
            <a:ext cx="3794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57600" y="2133600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endParaRPr lang="en-US" altLang="ja-JP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876800" y="2286000"/>
            <a:ext cx="1963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/>
              <a:t>Motion </a:t>
            </a:r>
            <a:r>
              <a:rPr lang="en-US" altLang="ja-JP" b="1" dirty="0" smtClean="0"/>
              <a:t>Space</a:t>
            </a:r>
            <a:r>
              <a:rPr lang="ja-JP" altLang="en-US" b="1" dirty="0"/>
              <a:t> </a:t>
            </a:r>
            <a:r>
              <a:rPr lang="en-US" altLang="ja-JP" b="1" dirty="0" smtClean="0"/>
              <a:t>TS</a:t>
            </a:r>
            <a:endParaRPr lang="en-US" altLang="ja-JP" b="1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105400" y="3122613"/>
            <a:ext cx="28194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動作知識化部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Knowledge Creation Part</a:t>
            </a:r>
            <a:endParaRPr lang="en-US" altLang="ja-JP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105400" y="5192713"/>
            <a:ext cx="2819400" cy="838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ja-JP" altLang="en-US" dirty="0" smtClean="0"/>
              <a:t>動作生成部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Movement Generation Part</a:t>
            </a:r>
            <a:endParaRPr lang="en-US" altLang="ja-JP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419600" y="5257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44196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038600" y="4572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145794" y="34671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動作指示</a:t>
            </a:r>
            <a:endParaRPr lang="en-US" altLang="ja-JP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2492152" y="3836432"/>
            <a:ext cx="0" cy="600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267744" y="508518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環境情報</a:t>
            </a:r>
            <a:endParaRPr lang="en-US" altLang="ja-JP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555776" y="4725144"/>
            <a:ext cx="14401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819784" y="6263688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ロボット</a:t>
            </a:r>
            <a:r>
              <a:rPr lang="ja-JP" altLang="en-US" dirty="0" smtClean="0"/>
              <a:t>の</a:t>
            </a:r>
            <a:r>
              <a:rPr lang="ja-JP" altLang="en-US" dirty="0"/>
              <a:t>動作</a:t>
            </a:r>
            <a:endParaRPr lang="en-US" altLang="ja-JP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2483768" y="587727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4419600" y="45720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2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パイ 107"/>
          <p:cNvSpPr/>
          <p:nvPr/>
        </p:nvSpPr>
        <p:spPr>
          <a:xfrm>
            <a:off x="4535805" y="2193472"/>
            <a:ext cx="2286000" cy="2235679"/>
          </a:xfrm>
          <a:prstGeom prst="pie">
            <a:avLst>
              <a:gd name="adj1" fmla="val 14599853"/>
              <a:gd name="adj2" fmla="val 150488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動作生成手順の概要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462483" y="1769808"/>
            <a:ext cx="3052362" cy="2210956"/>
            <a:chOff x="1295400" y="1447800"/>
            <a:chExt cx="3052362" cy="2210956"/>
          </a:xfrm>
        </p:grpSpPr>
        <p:sp>
          <p:nvSpPr>
            <p:cNvPr id="4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385216" y="3065208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6" y="3065208"/>
                <a:ext cx="45826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165605" y="3446208"/>
                <a:ext cx="677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05" y="3446208"/>
                <a:ext cx="6778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 flipH="1">
            <a:off x="1731365" y="3293808"/>
            <a:ext cx="7979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1731365" y="3674808"/>
            <a:ext cx="4169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2138219" y="3674808"/>
            <a:ext cx="10064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2529283" y="3293808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299616" y="3985077"/>
                <a:ext cx="458267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ja-JP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16" y="3985077"/>
                <a:ext cx="458267" cy="3821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843483" y="3979608"/>
                <a:ext cx="677878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ja-JP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83" y="3979608"/>
                <a:ext cx="677878" cy="3821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2072083" y="3598608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453083" y="32176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2148283" y="3293808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995883" y="3217608"/>
                <a:ext cx="474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83" y="3217608"/>
                <a:ext cx="4744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矢印 32"/>
          <p:cNvSpPr/>
          <p:nvPr/>
        </p:nvSpPr>
        <p:spPr>
          <a:xfrm>
            <a:off x="4211960" y="2603039"/>
            <a:ext cx="457200" cy="83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36512" y="2098983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このステップにおける</a:t>
            </a:r>
            <a:endParaRPr lang="en-US" altLang="ja-JP" sz="1600" dirty="0" smtClean="0"/>
          </a:p>
          <a:p>
            <a:r>
              <a:rPr lang="ja-JP" altLang="en-US" sz="1600" dirty="0" smtClean="0"/>
              <a:t>ロボットの状態点</a:t>
            </a:r>
            <a:endParaRPr lang="en-US" altLang="ja-JP" sz="16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1504544" y="2455608"/>
            <a:ext cx="1016817" cy="86023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-27981" y="3026376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前ステップに</a:t>
            </a:r>
            <a:endParaRPr lang="en-US" altLang="ja-JP" sz="1600" dirty="0" smtClean="0"/>
          </a:p>
          <a:p>
            <a:r>
              <a:rPr lang="ja-JP" altLang="en-US" sz="1600" dirty="0" smtClean="0"/>
              <a:t>おける状態点</a:t>
            </a:r>
            <a:endParaRPr lang="en-US" altLang="ja-JP" sz="1600" dirty="0" smtClean="0"/>
          </a:p>
        </p:txBody>
      </p:sp>
      <p:cxnSp>
        <p:nvCxnSpPr>
          <p:cNvPr id="37" name="直線コネクタ 36"/>
          <p:cNvCxnSpPr>
            <a:stCxn id="36" idx="3"/>
            <a:endCxn id="29" idx="1"/>
          </p:cNvCxnSpPr>
          <p:nvPr/>
        </p:nvCxnSpPr>
        <p:spPr>
          <a:xfrm>
            <a:off x="1325275" y="3318764"/>
            <a:ext cx="769126" cy="30216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148089" y="16174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1545661" y="1738943"/>
            <a:ext cx="2583822" cy="25286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4589144" y="1782716"/>
            <a:ext cx="3052362" cy="2210956"/>
            <a:chOff x="1295400" y="1447800"/>
            <a:chExt cx="3052362" cy="2210956"/>
          </a:xfrm>
        </p:grpSpPr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5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円/楕円 58"/>
          <p:cNvSpPr/>
          <p:nvPr/>
        </p:nvSpPr>
        <p:spPr>
          <a:xfrm>
            <a:off x="5582618" y="323051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 flipH="1">
            <a:off x="5658818" y="3306716"/>
            <a:ext cx="1143000" cy="0"/>
          </a:xfrm>
          <a:prstGeom prst="line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6023641" y="2984402"/>
                <a:ext cx="473655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41" y="2984402"/>
                <a:ext cx="47365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5693959" y="2620916"/>
                <a:ext cx="474424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59" y="2620916"/>
                <a:ext cx="47442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/>
          <p:cNvSpPr/>
          <p:nvPr/>
        </p:nvSpPr>
        <p:spPr>
          <a:xfrm>
            <a:off x="5277818" y="2468350"/>
            <a:ext cx="304800" cy="304799"/>
          </a:xfrm>
          <a:prstGeom prst="rect">
            <a:avLst/>
          </a:prstGeom>
          <a:solidFill>
            <a:srgbClr val="FF656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>
            <a:stCxn id="66" idx="1"/>
          </p:cNvCxnSpPr>
          <p:nvPr/>
        </p:nvCxnSpPr>
        <p:spPr>
          <a:xfrm flipH="1" flipV="1">
            <a:off x="6821805" y="3169068"/>
            <a:ext cx="450304" cy="12311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67" idx="1"/>
            <a:endCxn id="63" idx="3"/>
          </p:cNvCxnSpPr>
          <p:nvPr/>
        </p:nvCxnSpPr>
        <p:spPr>
          <a:xfrm flipH="1">
            <a:off x="5582618" y="2167350"/>
            <a:ext cx="1617483" cy="45340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7272109" y="287668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影響</a:t>
            </a:r>
            <a:r>
              <a:rPr lang="ja-JP" altLang="en-US" sz="1600" dirty="0"/>
              <a:t>範囲：</a:t>
            </a:r>
          </a:p>
          <a:p>
            <a:r>
              <a:rPr lang="ja-JP" altLang="en-US" sz="1600" dirty="0"/>
              <a:t>次状態計算に用いる</a:t>
            </a:r>
          </a:p>
          <a:p>
            <a:r>
              <a:rPr lang="ja-JP" altLang="en-US" sz="1600" dirty="0"/>
              <a:t>知識空間の</a:t>
            </a:r>
            <a:r>
              <a:rPr lang="ja-JP" altLang="en-US" sz="1600" dirty="0" smtClean="0"/>
              <a:t>範囲</a:t>
            </a:r>
            <a:endParaRPr lang="ja-JP" altLang="en-US" sz="16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200101" y="1751851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移動先候補の中で</a:t>
            </a:r>
            <a:endParaRPr lang="en-US" altLang="ja-JP" sz="1600" dirty="0" smtClean="0"/>
          </a:p>
          <a:p>
            <a:r>
              <a:rPr lang="ja-JP" altLang="en-US" sz="1600" dirty="0"/>
              <a:t>もっとも選択頻度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r>
              <a:rPr lang="ja-JP" altLang="en-US" sz="1600" dirty="0"/>
              <a:t>高いセル</a:t>
            </a:r>
            <a:endParaRPr lang="en-US" altLang="ja-JP" sz="1600" dirty="0" smtClean="0"/>
          </a:p>
        </p:txBody>
      </p:sp>
      <p:sp>
        <p:nvSpPr>
          <p:cNvPr id="68" name="円弧 67"/>
          <p:cNvSpPr/>
          <p:nvPr/>
        </p:nvSpPr>
        <p:spPr>
          <a:xfrm>
            <a:off x="5354018" y="3001916"/>
            <a:ext cx="612166" cy="609600"/>
          </a:xfrm>
          <a:prstGeom prst="arc">
            <a:avLst>
              <a:gd name="adj1" fmla="val 14619476"/>
              <a:gd name="adj2" fmla="val 14300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5650961" y="2519485"/>
            <a:ext cx="797582" cy="78875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5645160" y="2939291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4337056" y="16303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5857601" y="3301947"/>
                <a:ext cx="511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l-GR" altLang="ja-JP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01" y="3301947"/>
                <a:ext cx="51129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コネクタ 72"/>
          <p:cNvCxnSpPr/>
          <p:nvPr/>
        </p:nvCxnSpPr>
        <p:spPr>
          <a:xfrm flipH="1">
            <a:off x="5681502" y="2925716"/>
            <a:ext cx="26758" cy="14981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5890466" y="3256157"/>
            <a:ext cx="132282" cy="662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/>
          <p:cNvGrpSpPr/>
          <p:nvPr/>
        </p:nvGrpSpPr>
        <p:grpSpPr>
          <a:xfrm>
            <a:off x="1411435" y="4302996"/>
            <a:ext cx="3052362" cy="2210956"/>
            <a:chOff x="1295400" y="1447800"/>
            <a:chExt cx="3052362" cy="2210956"/>
          </a:xfrm>
        </p:grpSpPr>
        <p:sp>
          <p:nvSpPr>
            <p:cNvPr id="76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6" name="テキスト ボックス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5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円/楕円 92"/>
          <p:cNvSpPr/>
          <p:nvPr/>
        </p:nvSpPr>
        <p:spPr>
          <a:xfrm>
            <a:off x="2406397" y="57507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直線矢印コネクタ 93"/>
          <p:cNvCxnSpPr/>
          <p:nvPr/>
        </p:nvCxnSpPr>
        <p:spPr>
          <a:xfrm flipV="1">
            <a:off x="2468939" y="5459571"/>
            <a:ext cx="381000" cy="381000"/>
          </a:xfrm>
          <a:prstGeom prst="straightConnector1">
            <a:avLst/>
          </a:prstGeom>
          <a:ln w="25400">
            <a:solidFill>
              <a:srgbClr val="EE5C5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2558797" y="5624995"/>
                <a:ext cx="591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797" y="5624995"/>
                <a:ext cx="591444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3093" t="-8333" r="-721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正方形/長方形 95"/>
          <p:cNvSpPr/>
          <p:nvPr/>
        </p:nvSpPr>
        <p:spPr>
          <a:xfrm>
            <a:off x="2101597" y="4988630"/>
            <a:ext cx="304800" cy="304799"/>
          </a:xfrm>
          <a:prstGeom prst="rect">
            <a:avLst/>
          </a:prstGeom>
          <a:solidFill>
            <a:srgbClr val="FF656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矢印コネクタ 96"/>
          <p:cNvCxnSpPr/>
          <p:nvPr/>
        </p:nvCxnSpPr>
        <p:spPr>
          <a:xfrm flipH="1" flipV="1">
            <a:off x="2253997" y="5141029"/>
            <a:ext cx="228600" cy="685967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V="1">
            <a:off x="2482597" y="4760196"/>
            <a:ext cx="175354" cy="10444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/>
              <p:cNvSpPr txBox="1"/>
              <p:nvPr/>
            </p:nvSpPr>
            <p:spPr>
              <a:xfrm>
                <a:off x="2640341" y="4607796"/>
                <a:ext cx="81695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9" name="テキスト ボックス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41" y="4607796"/>
                <a:ext cx="816955" cy="37427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直線コネクタ 99"/>
          <p:cNvCxnSpPr/>
          <p:nvPr/>
        </p:nvCxnSpPr>
        <p:spPr>
          <a:xfrm flipV="1">
            <a:off x="2253997" y="4792462"/>
            <a:ext cx="378126" cy="34856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H="1" flipV="1">
            <a:off x="2632123" y="4792628"/>
            <a:ext cx="217816" cy="66694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1440694" y="5408971"/>
                <a:ext cx="1006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94" y="5408971"/>
                <a:ext cx="1006879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テキスト ボックス 102"/>
          <p:cNvSpPr txBox="1"/>
          <p:nvPr/>
        </p:nvSpPr>
        <p:spPr>
          <a:xfrm>
            <a:off x="663580" y="5877272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状態を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引き込む力</a:t>
            </a:r>
            <a:endParaRPr kumimoji="1" lang="ja-JP" altLang="en-US" sz="1600" dirty="0"/>
          </a:p>
        </p:txBody>
      </p:sp>
      <p:cxnSp>
        <p:nvCxnSpPr>
          <p:cNvPr id="104" name="直線コネクタ 103"/>
          <p:cNvCxnSpPr/>
          <p:nvPr/>
        </p:nvCxnSpPr>
        <p:spPr>
          <a:xfrm flipH="1">
            <a:off x="1604116" y="5662929"/>
            <a:ext cx="838945" cy="45534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1505365" y="4822875"/>
            <a:ext cx="1126758" cy="25471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1051395" y="41505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endParaRPr kumimoji="1" lang="ja-JP" altLang="en-US" dirty="0"/>
          </a:p>
        </p:txBody>
      </p:sp>
      <p:grpSp>
        <p:nvGrpSpPr>
          <p:cNvPr id="111" name="グループ化 110"/>
          <p:cNvGrpSpPr/>
          <p:nvPr/>
        </p:nvGrpSpPr>
        <p:grpSpPr>
          <a:xfrm>
            <a:off x="4574279" y="4278504"/>
            <a:ext cx="3052362" cy="2210956"/>
            <a:chOff x="1295400" y="1447800"/>
            <a:chExt cx="3052362" cy="2210956"/>
          </a:xfrm>
        </p:grpSpPr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テキスト ボックス 128"/>
              <p:cNvSpPr txBox="1"/>
              <p:nvPr/>
            </p:nvSpPr>
            <p:spPr>
              <a:xfrm>
                <a:off x="4489090" y="5573904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9" name="テキスト ボックス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090" y="5573904"/>
                <a:ext cx="45826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/>
              <p:cNvSpPr txBox="1"/>
              <p:nvPr/>
            </p:nvSpPr>
            <p:spPr>
              <a:xfrm>
                <a:off x="4211960" y="4556564"/>
                <a:ext cx="819519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/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0" name="テキスト ボックス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556564"/>
                <a:ext cx="819519" cy="407740"/>
              </a:xfrm>
              <a:prstGeom prst="rect">
                <a:avLst/>
              </a:prstGeom>
              <a:blipFill rotWithShape="1">
                <a:blip r:embed="rId2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コネクタ 130"/>
          <p:cNvCxnSpPr/>
          <p:nvPr/>
        </p:nvCxnSpPr>
        <p:spPr>
          <a:xfrm flipH="1">
            <a:off x="4835239" y="5802504"/>
            <a:ext cx="7979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>
            <a:off x="4843161" y="4735704"/>
            <a:ext cx="9333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5785557" y="4836262"/>
            <a:ext cx="7922" cy="1728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V="1">
            <a:off x="5633157" y="5802504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/>
              <p:cNvSpPr txBox="1"/>
              <p:nvPr/>
            </p:nvSpPr>
            <p:spPr>
              <a:xfrm>
                <a:off x="5338619" y="6476238"/>
                <a:ext cx="458267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ja-JP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5" name="テキスト ボックス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619" y="6476238"/>
                <a:ext cx="458267" cy="38215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/>
              <p:cNvSpPr txBox="1"/>
              <p:nvPr/>
            </p:nvSpPr>
            <p:spPr>
              <a:xfrm>
                <a:off x="5694270" y="6493773"/>
                <a:ext cx="819519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ja-JP" alt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6" name="テキスト ボックス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70" y="6493773"/>
                <a:ext cx="819519" cy="38215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円/楕円 136"/>
          <p:cNvSpPr/>
          <p:nvPr/>
        </p:nvSpPr>
        <p:spPr>
          <a:xfrm>
            <a:off x="5709357" y="4659504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5556957" y="57263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9" name="直線矢印コネクタ 138"/>
          <p:cNvCxnSpPr/>
          <p:nvPr/>
        </p:nvCxnSpPr>
        <p:spPr>
          <a:xfrm flipV="1">
            <a:off x="5641079" y="4735704"/>
            <a:ext cx="144478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148" idx="1"/>
            <a:endCxn id="137" idx="5"/>
          </p:cNvCxnSpPr>
          <p:nvPr/>
        </p:nvCxnSpPr>
        <p:spPr>
          <a:xfrm flipH="1">
            <a:off x="5839439" y="4525670"/>
            <a:ext cx="1364758" cy="26391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テキスト ボックス 141"/>
              <p:cNvSpPr txBox="1"/>
              <p:nvPr/>
            </p:nvSpPr>
            <p:spPr>
              <a:xfrm>
                <a:off x="5764904" y="4903255"/>
                <a:ext cx="81695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2" name="テキスト ボックス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04" y="4903255"/>
                <a:ext cx="816955" cy="37427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テキスト ボックス 142"/>
          <p:cNvSpPr txBox="1"/>
          <p:nvPr/>
        </p:nvSpPr>
        <p:spPr>
          <a:xfrm>
            <a:off x="4259885" y="412610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(d)</a:t>
            </a:r>
            <a:endParaRPr kumimoji="1" lang="ja-JP" altLang="en-US" dirty="0"/>
          </a:p>
        </p:txBody>
      </p:sp>
      <p:sp>
        <p:nvSpPr>
          <p:cNvPr id="146" name="右矢印 145"/>
          <p:cNvSpPr/>
          <p:nvPr/>
        </p:nvSpPr>
        <p:spPr>
          <a:xfrm>
            <a:off x="4186808" y="5145800"/>
            <a:ext cx="457200" cy="83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右矢印 146"/>
          <p:cNvSpPr/>
          <p:nvPr/>
        </p:nvSpPr>
        <p:spPr>
          <a:xfrm>
            <a:off x="251520" y="5254929"/>
            <a:ext cx="457200" cy="83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10671" y="4470211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このステップから</a:t>
            </a:r>
            <a:endParaRPr lang="en-US" altLang="ja-JP" sz="1600" dirty="0" smtClean="0"/>
          </a:p>
          <a:p>
            <a:r>
              <a:rPr lang="ja-JP" altLang="en-US" sz="1600" dirty="0" smtClean="0"/>
              <a:t>次</a:t>
            </a:r>
            <a:r>
              <a:rPr kumimoji="1" lang="ja-JP" altLang="en-US" sz="1600" dirty="0" smtClean="0"/>
              <a:t>のステップまで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の速度</a:t>
            </a:r>
            <a:endParaRPr kumimoji="1" lang="ja-JP" altLang="en-US" sz="1600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7204197" y="4110171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次状態指令値：</a:t>
            </a:r>
            <a:endParaRPr lang="en-US" altLang="ja-JP" sz="1600" dirty="0"/>
          </a:p>
          <a:p>
            <a:r>
              <a:rPr lang="ja-JP" altLang="en-US" sz="1600" dirty="0" smtClean="0"/>
              <a:t>ロボットに出力し，</a:t>
            </a:r>
            <a:endParaRPr lang="en-US" altLang="ja-JP" sz="1600" dirty="0" smtClean="0"/>
          </a:p>
          <a:p>
            <a:r>
              <a:rPr lang="ja-JP" altLang="en-US" sz="1600" dirty="0" smtClean="0"/>
              <a:t>動作させる値</a:t>
            </a:r>
            <a:endParaRPr lang="en-US" altLang="ja-JP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/>
              <p:cNvSpPr txBox="1"/>
              <p:nvPr/>
            </p:nvSpPr>
            <p:spPr>
              <a:xfrm>
                <a:off x="7308304" y="5255624"/>
                <a:ext cx="1855508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149" name="テキスト ボックス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255624"/>
                <a:ext cx="1855508" cy="40562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テキスト ボックス 149"/>
          <p:cNvSpPr txBox="1"/>
          <p:nvPr/>
        </p:nvSpPr>
        <p:spPr>
          <a:xfrm>
            <a:off x="6628464" y="5910371"/>
            <a:ext cx="2408032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次状態指令値でロボットを</a:t>
            </a:r>
            <a:endParaRPr lang="en-US" altLang="ja-JP" sz="1600" dirty="0" smtClean="0"/>
          </a:p>
          <a:p>
            <a:r>
              <a:rPr lang="ja-JP" altLang="en-US" sz="1600" dirty="0" smtClean="0"/>
              <a:t>動作させた結果得られる</a:t>
            </a:r>
            <a:endParaRPr lang="en-US" altLang="ja-JP" sz="1600" dirty="0" smtClean="0"/>
          </a:p>
          <a:p>
            <a:r>
              <a:rPr lang="ja-JP" altLang="en-US" sz="1600" dirty="0" smtClean="0"/>
              <a:t>センサ値が次状態となる</a:t>
            </a:r>
            <a:endParaRPr lang="en-US" altLang="ja-JP" sz="1600" dirty="0" smtClean="0"/>
          </a:p>
        </p:txBody>
      </p:sp>
      <p:cxnSp>
        <p:nvCxnSpPr>
          <p:cNvPr id="151" name="直線コネクタ 150"/>
          <p:cNvCxnSpPr>
            <a:endCxn id="150" idx="0"/>
          </p:cNvCxnSpPr>
          <p:nvPr/>
        </p:nvCxnSpPr>
        <p:spPr>
          <a:xfrm flipH="1">
            <a:off x="7832480" y="5484012"/>
            <a:ext cx="483936" cy="42635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動作生成部</a:t>
            </a:r>
            <a:r>
              <a:rPr lang="ja-JP" altLang="en-US" dirty="0" smtClean="0"/>
              <a:t>：影響範囲の決定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431600" y="2116501"/>
            <a:ext cx="3052362" cy="2210956"/>
            <a:chOff x="1295400" y="1447800"/>
            <a:chExt cx="3052362" cy="2210956"/>
          </a:xfrm>
        </p:grpSpPr>
        <p:sp>
          <p:nvSpPr>
            <p:cNvPr id="22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5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パイ 85"/>
          <p:cNvSpPr/>
          <p:nvPr/>
        </p:nvSpPr>
        <p:spPr>
          <a:xfrm>
            <a:off x="485800" y="2522661"/>
            <a:ext cx="2286000" cy="2235679"/>
          </a:xfrm>
          <a:prstGeom prst="pie">
            <a:avLst>
              <a:gd name="adj1" fmla="val 14599853"/>
              <a:gd name="adj2" fmla="val 150488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1425074" y="35643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コネクタ 87"/>
          <p:cNvCxnSpPr/>
          <p:nvPr/>
        </p:nvCxnSpPr>
        <p:spPr>
          <a:xfrm flipH="1">
            <a:off x="1501274" y="3640501"/>
            <a:ext cx="1143000" cy="0"/>
          </a:xfrm>
          <a:prstGeom prst="line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1866097" y="3318187"/>
                <a:ext cx="473655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97" y="3318187"/>
                <a:ext cx="47365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>
                <a:off x="1536415" y="2954701"/>
                <a:ext cx="474424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15" y="2954701"/>
                <a:ext cx="47442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正方形/長方形 91"/>
          <p:cNvSpPr/>
          <p:nvPr/>
        </p:nvSpPr>
        <p:spPr>
          <a:xfrm>
            <a:off x="1120274" y="2802135"/>
            <a:ext cx="304800" cy="304799"/>
          </a:xfrm>
          <a:prstGeom prst="rect">
            <a:avLst/>
          </a:prstGeom>
          <a:solidFill>
            <a:srgbClr val="FF656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コネクタ 116"/>
          <p:cNvCxnSpPr>
            <a:stCxn id="119" idx="1"/>
          </p:cNvCxnSpPr>
          <p:nvPr/>
        </p:nvCxnSpPr>
        <p:spPr>
          <a:xfrm flipH="1" flipV="1">
            <a:off x="2526898" y="3291186"/>
            <a:ext cx="788716" cy="3347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120" idx="1"/>
            <a:endCxn id="92" idx="3"/>
          </p:cNvCxnSpPr>
          <p:nvPr/>
        </p:nvCxnSpPr>
        <p:spPr>
          <a:xfrm flipH="1">
            <a:off x="1425074" y="2501135"/>
            <a:ext cx="1778445" cy="45340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/>
          <p:cNvSpPr txBox="1"/>
          <p:nvPr/>
        </p:nvSpPr>
        <p:spPr>
          <a:xfrm>
            <a:off x="3315614" y="3210465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影響</a:t>
            </a:r>
            <a:r>
              <a:rPr lang="ja-JP" altLang="en-US" sz="1600" dirty="0"/>
              <a:t>範囲：</a:t>
            </a:r>
          </a:p>
          <a:p>
            <a:r>
              <a:rPr lang="ja-JP" altLang="en-US" sz="1600" dirty="0"/>
              <a:t>次状態計算に用いる</a:t>
            </a:r>
          </a:p>
          <a:p>
            <a:r>
              <a:rPr lang="ja-JP" altLang="en-US" sz="1600" dirty="0"/>
              <a:t>知識空間の</a:t>
            </a:r>
            <a:r>
              <a:rPr lang="ja-JP" altLang="en-US" sz="1600" dirty="0" smtClean="0"/>
              <a:t>範囲</a:t>
            </a:r>
            <a:endParaRPr lang="ja-JP" altLang="en-US" sz="16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3203519" y="2085636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移動先候補の中で</a:t>
            </a:r>
            <a:endParaRPr lang="en-US" altLang="ja-JP" sz="1600" dirty="0" smtClean="0"/>
          </a:p>
          <a:p>
            <a:r>
              <a:rPr lang="ja-JP" altLang="en-US" sz="1600" dirty="0"/>
              <a:t>もっとも選択頻度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r>
              <a:rPr lang="ja-JP" altLang="en-US" sz="1600" dirty="0"/>
              <a:t>高いセル</a:t>
            </a:r>
            <a:endParaRPr lang="en-US" altLang="ja-JP" sz="1600" dirty="0" smtClean="0"/>
          </a:p>
        </p:txBody>
      </p:sp>
      <p:sp>
        <p:nvSpPr>
          <p:cNvPr id="121" name="円弧 120"/>
          <p:cNvSpPr/>
          <p:nvPr/>
        </p:nvSpPr>
        <p:spPr>
          <a:xfrm>
            <a:off x="1196474" y="3335701"/>
            <a:ext cx="612166" cy="609600"/>
          </a:xfrm>
          <a:prstGeom prst="arc">
            <a:avLst>
              <a:gd name="adj1" fmla="val 14619476"/>
              <a:gd name="adj2" fmla="val 14300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コネクタ 121"/>
          <p:cNvCxnSpPr/>
          <p:nvPr/>
        </p:nvCxnSpPr>
        <p:spPr>
          <a:xfrm flipH="1">
            <a:off x="1493417" y="2853270"/>
            <a:ext cx="797582" cy="78875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flipV="1">
            <a:off x="1487616" y="3273076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35"/>
          <p:cNvSpPr txBox="1"/>
          <p:nvPr/>
        </p:nvSpPr>
        <p:spPr>
          <a:xfrm>
            <a:off x="179512" y="19641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/>
              <p:cNvSpPr txBox="1"/>
              <p:nvPr/>
            </p:nvSpPr>
            <p:spPr>
              <a:xfrm>
                <a:off x="1700057" y="3635732"/>
                <a:ext cx="511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l-GR" altLang="ja-JP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57" y="3635732"/>
                <a:ext cx="51129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直線コネクタ 139"/>
          <p:cNvCxnSpPr/>
          <p:nvPr/>
        </p:nvCxnSpPr>
        <p:spPr>
          <a:xfrm flipH="1">
            <a:off x="1523958" y="3259501"/>
            <a:ext cx="26758" cy="14981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H="1">
            <a:off x="1732922" y="3589942"/>
            <a:ext cx="132282" cy="662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95536" y="4691997"/>
                <a:ext cx="5132944" cy="642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ja-JP" i="1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𝑜𝑡h𝑒𝑟𝑤𝑖𝑠𝑒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⋯(3)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91997"/>
                <a:ext cx="5132944" cy="6424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048810" y="5348477"/>
                <a:ext cx="1984198" cy="74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𝜋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/>
                        </a:rPr>
                        <m:t>⋯(4)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10" y="5348477"/>
                <a:ext cx="1984198" cy="7448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924521" y="6165304"/>
            <a:ext cx="746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影響範囲の中で最も高い選択頻度を持つセルを，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次状態候補</a:t>
            </a:r>
            <a:r>
              <a:rPr kumimoji="1" lang="ja-JP" altLang="en-US" sz="2000" dirty="0" smtClean="0"/>
              <a:t>とする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796136" y="2204864"/>
                <a:ext cx="3214341" cy="2585323"/>
              </a:xfrm>
              <a:prstGeom prst="rect">
                <a:avLst/>
              </a:prstGeom>
              <a:noFill/>
            </p:spPr>
            <p:txBody>
              <a:bodyPr wrap="none" spcCol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kumimoji="1" lang="ja-JP" altLang="en-US" dirty="0" smtClean="0"/>
                  <a:t>における状態点の速度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：影響範囲の半径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：中心線からの影響範囲の角度</a:t>
                </a:r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：影響範囲の最低半径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：速度と半径の関係係数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：影響範囲の最大半径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204864"/>
                <a:ext cx="3214341" cy="2585323"/>
              </a:xfrm>
              <a:prstGeom prst="rect">
                <a:avLst/>
              </a:prstGeom>
              <a:blipFill rotWithShape="1">
                <a:blip r:embed="rId10"/>
                <a:stretch>
                  <a:fillRect l="-1708" r="-1139" b="-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70986" y="3503752"/>
                <a:ext cx="501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86" y="3503752"/>
                <a:ext cx="50167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470986" y="3902278"/>
                <a:ext cx="507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86" y="3902278"/>
                <a:ext cx="507638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5470986" y="4325034"/>
                <a:ext cx="507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86" y="4325034"/>
                <a:ext cx="507638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36096" y="2678142"/>
                <a:ext cx="505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678142"/>
                <a:ext cx="50533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5436096" y="3100898"/>
                <a:ext cx="548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00898"/>
                <a:ext cx="54816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436096" y="2236802"/>
                <a:ext cx="483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236802"/>
                <a:ext cx="483145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6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動作生成部</a:t>
            </a:r>
            <a:r>
              <a:rPr lang="ja-JP" altLang="en-US" dirty="0" smtClean="0"/>
              <a:t>：</a:t>
            </a:r>
            <a:r>
              <a:rPr lang="ja-JP" altLang="en-US" dirty="0"/>
              <a:t>力</a:t>
            </a:r>
            <a:r>
              <a:rPr lang="ja-JP" altLang="en-US" dirty="0" smtClean="0"/>
              <a:t>の計算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1375622" y="2457749"/>
            <a:ext cx="3052362" cy="2210956"/>
            <a:chOff x="1295400" y="1447800"/>
            <a:chExt cx="3052362" cy="2210956"/>
          </a:xfrm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6" name="テキスト ボックス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5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円/楕円 46"/>
          <p:cNvSpPr/>
          <p:nvPr/>
        </p:nvSpPr>
        <p:spPr>
          <a:xfrm>
            <a:off x="2370584" y="39055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2433126" y="3614324"/>
            <a:ext cx="381000" cy="381000"/>
          </a:xfrm>
          <a:prstGeom prst="straightConnector1">
            <a:avLst/>
          </a:prstGeom>
          <a:ln w="25400">
            <a:solidFill>
              <a:srgbClr val="EE5C5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522984" y="3779748"/>
                <a:ext cx="591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84" y="3779748"/>
                <a:ext cx="59144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093" t="-8197" r="-7216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正方形/長方形 49"/>
          <p:cNvSpPr/>
          <p:nvPr/>
        </p:nvSpPr>
        <p:spPr>
          <a:xfrm>
            <a:off x="2065784" y="3143383"/>
            <a:ext cx="304800" cy="304799"/>
          </a:xfrm>
          <a:prstGeom prst="rect">
            <a:avLst/>
          </a:prstGeom>
          <a:solidFill>
            <a:srgbClr val="FF656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/>
          <p:cNvCxnSpPr/>
          <p:nvPr/>
        </p:nvCxnSpPr>
        <p:spPr>
          <a:xfrm flipH="1" flipV="1">
            <a:off x="2218184" y="3295782"/>
            <a:ext cx="228600" cy="685967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2446784" y="2914949"/>
            <a:ext cx="175354" cy="10444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2604528" y="2762549"/>
                <a:ext cx="81695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28" y="2762549"/>
                <a:ext cx="816955" cy="3742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/>
          <p:cNvCxnSpPr/>
          <p:nvPr/>
        </p:nvCxnSpPr>
        <p:spPr>
          <a:xfrm flipV="1">
            <a:off x="2218184" y="2947215"/>
            <a:ext cx="378126" cy="34856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596310" y="2947381"/>
            <a:ext cx="217816" cy="66694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1404881" y="3563724"/>
                <a:ext cx="1006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81" y="3563724"/>
                <a:ext cx="100687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コネクタ 72"/>
          <p:cNvCxnSpPr/>
          <p:nvPr/>
        </p:nvCxnSpPr>
        <p:spPr>
          <a:xfrm flipH="1">
            <a:off x="1568303" y="3817682"/>
            <a:ext cx="838945" cy="45534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179512" y="2636912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このステップから</a:t>
            </a:r>
            <a:endParaRPr lang="en-US" altLang="ja-JP" sz="1600" dirty="0" smtClean="0"/>
          </a:p>
          <a:p>
            <a:r>
              <a:rPr lang="ja-JP" altLang="en-US" sz="1600" dirty="0" smtClean="0"/>
              <a:t>次</a:t>
            </a:r>
            <a:r>
              <a:rPr kumimoji="1" lang="ja-JP" altLang="en-US" sz="1600" dirty="0" smtClean="0"/>
              <a:t>のステップまで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の速度</a:t>
            </a:r>
            <a:endParaRPr kumimoji="1" lang="ja-JP" altLang="en-US" sz="1600" dirty="0"/>
          </a:p>
        </p:txBody>
      </p:sp>
      <p:cxnSp>
        <p:nvCxnSpPr>
          <p:cNvPr id="75" name="直線コネクタ 74"/>
          <p:cNvCxnSpPr/>
          <p:nvPr/>
        </p:nvCxnSpPr>
        <p:spPr>
          <a:xfrm>
            <a:off x="1469552" y="2977628"/>
            <a:ext cx="1126758" cy="25471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1015582" y="23053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529843" y="5729485"/>
                <a:ext cx="419986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kumimoji="1" lang="ja-JP" alt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⋯(6)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43" y="5729485"/>
                <a:ext cx="4199868" cy="6298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445678" y="4972794"/>
                <a:ext cx="4126322" cy="701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altLang="ja-JP" i="1" smtClean="0">
                                  <a:latin typeface="Cambria Math"/>
                                </a:rPr>
                                <m:t> 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ja-JP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kumimoji="1" lang="en-US" altLang="ja-JP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kumimoji="1" lang="ja-JP" alt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kumimoji="1" lang="ja-JP" altLang="en-US" i="1" smtClean="0">
                          <a:latin typeface="Cambria Math"/>
                          <a:ea typeface="Cambria Math"/>
                        </a:rPr>
                        <m:t>⋯(5)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8" y="4972794"/>
                <a:ext cx="4126322" cy="7013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5148064" y="1916832"/>
                <a:ext cx="3937296" cy="4524315"/>
              </a:xfrm>
              <a:prstGeom prst="rect">
                <a:avLst/>
              </a:prstGeom>
              <a:noFill/>
            </p:spPr>
            <p:txBody>
              <a:bodyPr wrap="none" spcCol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kumimoji="1" lang="ja-JP" altLang="en-US" dirty="0" smtClean="0"/>
                  <a:t>における状態点の速度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</a:t>
                </a:r>
                <a:r>
                  <a:rPr lang="ja-JP" altLang="en-US" dirty="0"/>
                  <a:t>影響範囲内に</a:t>
                </a:r>
                <a:r>
                  <a:rPr lang="ja-JP" altLang="en-US" dirty="0" smtClean="0"/>
                  <a:t>おける選択頻度の比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:r>
                  <a:rPr lang="ja-JP" altLang="en-US" dirty="0"/>
                  <a:t>影響範囲内で最も</a:t>
                </a:r>
                <a:r>
                  <a:rPr lang="ja-JP" altLang="en-US" dirty="0" smtClean="0"/>
                  <a:t>高い選択頻度の値</a:t>
                </a:r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</a:t>
                </a:r>
                <a:r>
                  <a:rPr lang="ja-JP" altLang="en-US" dirty="0"/>
                  <a:t>セル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の持つ選択頻度の値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:r>
                  <a:rPr lang="ja-JP" altLang="en-US" dirty="0"/>
                  <a:t>セル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dirty="0" smtClean="0"/>
                  <a:t>が影響範囲に含まれている</a:t>
                </a:r>
                <a:endParaRPr lang="en-US" altLang="ja-JP" dirty="0" smtClean="0"/>
              </a:p>
              <a:p>
                <a:r>
                  <a:rPr kumimoji="1" lang="ja-JP" altLang="en-US" dirty="0" smtClean="0"/>
                  <a:t>ことを確認する判定値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：傾斜係数</a:t>
                </a:r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：次状態候補セルが表すロボットの状態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:r>
                  <a:rPr lang="ja-JP" altLang="en-US" dirty="0"/>
                  <a:t>現在のロボットの</a:t>
                </a:r>
                <a:r>
                  <a:rPr lang="ja-JP" altLang="en-US" dirty="0" smtClean="0"/>
                  <a:t>状態</a:t>
                </a:r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 smtClean="0"/>
                  <a:t>：知識空間における抵抗係数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：状態に仮想的に持たせる質量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16832"/>
                <a:ext cx="3937296" cy="4524315"/>
              </a:xfrm>
              <a:prstGeom prst="rect">
                <a:avLst/>
              </a:prstGeom>
              <a:blipFill rotWithShape="1">
                <a:blip r:embed="rId12"/>
                <a:stretch>
                  <a:fillRect l="-1238" r="-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4601956" y="3215720"/>
                <a:ext cx="762132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3215720"/>
                <a:ext cx="762132" cy="426527"/>
              </a:xfrm>
              <a:prstGeom prst="rect">
                <a:avLst/>
              </a:prstGeom>
              <a:blipFill rotWithShape="1">
                <a:blip r:embed="rId1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822914" y="4256514"/>
                <a:ext cx="455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14" y="4256514"/>
                <a:ext cx="45525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4572000" y="4708887"/>
                <a:ext cx="7577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08887"/>
                <a:ext cx="757708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4644008" y="2390110"/>
                <a:ext cx="732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0110"/>
                <a:ext cx="732508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4572000" y="2812866"/>
                <a:ext cx="799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2866"/>
                <a:ext cx="799450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4788024" y="1948770"/>
                <a:ext cx="483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948770"/>
                <a:ext cx="483145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4601956" y="3571572"/>
                <a:ext cx="808234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3571572"/>
                <a:ext cx="808234" cy="42652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4670884" y="5117122"/>
                <a:ext cx="549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84" y="5117122"/>
                <a:ext cx="549188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4788024" y="5517232"/>
                <a:ext cx="390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17232"/>
                <a:ext cx="390300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788024" y="5909210"/>
                <a:ext cx="4679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09210"/>
                <a:ext cx="467949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/>
          <p:cNvSpPr txBox="1"/>
          <p:nvPr/>
        </p:nvSpPr>
        <p:spPr>
          <a:xfrm>
            <a:off x="539552" y="4005064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状態を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引き込む力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82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動作生成部</a:t>
            </a:r>
            <a:r>
              <a:rPr lang="ja-JP" altLang="en-US" dirty="0" smtClean="0"/>
              <a:t>：次状態指令値の算出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20685" y="5214146"/>
                <a:ext cx="2797432" cy="379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𝒅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𝑇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⋯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kumimoji="1" lang="en-US" altLang="ja-JP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85" y="5214146"/>
                <a:ext cx="2797432" cy="3797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23528" y="5905749"/>
                <a:ext cx="3192477" cy="379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𝒅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𝑇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⋯(8)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05749"/>
                <a:ext cx="3192477" cy="379784"/>
              </a:xfrm>
              <a:prstGeom prst="rect">
                <a:avLst/>
              </a:prstGeom>
              <a:blipFill rotWithShape="1"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862770" y="2444228"/>
            <a:ext cx="3052362" cy="2210956"/>
            <a:chOff x="1295400" y="1447800"/>
            <a:chExt cx="3052362" cy="2210956"/>
          </a:xfrm>
        </p:grpSpPr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1676400" y="152400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 flipV="1">
              <a:off x="1676400" y="3657600"/>
              <a:ext cx="2438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1676400" y="3352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1676400" y="30480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1676400" y="2743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>
              <a:off x="1676400" y="2438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>
              <a:off x="1676400" y="2133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1676400" y="18288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 flipV="1">
              <a:off x="1981200" y="1710906"/>
              <a:ext cx="0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 flipV="1">
              <a:off x="2285999" y="1710906"/>
              <a:ext cx="2875" cy="1946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 flipV="1">
              <a:off x="2590800" y="1679274"/>
              <a:ext cx="0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 flipH="1" flipV="1">
              <a:off x="2889848" y="1679275"/>
              <a:ext cx="5751" cy="197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 flipV="1">
              <a:off x="32004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59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 flipV="1">
              <a:off x="3810000" y="1676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447800"/>
                  <a:ext cx="38536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385362" cy="3821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777581" y="3739628"/>
                <a:ext cx="458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81" y="3739628"/>
                <a:ext cx="45826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500451" y="2722288"/>
                <a:ext cx="819519" cy="407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/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1" y="2722288"/>
                <a:ext cx="819519" cy="407740"/>
              </a:xfrm>
              <a:prstGeom prst="rect">
                <a:avLst/>
              </a:prstGeom>
              <a:blipFill rotWithShape="1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/>
          <p:cNvCxnSpPr/>
          <p:nvPr/>
        </p:nvCxnSpPr>
        <p:spPr>
          <a:xfrm flipH="1">
            <a:off x="1123730" y="3968228"/>
            <a:ext cx="7979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1131652" y="2901428"/>
            <a:ext cx="9333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2074048" y="3001986"/>
            <a:ext cx="7922" cy="1728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1921648" y="3968228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1627110" y="4641962"/>
                <a:ext cx="458267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ja-JP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10" y="4641962"/>
                <a:ext cx="458267" cy="3821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982761" y="4659497"/>
                <a:ext cx="819519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ja-JP" alt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61" y="4659497"/>
                <a:ext cx="819519" cy="3821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/楕円 64"/>
          <p:cNvSpPr/>
          <p:nvPr/>
        </p:nvSpPr>
        <p:spPr>
          <a:xfrm>
            <a:off x="1997848" y="2825228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1845448" y="389202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1929570" y="2901428"/>
            <a:ext cx="144478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2723965" y="187136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次状態指令値：</a:t>
            </a:r>
            <a:endParaRPr lang="en-US" altLang="ja-JP" sz="1600" dirty="0"/>
          </a:p>
          <a:p>
            <a:r>
              <a:rPr lang="ja-JP" altLang="en-US" sz="1600" dirty="0" smtClean="0"/>
              <a:t>ロボットに出力し，動作させる値</a:t>
            </a:r>
            <a:endParaRPr lang="en-US" altLang="ja-JP" sz="1600" dirty="0"/>
          </a:p>
        </p:txBody>
      </p:sp>
      <p:cxnSp>
        <p:nvCxnSpPr>
          <p:cNvPr id="71" name="直線コネクタ 70"/>
          <p:cNvCxnSpPr>
            <a:stCxn id="70" idx="1"/>
            <a:endCxn id="65" idx="7"/>
          </p:cNvCxnSpPr>
          <p:nvPr/>
        </p:nvCxnSpPr>
        <p:spPr>
          <a:xfrm flipH="1">
            <a:off x="2127930" y="2163752"/>
            <a:ext cx="596035" cy="68379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2053395" y="3068979"/>
                <a:ext cx="81695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95" y="3068979"/>
                <a:ext cx="816955" cy="3742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/>
          <p:cNvSpPr txBox="1"/>
          <p:nvPr/>
        </p:nvSpPr>
        <p:spPr>
          <a:xfrm>
            <a:off x="548376" y="22918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148064" y="2499861"/>
                <a:ext cx="3180679" cy="2585323"/>
              </a:xfrm>
              <a:prstGeom prst="rect">
                <a:avLst/>
              </a:prstGeom>
              <a:noFill/>
            </p:spPr>
            <p:txBody>
              <a:bodyPr wrap="none" spcCol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kumimoji="1" lang="ja-JP" altLang="en-US" dirty="0" smtClean="0"/>
                  <a:t>における状態点の速度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：次目標値を求めるための速度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：状態点に加える加速</a:t>
                </a:r>
                <a:r>
                  <a:rPr lang="ja-JP" altLang="en-US" dirty="0"/>
                  <a:t>度</a:t>
                </a:r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：動作サンプリング時間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 smtClean="0"/>
                  <a:t>：ロボットの次状態指令値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dirty="0"/>
                  <a:t>：</a:t>
                </a:r>
                <a:r>
                  <a:rPr lang="ja-JP" altLang="en-US" dirty="0" smtClean="0"/>
                  <a:t>現在</a:t>
                </a:r>
                <a:r>
                  <a:rPr lang="ja-JP" altLang="en-US" dirty="0"/>
                  <a:t>のロボットの状態</a:t>
                </a: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499861"/>
                <a:ext cx="3180679" cy="2585323"/>
              </a:xfrm>
              <a:prstGeom prst="rect">
                <a:avLst/>
              </a:prstGeom>
              <a:blipFill rotWithShape="1">
                <a:blip r:embed="rId11"/>
                <a:stretch>
                  <a:fillRect l="-1533" r="-1341" b="-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4733081" y="3798749"/>
                <a:ext cx="558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081" y="3798749"/>
                <a:ext cx="558999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4750906" y="4620031"/>
                <a:ext cx="549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906" y="4620031"/>
                <a:ext cx="54918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427984" y="2973139"/>
                <a:ext cx="882742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73139"/>
                <a:ext cx="882742" cy="4056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4788024" y="3356992"/>
                <a:ext cx="4888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56992"/>
                <a:ext cx="48885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4788024" y="2531799"/>
                <a:ext cx="483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31799"/>
                <a:ext cx="483145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4355976" y="4221088"/>
                <a:ext cx="952568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21088"/>
                <a:ext cx="952568" cy="40562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104697" y="5229200"/>
                <a:ext cx="49317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次状態指令値をもとに，実際にロボット</a:t>
                </a:r>
                <a:r>
                  <a:rPr lang="ja-JP" altLang="en-US" sz="2000" dirty="0"/>
                  <a:t>を</a:t>
                </a:r>
                <a:endParaRPr kumimoji="1" lang="en-US" altLang="ja-JP" sz="2000" dirty="0" smtClean="0"/>
              </a:p>
              <a:p>
                <a:r>
                  <a:rPr kumimoji="1" lang="ja-JP" altLang="en-US" sz="2000" dirty="0" smtClean="0"/>
                  <a:t>動作させて得られた状態が次の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となる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97" y="5229200"/>
                <a:ext cx="4931799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1236" t="-6897" b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2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従来の問題点解決に関する</a:t>
            </a:r>
            <a:r>
              <a:rPr lang="ja-JP" altLang="en-US" sz="4000" dirty="0" smtClean="0"/>
              <a:t>検証実験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Motion Space TS</a:t>
            </a:r>
            <a:r>
              <a:rPr lang="ja-JP" altLang="en-US" dirty="0"/>
              <a:t>が，従来の</a:t>
            </a:r>
            <a:r>
              <a:rPr lang="en-US" altLang="ja-JP" dirty="0"/>
              <a:t>Motion Space</a:t>
            </a:r>
            <a:r>
              <a:rPr lang="ja-JP" altLang="en-US" dirty="0"/>
              <a:t>の抱えていた問題を解決していること</a:t>
            </a:r>
            <a:r>
              <a:rPr lang="ja-JP" altLang="en-US" dirty="0" smtClean="0"/>
              <a:t>を</a:t>
            </a:r>
            <a:r>
              <a:rPr lang="ja-JP" altLang="en-US" dirty="0"/>
              <a:t>確認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前述の各改善点が，</a:t>
            </a:r>
            <a:r>
              <a:rPr lang="en-US" altLang="ja-JP" dirty="0" smtClean="0"/>
              <a:t>Motion Space TS</a:t>
            </a:r>
            <a:r>
              <a:rPr lang="ja-JP" altLang="en-US" dirty="0" smtClean="0"/>
              <a:t>によって改善されていることを実験によって検証する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従来</a:t>
            </a:r>
            <a:r>
              <a:rPr lang="ja-JP" altLang="en-US" dirty="0"/>
              <a:t>の</a:t>
            </a:r>
            <a:r>
              <a:rPr lang="en-US" altLang="ja-JP" dirty="0"/>
              <a:t>Motion Space</a:t>
            </a:r>
            <a:r>
              <a:rPr lang="ja-JP" altLang="en-US" dirty="0"/>
              <a:t>の改善点</a:t>
            </a:r>
            <a:endParaRPr lang="en-US" altLang="ja-JP" dirty="0"/>
          </a:p>
          <a:p>
            <a:pPr lvl="1"/>
            <a:r>
              <a:rPr lang="ja-JP" altLang="en-US" sz="2000" dirty="0"/>
              <a:t>動作データの時間の長さによって，適切な知識空間の大きさが異なる</a:t>
            </a:r>
            <a:endParaRPr lang="en-US" altLang="ja-JP" sz="2000" dirty="0"/>
          </a:p>
          <a:p>
            <a:pPr lvl="1"/>
            <a:r>
              <a:rPr lang="ja-JP" altLang="en-US" sz="2000" dirty="0" smtClean="0">
                <a:solidFill>
                  <a:srgbClr val="FF0000"/>
                </a:solidFill>
              </a:rPr>
              <a:t>動作の時間がずれると，別々の動作として知識化されてしまう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7544" y="4005064"/>
            <a:ext cx="8208912" cy="1512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5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741730" cy="36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実験に使用したロボット</a:t>
            </a:r>
            <a:endParaRPr kumimoji="1" lang="ja-JP" altLang="en-US" dirty="0"/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3352800" y="2835424"/>
            <a:ext cx="2011288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286500" y="1844824"/>
            <a:ext cx="762000" cy="5334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57900" y="2606824"/>
            <a:ext cx="1066800" cy="914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10300" y="2454424"/>
            <a:ext cx="1066800" cy="609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86500" y="3597424"/>
            <a:ext cx="838200" cy="533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38900" y="4207024"/>
            <a:ext cx="1447800" cy="381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05700" y="4207024"/>
            <a:ext cx="381000" cy="1143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277100" y="5273824"/>
            <a:ext cx="1066800" cy="76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24500" y="3292624"/>
            <a:ext cx="533400" cy="1752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24500" y="4588024"/>
            <a:ext cx="1752600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591300" y="2606824"/>
            <a:ext cx="381000" cy="2133600"/>
          </a:xfrm>
          <a:prstGeom prst="rect">
            <a:avLst/>
          </a:prstGeom>
          <a:solidFill>
            <a:srgbClr val="FF5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438900" y="275922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6819900" y="237822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6819900" y="2149624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829300" y="2149624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10800000">
            <a:off x="6096000" y="2073424"/>
            <a:ext cx="1447800" cy="1371600"/>
          </a:xfrm>
          <a:custGeom>
            <a:avLst/>
            <a:gdLst>
              <a:gd name="G0" fmla="+- 536249 0 0"/>
              <a:gd name="G1" fmla="+- -5333998 0 0"/>
              <a:gd name="G2" fmla="+- 536249 0 -5333998"/>
              <a:gd name="G3" fmla="+- 10800 0 0"/>
              <a:gd name="G4" fmla="+- 0 0 53624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28 0 0"/>
              <a:gd name="G9" fmla="+- 0 0 -5333998"/>
              <a:gd name="G10" fmla="+- 7728 0 2700"/>
              <a:gd name="G11" fmla="cos G10 536249"/>
              <a:gd name="G12" fmla="sin G10 536249"/>
              <a:gd name="G13" fmla="cos 13500 536249"/>
              <a:gd name="G14" fmla="sin 13500 536249"/>
              <a:gd name="G15" fmla="+- G11 10800 0"/>
              <a:gd name="G16" fmla="+- G12 10800 0"/>
              <a:gd name="G17" fmla="+- G13 10800 0"/>
              <a:gd name="G18" fmla="+- G14 10800 0"/>
              <a:gd name="G19" fmla="*/ 7728 1 2"/>
              <a:gd name="G20" fmla="+- G19 5400 0"/>
              <a:gd name="G21" fmla="cos G20 536249"/>
              <a:gd name="G22" fmla="sin G20 536249"/>
              <a:gd name="G23" fmla="+- G21 10800 0"/>
              <a:gd name="G24" fmla="+- G12 G23 G22"/>
              <a:gd name="G25" fmla="+- G22 G23 G11"/>
              <a:gd name="G26" fmla="cos 10800 536249"/>
              <a:gd name="G27" fmla="sin 10800 536249"/>
              <a:gd name="G28" fmla="cos 7728 536249"/>
              <a:gd name="G29" fmla="sin 7728 53624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333998"/>
              <a:gd name="G36" fmla="sin G34 -5333998"/>
              <a:gd name="G37" fmla="+/ -5333998 53624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28 G39"/>
              <a:gd name="G43" fmla="sin 772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69 w 21600"/>
              <a:gd name="T5" fmla="*/ 4360 h 21600"/>
              <a:gd name="T6" fmla="*/ 12186 w 21600"/>
              <a:gd name="T7" fmla="*/ 1640 h 21600"/>
              <a:gd name="T8" fmla="*/ 17003 w 21600"/>
              <a:gd name="T9" fmla="*/ 6191 h 21600"/>
              <a:gd name="T10" fmla="*/ 24162 w 21600"/>
              <a:gd name="T11" fmla="*/ 12721 h 21600"/>
              <a:gd name="T12" fmla="*/ 19366 w 21600"/>
              <a:gd name="T13" fmla="*/ 16311 h 21600"/>
              <a:gd name="T14" fmla="*/ 15776 w 21600"/>
              <a:gd name="T15" fmla="*/ 1151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1899"/>
                </a:moveTo>
                <a:cubicBezTo>
                  <a:pt x="18501" y="11535"/>
                  <a:pt x="18528" y="11168"/>
                  <a:pt x="18528" y="10800"/>
                </a:cubicBezTo>
                <a:cubicBezTo>
                  <a:pt x="18528" y="6978"/>
                  <a:pt x="15735" y="3731"/>
                  <a:pt x="11956" y="3159"/>
                </a:cubicBezTo>
                <a:lnTo>
                  <a:pt x="12416" y="121"/>
                </a:lnTo>
                <a:cubicBezTo>
                  <a:pt x="17696" y="921"/>
                  <a:pt x="21600" y="5459"/>
                  <a:pt x="21600" y="10800"/>
                </a:cubicBezTo>
                <a:cubicBezTo>
                  <a:pt x="21600" y="11314"/>
                  <a:pt x="21563" y="11828"/>
                  <a:pt x="21490" y="12337"/>
                </a:cubicBezTo>
                <a:lnTo>
                  <a:pt x="24162" y="12721"/>
                </a:lnTo>
                <a:lnTo>
                  <a:pt x="19366" y="16311"/>
                </a:lnTo>
                <a:lnTo>
                  <a:pt x="15776" y="11515"/>
                </a:lnTo>
                <a:lnTo>
                  <a:pt x="18449" y="1189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301933" y="496902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右腕</a:t>
            </a:r>
            <a:endParaRPr lang="en-US" altLang="ja-JP" dirty="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6591300" y="474042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715250" y="2073424"/>
            <a:ext cx="1045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－１２０</a:t>
            </a:r>
            <a:r>
              <a:rPr lang="en-US" altLang="ja-JP" dirty="0" smtClean="0"/>
              <a:t>°</a:t>
            </a:r>
            <a:endParaRPr lang="en-US" altLang="ja-JP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220072" y="2073424"/>
            <a:ext cx="814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１２０</a:t>
            </a:r>
            <a:r>
              <a:rPr lang="en-US" altLang="ja-JP" dirty="0" smtClean="0"/>
              <a:t>°</a:t>
            </a:r>
            <a:endParaRPr lang="en-US" altLang="ja-JP" dirty="0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940152" y="5462737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右腕の角度範囲</a:t>
            </a:r>
            <a:endParaRPr lang="en-US" altLang="ja-JP" dirty="0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77951" y="5745312"/>
            <a:ext cx="2109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人型ロボット</a:t>
            </a:r>
            <a:r>
              <a:rPr lang="en-US" altLang="ja-JP" dirty="0" err="1" smtClean="0"/>
              <a:t>Speecys</a:t>
            </a:r>
            <a:endParaRPr lang="en-US" altLang="ja-JP" dirty="0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88267" y="6021288"/>
            <a:ext cx="7712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/>
              <a:t>状況</a:t>
            </a:r>
            <a:r>
              <a:rPr lang="ja-JP" altLang="en-US" sz="2800" dirty="0" smtClean="0"/>
              <a:t>単純化のため，サーボモータ１個を対象と</a:t>
            </a:r>
            <a:r>
              <a:rPr lang="ja-JP" altLang="en-US" sz="2800" dirty="0"/>
              <a:t>する</a:t>
            </a:r>
            <a:endParaRPr lang="en-US" altLang="ja-JP" sz="2800" dirty="0"/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1263650" y="270892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6477000" y="2454424"/>
            <a:ext cx="685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949450" y="3064024"/>
            <a:ext cx="140335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5334000" y="2759224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275856" y="2911624"/>
            <a:ext cx="2130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/>
              <a:t>右肩のサーボモータ</a:t>
            </a:r>
            <a:endParaRPr lang="en-US" altLang="ja-JP" dirty="0" smtClean="0"/>
          </a:p>
          <a:p>
            <a:r>
              <a:rPr lang="ja-JP" altLang="en-US" dirty="0" smtClean="0"/>
              <a:t>を用いる</a:t>
            </a:r>
            <a:endParaRPr lang="en-US" altLang="ja-JP" dirty="0"/>
          </a:p>
        </p:txBody>
      </p:sp>
      <p:sp>
        <p:nvSpPr>
          <p:cNvPr id="35" name="AutoShape 37"/>
          <p:cNvSpPr>
            <a:spLocks noChangeArrowheads="1"/>
          </p:cNvSpPr>
          <p:nvPr/>
        </p:nvSpPr>
        <p:spPr bwMode="auto">
          <a:xfrm rot="10800000" flipH="1">
            <a:off x="6096000" y="2073424"/>
            <a:ext cx="1447800" cy="1371600"/>
          </a:xfrm>
          <a:custGeom>
            <a:avLst/>
            <a:gdLst>
              <a:gd name="G0" fmla="+- 536249 0 0"/>
              <a:gd name="G1" fmla="+- -5381632 0 0"/>
              <a:gd name="G2" fmla="+- 536249 0 -5381632"/>
              <a:gd name="G3" fmla="+- 10800 0 0"/>
              <a:gd name="G4" fmla="+- 0 0 53624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28 0 0"/>
              <a:gd name="G9" fmla="+- 0 0 -5381632"/>
              <a:gd name="G10" fmla="+- 7728 0 2700"/>
              <a:gd name="G11" fmla="cos G10 536249"/>
              <a:gd name="G12" fmla="sin G10 536249"/>
              <a:gd name="G13" fmla="cos 13500 536249"/>
              <a:gd name="G14" fmla="sin 13500 536249"/>
              <a:gd name="G15" fmla="+- G11 10800 0"/>
              <a:gd name="G16" fmla="+- G12 10800 0"/>
              <a:gd name="G17" fmla="+- G13 10800 0"/>
              <a:gd name="G18" fmla="+- G14 10800 0"/>
              <a:gd name="G19" fmla="*/ 7728 1 2"/>
              <a:gd name="G20" fmla="+- G19 5400 0"/>
              <a:gd name="G21" fmla="cos G20 536249"/>
              <a:gd name="G22" fmla="sin G20 536249"/>
              <a:gd name="G23" fmla="+- G21 10800 0"/>
              <a:gd name="G24" fmla="+- G12 G23 G22"/>
              <a:gd name="G25" fmla="+- G22 G23 G11"/>
              <a:gd name="G26" fmla="cos 10800 536249"/>
              <a:gd name="G27" fmla="sin 10800 536249"/>
              <a:gd name="G28" fmla="cos 7728 536249"/>
              <a:gd name="G29" fmla="sin 7728 53624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381632"/>
              <a:gd name="G36" fmla="sin G34 -5381632"/>
              <a:gd name="G37" fmla="+/ -5381632 53624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28 G39"/>
              <a:gd name="G43" fmla="sin 772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28 w 21600"/>
              <a:gd name="T5" fmla="*/ 4305 h 21600"/>
              <a:gd name="T6" fmla="*/ 12070 w 21600"/>
              <a:gd name="T7" fmla="*/ 1623 h 21600"/>
              <a:gd name="T8" fmla="*/ 16974 w 21600"/>
              <a:gd name="T9" fmla="*/ 6152 h 21600"/>
              <a:gd name="T10" fmla="*/ 24162 w 21600"/>
              <a:gd name="T11" fmla="*/ 12721 h 21600"/>
              <a:gd name="T12" fmla="*/ 19366 w 21600"/>
              <a:gd name="T13" fmla="*/ 16311 h 21600"/>
              <a:gd name="T14" fmla="*/ 15776 w 21600"/>
              <a:gd name="T15" fmla="*/ 1151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1899"/>
                </a:moveTo>
                <a:cubicBezTo>
                  <a:pt x="18501" y="11535"/>
                  <a:pt x="18528" y="11168"/>
                  <a:pt x="18528" y="10800"/>
                </a:cubicBezTo>
                <a:cubicBezTo>
                  <a:pt x="18528" y="6941"/>
                  <a:pt x="15681" y="3674"/>
                  <a:pt x="11859" y="3145"/>
                </a:cubicBezTo>
                <a:lnTo>
                  <a:pt x="12281" y="102"/>
                </a:lnTo>
                <a:cubicBezTo>
                  <a:pt x="17622" y="841"/>
                  <a:pt x="21600" y="5407"/>
                  <a:pt x="21600" y="10800"/>
                </a:cubicBezTo>
                <a:cubicBezTo>
                  <a:pt x="21600" y="11314"/>
                  <a:pt x="21563" y="11828"/>
                  <a:pt x="21490" y="12337"/>
                </a:cubicBezTo>
                <a:lnTo>
                  <a:pt x="24162" y="12721"/>
                </a:lnTo>
                <a:lnTo>
                  <a:pt x="19366" y="16311"/>
                </a:lnTo>
                <a:lnTo>
                  <a:pt x="15776" y="11515"/>
                </a:lnTo>
                <a:lnTo>
                  <a:pt x="18449" y="1189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 flipH="1" flipV="1">
            <a:off x="6773863" y="273541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5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/>
              <a:t>知識空間を構成する情報の種類</a:t>
            </a:r>
            <a:endParaRPr kumimoji="1" lang="ja-JP" altLang="en-US" sz="4400" dirty="0"/>
          </a:p>
        </p:txBody>
      </p:sp>
      <p:sp>
        <p:nvSpPr>
          <p:cNvPr id="3" name="正方形/長方形 2"/>
          <p:cNvSpPr/>
          <p:nvPr/>
        </p:nvSpPr>
        <p:spPr>
          <a:xfrm>
            <a:off x="539552" y="2470250"/>
            <a:ext cx="199041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315712" y="2460957"/>
            <a:ext cx="201622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6857" y="3367445"/>
            <a:ext cx="1800200" cy="10470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87719" y="3286143"/>
            <a:ext cx="1944217" cy="1325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11560" y="2470250"/>
                <a:ext cx="1846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サーボ角度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𝜃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70250"/>
                <a:ext cx="184640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950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42782" y="3622378"/>
                <a:ext cx="989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時間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𝑇</m:t>
                    </m:r>
                  </m:oMath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82" y="3622378"/>
                <a:ext cx="9896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202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294929" y="29446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×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387721" y="2460957"/>
                <a:ext cx="1846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サーボ角度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𝜃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21" y="2460957"/>
                <a:ext cx="184640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281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766499" y="3470229"/>
                <a:ext cx="1290161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角速度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ja-JP" altLang="en-US" sz="240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99" y="3470229"/>
                <a:ext cx="1290161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7547" t="-12658" r="-4717" b="-2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082796" y="2863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×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603744" y="3934215"/>
                <a:ext cx="1597938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角</a:t>
                </a:r>
                <a:r>
                  <a:rPr lang="ja-JP" altLang="en-US" sz="2400" dirty="0" smtClean="0"/>
                  <a:t>加速度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ja-JP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ja-JP" altLang="en-US" sz="240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44" y="3934215"/>
                <a:ext cx="1597938" cy="478785"/>
              </a:xfrm>
              <a:prstGeom prst="rect">
                <a:avLst/>
              </a:prstGeom>
              <a:blipFill rotWithShape="1">
                <a:blip r:embed="rId6"/>
                <a:stretch>
                  <a:fillRect l="-5725" t="-12658" r="-19466" b="-2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39552" y="4776828"/>
            <a:ext cx="199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Motion Space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71696" y="4767535"/>
            <a:ext cx="24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Motion Space TS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111973" y="3610548"/>
                <a:ext cx="2493824" cy="671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00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</a:rPr>
                        <m:t>⋯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73" y="3610548"/>
                <a:ext cx="2493824" cy="6711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111973" y="4434045"/>
                <a:ext cx="2636491" cy="723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00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1" lang="en-US" altLang="ja-JP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ja-JP" altLang="en-US" sz="200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1" lang="en-US" altLang="ja-JP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ja-JP" altLang="en-US" sz="200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</a:rPr>
                        <m:t>⋯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73" y="4434045"/>
                <a:ext cx="2636491" cy="7231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/>
          <p:cNvCxnSpPr>
            <a:stCxn id="13" idx="3"/>
            <a:endCxn id="18" idx="1"/>
          </p:cNvCxnSpPr>
          <p:nvPr/>
        </p:nvCxnSpPr>
        <p:spPr>
          <a:xfrm>
            <a:off x="5201682" y="4173608"/>
            <a:ext cx="910291" cy="62201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1" idx="3"/>
            <a:endCxn id="17" idx="1"/>
          </p:cNvCxnSpPr>
          <p:nvPr/>
        </p:nvCxnSpPr>
        <p:spPr>
          <a:xfrm>
            <a:off x="5056660" y="3709622"/>
            <a:ext cx="1055313" cy="23649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896019" y="2740859"/>
            <a:ext cx="3068469" cy="861774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今回用いるロボットはこれらの値を</a:t>
            </a:r>
            <a:endParaRPr lang="en-US" altLang="ja-JP" sz="1600" dirty="0" smtClean="0"/>
          </a:p>
          <a:p>
            <a:r>
              <a:rPr lang="ja-JP" altLang="en-US" sz="1600" dirty="0" smtClean="0"/>
              <a:t>直接得られないので，以下の式に</a:t>
            </a:r>
            <a:endParaRPr lang="en-US" altLang="ja-JP" sz="1600" dirty="0" smtClean="0"/>
          </a:p>
          <a:p>
            <a:r>
              <a:rPr lang="ja-JP" altLang="en-US" sz="1600" dirty="0" smtClean="0"/>
              <a:t>よって求める</a:t>
            </a:r>
            <a:endParaRPr lang="en-US" altLang="ja-JP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796136" y="5207084"/>
                <a:ext cx="300736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𝑡</m:t>
                    </m:r>
                    <m:r>
                      <a:rPr kumimoji="1"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dirty="0" smtClean="0"/>
                  <a:t> のとき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dirty="0" smtClean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207084"/>
                <a:ext cx="3007362" cy="382156"/>
              </a:xfrm>
              <a:prstGeom prst="rect">
                <a:avLst/>
              </a:prstGeom>
              <a:blipFill rotWithShape="1">
                <a:blip r:embed="rId9"/>
                <a:stretch>
                  <a:fillRect l="-1826" t="-9524" r="-1014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881898" y="5343599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これら</a:t>
            </a:r>
            <a:r>
              <a:rPr lang="ja-JP" altLang="en-US" sz="2400" dirty="0"/>
              <a:t>２</a:t>
            </a:r>
            <a:r>
              <a:rPr kumimoji="1" lang="ja-JP" altLang="en-US" sz="2400" dirty="0" smtClean="0"/>
              <a:t>手法間の結果を比較する</a:t>
            </a:r>
            <a:endParaRPr kumimoji="1" lang="ja-JP" altLang="en-US" sz="2400" dirty="0"/>
          </a:p>
        </p:txBody>
      </p:sp>
      <p:sp>
        <p:nvSpPr>
          <p:cNvPr id="29" name="左右矢印 28"/>
          <p:cNvSpPr/>
          <p:nvPr/>
        </p:nvSpPr>
        <p:spPr>
          <a:xfrm>
            <a:off x="2582138" y="3313651"/>
            <a:ext cx="648072" cy="1152128"/>
          </a:xfrm>
          <a:prstGeom prst="leftRightArrow">
            <a:avLst>
              <a:gd name="adj1" fmla="val 37790"/>
              <a:gd name="adj2" fmla="val 31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3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実験</a:t>
            </a:r>
            <a:r>
              <a:rPr kumimoji="1" lang="ja-JP" altLang="en-US" dirty="0" smtClean="0"/>
              <a:t>手順</a:t>
            </a:r>
            <a:endParaRPr kumimoji="1" lang="ja-JP" altLang="en-US" dirty="0"/>
          </a:p>
        </p:txBody>
      </p:sp>
      <p:pic>
        <p:nvPicPr>
          <p:cNvPr id="5" name="Picture 9" descr="頻度空間とは？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4" y="2209693"/>
            <a:ext cx="1752600" cy="9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北山\dataset114\10\map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13360" r="26016" b="18709"/>
          <a:stretch/>
        </p:blipFill>
        <p:spPr bwMode="auto">
          <a:xfrm>
            <a:off x="4196124" y="4190672"/>
            <a:ext cx="1211583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765861" y="2939384"/>
            <a:ext cx="1325863" cy="1598910"/>
            <a:chOff x="5524500" y="1844824"/>
            <a:chExt cx="2819400" cy="35052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286500" y="1844824"/>
              <a:ext cx="762000" cy="53340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057900" y="2606824"/>
              <a:ext cx="1066800" cy="9144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210300" y="2454424"/>
              <a:ext cx="1066800" cy="609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286500" y="3597424"/>
              <a:ext cx="838200" cy="5334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438900" y="4207024"/>
              <a:ext cx="1447800" cy="3810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505700" y="4207024"/>
              <a:ext cx="381000" cy="11430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7100" y="5273824"/>
              <a:ext cx="1066800" cy="762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24500" y="3292624"/>
              <a:ext cx="533400" cy="1752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524500" y="4588024"/>
              <a:ext cx="1752600" cy="762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591300" y="2606824"/>
              <a:ext cx="381000" cy="2133600"/>
            </a:xfrm>
            <a:prstGeom prst="rect">
              <a:avLst/>
            </a:prstGeom>
            <a:solidFill>
              <a:srgbClr val="FF505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8" name="Picture 9" descr="頻度空間とは？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4" y="4343072"/>
            <a:ext cx="1752600" cy="9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24" y="2039717"/>
            <a:ext cx="1302663" cy="13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右矢印 19"/>
          <p:cNvSpPr/>
          <p:nvPr/>
        </p:nvSpPr>
        <p:spPr>
          <a:xfrm rot="20181719">
            <a:off x="1763895" y="3058928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339205">
            <a:off x="1762931" y="4422738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879859">
            <a:off x="5439760" y="2858435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9552768">
            <a:off x="5382138" y="4665706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3627221" y="2590472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19573746">
            <a:off x="6641115" y="2864370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3586524" y="4711819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1706721">
            <a:off x="6754036" y="4679569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1580" y="5661248"/>
            <a:ext cx="22284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１．位相をずらした複数の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同じ</a:t>
            </a:r>
            <a:r>
              <a:rPr lang="ja-JP" altLang="en-US" sz="1400" dirty="0"/>
              <a:t>動作</a:t>
            </a:r>
            <a:r>
              <a:rPr lang="ja-JP" altLang="en-US" sz="1400" dirty="0" smtClean="0"/>
              <a:t>データ</a:t>
            </a:r>
            <a:r>
              <a:rPr lang="ja-JP" altLang="en-US" sz="1400" dirty="0"/>
              <a:t>から</a:t>
            </a:r>
            <a:r>
              <a:rPr lang="ja-JP" altLang="en-US" sz="1400" dirty="0" smtClean="0"/>
              <a:t>なる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動作データ</a:t>
            </a:r>
            <a:r>
              <a:rPr lang="ja-JP" altLang="en-US" sz="1400" dirty="0" smtClean="0"/>
              <a:t>の組</a:t>
            </a:r>
            <a:r>
              <a:rPr kumimoji="1" lang="ja-JP" altLang="en-US" sz="1400" dirty="0" smtClean="0"/>
              <a:t>を用意する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79379" y="5661248"/>
            <a:ext cx="252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３</a:t>
            </a:r>
            <a:r>
              <a:rPr kumimoji="1" lang="ja-JP" altLang="en-US" sz="1400" dirty="0" smtClean="0"/>
              <a:t>．それぞれの知識空間を元に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ロボットの動作を生成し，その</a:t>
            </a:r>
            <a:endParaRPr kumimoji="1" lang="en-US" altLang="ja-JP" sz="1400" dirty="0" smtClean="0"/>
          </a:p>
          <a:p>
            <a:r>
              <a:rPr lang="ja-JP" altLang="en-US" sz="1400" dirty="0"/>
              <a:t>結果を比較する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29880" y="5661248"/>
            <a:ext cx="2383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２</a:t>
            </a:r>
            <a:r>
              <a:rPr kumimoji="1" lang="ja-JP" altLang="en-US" sz="1400" dirty="0" smtClean="0"/>
              <a:t>．動作データを従来手法，</a:t>
            </a:r>
            <a:endParaRPr kumimoji="1" lang="en-US" altLang="ja-JP" sz="1400" dirty="0" smtClean="0"/>
          </a:p>
          <a:p>
            <a:r>
              <a:rPr lang="ja-JP" altLang="en-US" sz="1400" dirty="0"/>
              <a:t>提案</a:t>
            </a:r>
            <a:r>
              <a:rPr lang="ja-JP" altLang="en-US" sz="1400" dirty="0" smtClean="0"/>
              <a:t>手法に入力し，それぞれ</a:t>
            </a:r>
            <a:endParaRPr lang="en-US" altLang="ja-JP" sz="1400" dirty="0" smtClean="0"/>
          </a:p>
          <a:p>
            <a:r>
              <a:rPr lang="ja-JP" altLang="en-US" sz="1400" dirty="0" smtClean="0"/>
              <a:t>知識化を行う</a:t>
            </a:r>
            <a:endParaRPr lang="en-US" altLang="ja-JP" sz="14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730" y="4495472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動作データの組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348524" y="327627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知識空間</a:t>
            </a:r>
            <a:r>
              <a:rPr kumimoji="1"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48524" y="5361473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知識</a:t>
            </a:r>
            <a:r>
              <a:rPr lang="ja-JP" altLang="en-US" sz="1200" dirty="0" smtClean="0"/>
              <a:t>空間</a:t>
            </a:r>
            <a:r>
              <a:rPr lang="en-US" altLang="ja-JP" sz="1200" dirty="0"/>
              <a:t>B</a:t>
            </a:r>
            <a:endParaRPr kumimoji="1" lang="ja-JP" altLang="en-US" sz="1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44124" y="3200072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生成された</a:t>
            </a:r>
            <a:r>
              <a:rPr lang="ja-JP" altLang="en-US" sz="1200" dirty="0" smtClean="0"/>
              <a:t>動作の組</a:t>
            </a:r>
            <a:r>
              <a:rPr kumimoji="1"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66714" y="5257472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生成された</a:t>
            </a:r>
            <a:r>
              <a:rPr lang="ja-JP" altLang="en-US" sz="1200" dirty="0" smtClean="0"/>
              <a:t>動作の組</a:t>
            </a:r>
            <a:r>
              <a:rPr lang="en-US" altLang="ja-JP" sz="1200" dirty="0" smtClean="0"/>
              <a:t>B</a:t>
            </a:r>
            <a:endParaRPr kumimoji="1" lang="ja-JP" altLang="en-US" sz="1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24924" y="459947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ロボット</a:t>
            </a:r>
            <a:endParaRPr kumimoji="1" lang="ja-JP" altLang="en-US" sz="1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91124" y="5285052"/>
            <a:ext cx="1360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Motion Space TS</a:t>
            </a:r>
            <a:endParaRPr kumimoji="1" lang="ja-JP" altLang="en-US" sz="1200" dirty="0"/>
          </a:p>
        </p:txBody>
      </p:sp>
      <p:pic>
        <p:nvPicPr>
          <p:cNvPr id="38" name="Picture 2" descr="E:\北山\dataset115\inpu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b="8879"/>
          <a:stretch/>
        </p:blipFill>
        <p:spPr bwMode="auto">
          <a:xfrm>
            <a:off x="309924" y="3276272"/>
            <a:ext cx="1400685" cy="12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2339752" y="3151673"/>
            <a:ext cx="1091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Motion Space</a:t>
            </a:r>
            <a:endParaRPr kumimoji="1" lang="ja-JP" altLang="en-US" sz="1200" dirty="0"/>
          </a:p>
        </p:txBody>
      </p:sp>
      <p:pic>
        <p:nvPicPr>
          <p:cNvPr id="40" name="Picture 3" descr="E:\北山\dataset115\outpu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4927" b="9238"/>
          <a:stretch/>
        </p:blipFill>
        <p:spPr bwMode="auto">
          <a:xfrm>
            <a:off x="7371503" y="1970850"/>
            <a:ext cx="1371600" cy="1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北山\dataset115\outpu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4927" b="9238"/>
          <a:stretch/>
        </p:blipFill>
        <p:spPr bwMode="auto">
          <a:xfrm>
            <a:off x="7396524" y="4010668"/>
            <a:ext cx="1371600" cy="1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“脳型</a:t>
            </a:r>
            <a:r>
              <a:rPr lang="ja-JP" altLang="en-US" dirty="0"/>
              <a:t>情報処理を行う力学系の多項式設計法とそのヒューマノイドの全身</a:t>
            </a:r>
            <a:r>
              <a:rPr lang="ja-JP" altLang="en-US" dirty="0" smtClean="0"/>
              <a:t>運動生成</a:t>
            </a:r>
            <a:r>
              <a:rPr lang="ja-JP" altLang="en-US" dirty="0"/>
              <a:t>への</a:t>
            </a:r>
            <a:r>
              <a:rPr lang="ja-JP" altLang="en-US" dirty="0" smtClean="0"/>
              <a:t>応用”（２００４年，岡田昌史他）</a:t>
            </a:r>
            <a:endParaRPr lang="en-US" altLang="ja-JP" dirty="0" smtClean="0"/>
          </a:p>
          <a:p>
            <a:pPr lvl="1"/>
            <a:r>
              <a:rPr lang="ja-JP" altLang="en-US" sz="2200" dirty="0" smtClean="0"/>
              <a:t>アトラクタを用いてロボットの動きを設計し，</a:t>
            </a:r>
            <a:r>
              <a:rPr lang="ja-JP" altLang="en-US" sz="2200" dirty="0" smtClean="0">
                <a:solidFill>
                  <a:srgbClr val="FF0000"/>
                </a:solidFill>
              </a:rPr>
              <a:t>状態の引き込みによって　動作を生成</a:t>
            </a:r>
            <a:r>
              <a:rPr lang="ja-JP" altLang="en-US" sz="2200" dirty="0" smtClean="0"/>
              <a:t>する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　アトラクタの設計方法を知らなければ，任意の動作を指示できない</a:t>
            </a:r>
            <a:endParaRPr lang="en-US" altLang="ja-JP" sz="2200" dirty="0" smtClean="0"/>
          </a:p>
          <a:p>
            <a:endParaRPr kumimoji="1" lang="en-US" altLang="ja-JP" dirty="0"/>
          </a:p>
          <a:p>
            <a:r>
              <a:rPr lang="ja-JP" altLang="en-US" dirty="0"/>
              <a:t>“能動的学習法による鉄棒体操演技知識の獲得”</a:t>
            </a:r>
            <a:r>
              <a:rPr lang="ja-JP" altLang="en-US" dirty="0" smtClean="0"/>
              <a:t>（２００２年</a:t>
            </a:r>
            <a:r>
              <a:rPr lang="ja-JP" altLang="en-US" dirty="0"/>
              <a:t>，桜井義尚他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ja-JP" altLang="en-US" sz="2200" dirty="0"/>
              <a:t>試行錯誤に</a:t>
            </a:r>
            <a:r>
              <a:rPr kumimoji="1" lang="ja-JP" altLang="en-US" sz="2200" dirty="0" smtClean="0"/>
              <a:t>よって</a:t>
            </a:r>
            <a:r>
              <a:rPr lang="ja-JP" altLang="en-US" sz="2200" dirty="0">
                <a:solidFill>
                  <a:srgbClr val="FF0000"/>
                </a:solidFill>
              </a:rPr>
              <a:t>動作の情報</a:t>
            </a:r>
            <a:r>
              <a:rPr lang="ja-JP" altLang="en-US" sz="2200" dirty="0" smtClean="0">
                <a:solidFill>
                  <a:srgbClr val="FF0000"/>
                </a:solidFill>
              </a:rPr>
              <a:t>を収集し，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知識</a:t>
            </a:r>
            <a:r>
              <a:rPr kumimoji="1" lang="ja-JP" altLang="en-US" sz="2200" dirty="0" smtClean="0"/>
              <a:t>データベースに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蓄積し，それを利用する</a:t>
            </a:r>
            <a:r>
              <a:rPr kumimoji="1" lang="ja-JP" altLang="en-US" sz="2200" dirty="0" smtClean="0"/>
              <a:t>ことで目的の達成に最適な動作を学習する</a:t>
            </a:r>
            <a:endParaRPr kumimoji="1" lang="en-US" altLang="ja-JP" sz="2200" dirty="0" smtClean="0"/>
          </a:p>
          <a:p>
            <a:pPr lvl="1"/>
            <a:r>
              <a:rPr lang="ja-JP" altLang="en-US" sz="2200" dirty="0" smtClean="0"/>
              <a:t>　　</a:t>
            </a:r>
            <a:r>
              <a:rPr lang="ja-JP" altLang="en-US" sz="2200" dirty="0"/>
              <a:t>必要な</a:t>
            </a:r>
            <a:r>
              <a:rPr lang="ja-JP" altLang="en-US" sz="2200" dirty="0" smtClean="0"/>
              <a:t>動作を獲得するまでに時間がかかる，データベースでは　　情報量が膨大になる</a:t>
            </a:r>
            <a:endParaRPr kumimoji="1" lang="ja-JP" altLang="en-US" sz="2200" dirty="0"/>
          </a:p>
        </p:txBody>
      </p:sp>
      <p:sp>
        <p:nvSpPr>
          <p:cNvPr id="4" name="右矢印 3"/>
          <p:cNvSpPr/>
          <p:nvPr/>
        </p:nvSpPr>
        <p:spPr>
          <a:xfrm>
            <a:off x="941612" y="5301208"/>
            <a:ext cx="5340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941612" y="3212976"/>
            <a:ext cx="5340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1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b="10826"/>
          <a:stretch/>
        </p:blipFill>
        <p:spPr bwMode="auto">
          <a:xfrm>
            <a:off x="2138754" y="1916832"/>
            <a:ext cx="5578505" cy="32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実験に用いた入力データ（角度）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2366" y="5661248"/>
            <a:ext cx="668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実験に用いた</a:t>
            </a:r>
            <a:r>
              <a:rPr lang="ja-JP" altLang="en-US" sz="2000" dirty="0" smtClean="0"/>
              <a:t>２種類</a:t>
            </a:r>
            <a:r>
              <a:rPr kumimoji="1" lang="ja-JP" altLang="en-US" sz="2000" dirty="0" smtClean="0"/>
              <a:t>の動作入力データ（作成した波形データ）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423191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45048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03466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84482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09700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6913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81052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2074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27687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60261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37321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6093296"/>
            <a:ext cx="55258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各</a:t>
            </a:r>
            <a:r>
              <a:rPr lang="ja-JP" altLang="en-US" sz="2400" dirty="0"/>
              <a:t>３</a:t>
            </a:r>
            <a:r>
              <a:rPr kumimoji="1" lang="ja-JP" altLang="en-US" sz="2400" dirty="0" smtClean="0"/>
              <a:t>回ずつ，交互に入力して知識化を行う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65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実験に用いた入力データ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（角速度，角加速度）</a:t>
            </a:r>
            <a:endParaRPr kumimoji="1"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b="9806"/>
          <a:stretch/>
        </p:blipFill>
        <p:spPr bwMode="auto">
          <a:xfrm>
            <a:off x="650246" y="2276874"/>
            <a:ext cx="3921754" cy="23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b="9806"/>
          <a:stretch/>
        </p:blipFill>
        <p:spPr bwMode="auto">
          <a:xfrm>
            <a:off x="5219182" y="2257365"/>
            <a:ext cx="3889322" cy="23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4517584" y="2204865"/>
            <a:ext cx="4590607" cy="2880318"/>
            <a:chOff x="1274522" y="1844824"/>
            <a:chExt cx="6557049" cy="4081472"/>
          </a:xfrm>
        </p:grpSpPr>
        <p:sp>
          <p:nvSpPr>
            <p:cNvPr id="5" name="テキスト ボックス 4"/>
            <p:cNvSpPr txBox="1"/>
            <p:nvPr/>
          </p:nvSpPr>
          <p:spPr>
            <a:xfrm rot="16200000">
              <a:off x="289479" y="3366069"/>
              <a:ext cx="2453663" cy="48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角加速度</a:t>
              </a:r>
              <a:r>
                <a:rPr lang="en-US" altLang="ja-JP" sz="1600" dirty="0" smtClean="0"/>
                <a:t>[</a:t>
              </a:r>
              <a:r>
                <a:rPr lang="en-US" altLang="ja-JP" sz="1600" dirty="0" err="1" smtClean="0"/>
                <a:t>deg</a:t>
              </a:r>
              <a:r>
                <a:rPr lang="en-US" altLang="ja-JP" sz="1600" dirty="0" smtClean="0"/>
                <a:t>/s2]</a:t>
              </a:r>
              <a:endParaRPr kumimoji="1" lang="ja-JP" altLang="en-US" sz="16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51085" y="3450487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０</a:t>
              </a:r>
              <a:endParaRPr kumimoji="1" lang="ja-JP" altLang="en-US" sz="1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27829" y="5034663"/>
              <a:ext cx="901948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－１２０</a:t>
              </a:r>
              <a:endParaRPr kumimoji="1" lang="ja-JP" altLang="en-US" sz="1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98221" y="1844824"/>
              <a:ext cx="660970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１２０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717207" y="309700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３０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07069" y="2691336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６０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529606" y="3810526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－３０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27885" y="4207406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－６０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07069" y="2276872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９</a:t>
              </a:r>
              <a:r>
                <a:rPr lang="ja-JP" altLang="en-US" sz="1400" dirty="0" smtClean="0"/>
                <a:t>０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35005" y="4602614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－９０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977335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０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83767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２</a:t>
              </a:r>
              <a:endParaRPr kumimoji="1" lang="ja-JP" altLang="en-US" sz="1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059832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４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20640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６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24696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８</a:t>
              </a:r>
              <a:endParaRPr kumimoji="1" lang="ja-JP" altLang="en-US" sz="1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571999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１０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148064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１２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708872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１４</a:t>
              </a:r>
              <a:endParaRPr kumimoji="1" lang="ja-JP" altLang="en-US" sz="1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238323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１６</a:t>
              </a:r>
              <a:endParaRPr kumimoji="1" lang="ja-JP" altLang="en-US" sz="1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804248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１８</a:t>
              </a:r>
              <a:endParaRPr kumimoji="1" lang="ja-JP" altLang="en-US" sz="1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308304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２</a:t>
              </a:r>
              <a:r>
                <a:rPr lang="ja-JP" altLang="en-US" sz="1400" dirty="0" smtClean="0"/>
                <a:t>０</a:t>
              </a:r>
              <a:endParaRPr kumimoji="1" lang="ja-JP" altLang="en-US" sz="1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320468" y="5475253"/>
              <a:ext cx="1099895" cy="45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/>
                <a:t>時間</a:t>
              </a:r>
              <a:r>
                <a:rPr lang="en-US" altLang="ja-JP" sz="1600" dirty="0" smtClean="0"/>
                <a:t>[s]</a:t>
              </a:r>
              <a:endParaRPr kumimoji="1" lang="ja-JP" altLang="en-US" sz="1600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-18611" y="2204864"/>
            <a:ext cx="4590611" cy="2880320"/>
            <a:chOff x="1274515" y="1844824"/>
            <a:chExt cx="6557056" cy="4081474"/>
          </a:xfrm>
        </p:grpSpPr>
        <p:sp>
          <p:nvSpPr>
            <p:cNvPr id="29" name="テキスト ボックス 28"/>
            <p:cNvSpPr txBox="1"/>
            <p:nvPr/>
          </p:nvSpPr>
          <p:spPr>
            <a:xfrm rot="16200000">
              <a:off x="505263" y="3366069"/>
              <a:ext cx="2022081" cy="48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角速度</a:t>
              </a:r>
              <a:r>
                <a:rPr lang="en-US" altLang="ja-JP" sz="1600" dirty="0" smtClean="0"/>
                <a:t>[</a:t>
              </a:r>
              <a:r>
                <a:rPr lang="en-US" altLang="ja-JP" sz="1600" dirty="0" err="1" smtClean="0"/>
                <a:t>deg</a:t>
              </a:r>
              <a:r>
                <a:rPr lang="en-US" altLang="ja-JP" sz="1600" dirty="0" smtClean="0"/>
                <a:t>/s]</a:t>
              </a:r>
              <a:endParaRPr kumimoji="1" lang="ja-JP" altLang="en-US" sz="16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851085" y="3450487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０</a:t>
              </a:r>
              <a:endParaRPr kumimoji="1" lang="ja-JP" altLang="en-US" sz="1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427829" y="5034663"/>
              <a:ext cx="901948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－１２０</a:t>
              </a:r>
              <a:endParaRPr kumimoji="1" lang="ja-JP" altLang="en-US" sz="14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98221" y="1844824"/>
              <a:ext cx="660970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１２０</a:t>
              </a:r>
              <a:endParaRPr kumimoji="1" lang="ja-JP" altLang="en-US" sz="1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717207" y="309700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３０</a:t>
              </a:r>
              <a:endParaRPr kumimoji="1" lang="ja-JP" altLang="en-US" sz="14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707069" y="2691336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６０</a:t>
              </a:r>
              <a:endParaRPr kumimoji="1" lang="ja-JP" altLang="en-US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529606" y="3810526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－３０</a:t>
              </a:r>
              <a:endParaRPr kumimoji="1" lang="ja-JP" altLang="en-US" sz="1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527885" y="4207406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－６０</a:t>
              </a:r>
              <a:endParaRPr kumimoji="1" lang="ja-JP" altLang="en-US" sz="1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707069" y="2276872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９</a:t>
              </a:r>
              <a:r>
                <a:rPr lang="ja-JP" altLang="en-US" sz="1400" dirty="0" smtClean="0"/>
                <a:t>０</a:t>
              </a:r>
              <a:endParaRPr kumimoji="1" lang="ja-JP" altLang="en-US" sz="1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535005" y="4602614"/>
              <a:ext cx="764246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－９０</a:t>
              </a:r>
              <a:endParaRPr kumimoji="1" lang="ja-JP" altLang="en-US" sz="1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977335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０</a:t>
              </a:r>
              <a:endParaRPr kumimoji="1" lang="ja-JP" altLang="en-US" sz="1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483767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２</a:t>
              </a:r>
              <a:endParaRPr kumimoji="1" lang="ja-JP" altLang="en-US" sz="14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059832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４</a:t>
              </a:r>
              <a:endParaRPr kumimoji="1" lang="ja-JP" altLang="en-US" sz="1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620640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６</a:t>
              </a:r>
              <a:endParaRPr kumimoji="1" lang="ja-JP" altLang="en-US" sz="14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124696" y="5178678"/>
              <a:ext cx="385565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８</a:t>
              </a:r>
              <a:endParaRPr kumimoji="1" lang="ja-JP" altLang="en-US" sz="1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571999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１０</a:t>
              </a:r>
              <a:endParaRPr kumimoji="1" lang="ja-JP" altLang="en-US" sz="14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148064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１２</a:t>
              </a:r>
              <a:endParaRPr kumimoji="1" lang="ja-JP" altLang="en-US" sz="1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08872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１４</a:t>
              </a:r>
              <a:endParaRPr kumimoji="1" lang="ja-JP" altLang="en-US" sz="14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238323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１６</a:t>
              </a:r>
              <a:endParaRPr kumimoji="1" lang="ja-JP" altLang="en-US" sz="14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804248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１８</a:t>
              </a:r>
              <a:endParaRPr kumimoji="1" lang="ja-JP" altLang="en-US" sz="1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308304" y="5178678"/>
              <a:ext cx="523267" cy="41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２</a:t>
              </a:r>
              <a:r>
                <a:rPr lang="ja-JP" altLang="en-US" sz="1400" dirty="0" smtClean="0"/>
                <a:t>０</a:t>
              </a:r>
              <a:endParaRPr kumimoji="1" lang="ja-JP" altLang="en-US" sz="14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320468" y="5475255"/>
              <a:ext cx="1099893" cy="45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/>
                <a:t>時間</a:t>
              </a:r>
              <a:r>
                <a:rPr lang="en-US" altLang="ja-JP" sz="1600" dirty="0" smtClean="0"/>
                <a:t>[s]</a:t>
              </a:r>
              <a:endParaRPr kumimoji="1" lang="ja-JP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854435" y="4966439"/>
                <a:ext cx="1290161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角速度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ja-JP" altLang="en-US" sz="240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35" y="4966439"/>
                <a:ext cx="1290161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7075" t="-12821" r="-5189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6295074" y="4966439"/>
                <a:ext cx="1597938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角</a:t>
                </a:r>
                <a:r>
                  <a:rPr lang="ja-JP" altLang="en-US" sz="2400" dirty="0" smtClean="0"/>
                  <a:t>加速度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ja-JP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ja-JP" altLang="en-US" sz="240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74" y="4966439"/>
                <a:ext cx="1597938" cy="478785"/>
              </a:xfrm>
              <a:prstGeom prst="rect">
                <a:avLst/>
              </a:prstGeom>
              <a:blipFill rotWithShape="1">
                <a:blip r:embed="rId6"/>
                <a:stretch>
                  <a:fillRect l="-6107" t="-12821" r="-19084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252603" y="5530053"/>
                <a:ext cx="2493824" cy="671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00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</a:rPr>
                        <m:t>⋯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3" y="5530053"/>
                <a:ext cx="2493824" cy="6711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5775797" y="5514165"/>
                <a:ext cx="2636491" cy="723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kumimoji="1" lang="en-US" altLang="ja-JP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00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1" lang="en-US" altLang="ja-JP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ja-JP" altLang="en-US" sz="200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1" lang="en-US" altLang="ja-JP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ja-JP" altLang="en-US" sz="200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</a:rPr>
                        <m:t>⋯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97" y="5514165"/>
                <a:ext cx="2636491" cy="7231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1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先行研究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パラメータ</a:t>
            </a:r>
            <a:endParaRPr kumimoji="1" lang="ja-JP" altLang="en-US" dirty="0"/>
          </a:p>
        </p:txBody>
      </p:sp>
      <p:graphicFrame>
        <p:nvGraphicFramePr>
          <p:cNvPr id="5" name="Group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002554"/>
              </p:ext>
            </p:extLst>
          </p:nvPr>
        </p:nvGraphicFramePr>
        <p:xfrm>
          <a:off x="457200" y="1981200"/>
          <a:ext cx="8229600" cy="4554016"/>
        </p:xfrm>
        <a:graphic>
          <a:graphicData uri="http://schemas.openxmlformats.org/drawingml/2006/table">
            <a:tbl>
              <a:tblPr/>
              <a:tblGrid>
                <a:gridCol w="5638800"/>
                <a:gridCol w="1447800"/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パラメータ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記号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値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教示時間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動作時間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時間刻み幅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-100,40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-120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選択頻度加算範囲半径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候補セル選択範囲半径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仮想球の質量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傾斜係数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選択頻度加算最大値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減速係数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各セルの選択頻度初期値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提案手法の</a:t>
            </a:r>
            <a:r>
              <a:rPr lang="ja-JP" altLang="en-US" dirty="0" smtClean="0"/>
              <a:t>パラメータ</a:t>
            </a:r>
            <a:endParaRPr kumimoji="1" lang="ja-JP" altLang="en-US" dirty="0"/>
          </a:p>
        </p:txBody>
      </p:sp>
      <p:graphicFrame>
        <p:nvGraphicFramePr>
          <p:cNvPr id="5" name="Group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375399"/>
              </p:ext>
            </p:extLst>
          </p:nvPr>
        </p:nvGraphicFramePr>
        <p:xfrm>
          <a:off x="457200" y="1967384"/>
          <a:ext cx="3898776" cy="4337000"/>
        </p:xfrm>
        <a:graphic>
          <a:graphicData uri="http://schemas.openxmlformats.org/drawingml/2006/table">
            <a:tbl>
              <a:tblPr/>
              <a:tblGrid>
                <a:gridCol w="2026568"/>
                <a:gridCol w="720080"/>
                <a:gridCol w="115212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パラメータ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記号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値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教示時間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動作時間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時間刻み幅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-100,40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-120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初期角速度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角速度刻み幅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角速度範囲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-180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初期角加速度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角加速度刻み幅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角加速度範囲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-480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3311485"/>
                  </p:ext>
                </p:extLst>
              </p:nvPr>
            </p:nvGraphicFramePr>
            <p:xfrm>
              <a:off x="4644008" y="1988840"/>
              <a:ext cx="4032448" cy="3672160"/>
            </p:xfrm>
            <a:graphic>
              <a:graphicData uri="http://schemas.openxmlformats.org/drawingml/2006/table">
                <a:tbl>
                  <a:tblPr/>
                  <a:tblGrid>
                    <a:gridCol w="2160240"/>
                    <a:gridCol w="720080"/>
                    <a:gridCol w="1152128"/>
                  </a:tblGrid>
                  <a:tr h="431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パラメータ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記号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値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最低影響範囲半径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速度半径係数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最大影響範囲半径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仮想球の質量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傾斜係数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α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800.0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選択頻度加算最大値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減速係数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γ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各セルの選択頻度初期値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-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3311485"/>
                  </p:ext>
                </p:extLst>
              </p:nvPr>
            </p:nvGraphicFramePr>
            <p:xfrm>
              <a:off x="4644008" y="1988840"/>
              <a:ext cx="4032448" cy="3672160"/>
            </p:xfrm>
            <a:graphic>
              <a:graphicData uri="http://schemas.openxmlformats.org/drawingml/2006/table">
                <a:tbl>
                  <a:tblPr/>
                  <a:tblGrid>
                    <a:gridCol w="2160240"/>
                    <a:gridCol w="720080"/>
                    <a:gridCol w="1152128"/>
                  </a:tblGrid>
                  <a:tr h="431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パラメータ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記号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値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最低影響範囲半径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232203" r="-163559" b="-7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速度半径係数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332203" r="-163559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最大影響範囲半径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432203" r="-163559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仮想球の質量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傾斜係数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α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800.0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選択頻度加算最大値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減速係数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γ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各セルの選択頻度初期値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-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08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14686" r="26458" b="17339"/>
          <a:stretch/>
        </p:blipFill>
        <p:spPr bwMode="auto">
          <a:xfrm>
            <a:off x="3275856" y="2235541"/>
            <a:ext cx="3172123" cy="297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先行研究</a:t>
            </a:r>
            <a:r>
              <a:rPr kumimoji="1" lang="ja-JP" altLang="en-US" sz="4400" dirty="0" smtClean="0"/>
              <a:t>の知識空間の状態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1720" y="5733256"/>
            <a:ext cx="5354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動作データを知識化した</a:t>
            </a:r>
            <a:r>
              <a:rPr kumimoji="1" lang="en-US" altLang="ja-JP" sz="2000" dirty="0" smtClean="0"/>
              <a:t>Motion Space</a:t>
            </a:r>
            <a:r>
              <a:rPr kumimoji="1" lang="ja-JP" altLang="en-US" sz="2000" dirty="0" smtClean="0"/>
              <a:t>知識空間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467" y="537321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56944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6944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56944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56944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56944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18090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 rot="5400000">
            <a:off x="6497632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140502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59832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6576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06968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25954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15816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38353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36632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15816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43752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28752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88592" y="5090637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50290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80680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５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92080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１５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05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15641" r="27210" b="18658"/>
          <a:stretch/>
        </p:blipFill>
        <p:spPr bwMode="auto">
          <a:xfrm>
            <a:off x="5812431" y="2938064"/>
            <a:ext cx="2232248" cy="20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提案手法の知識空間の表示方法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 flipV="1">
            <a:off x="2431977" y="3730693"/>
            <a:ext cx="14535" cy="218648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辺形 3"/>
          <p:cNvSpPr/>
          <p:nvPr/>
        </p:nvSpPr>
        <p:spPr>
          <a:xfrm>
            <a:off x="1241849" y="4780433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/>
        </p:nvSpPr>
        <p:spPr>
          <a:xfrm>
            <a:off x="1241849" y="4628033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>
            <a:off x="1258144" y="4475633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>
            <a:off x="1251445" y="4299918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1241849" y="4141263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755576" y="4431279"/>
            <a:ext cx="3505200" cy="12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288976" y="3097780"/>
            <a:ext cx="2391273" cy="25907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辺形 10"/>
          <p:cNvSpPr/>
          <p:nvPr/>
        </p:nvSpPr>
        <p:spPr>
          <a:xfrm>
            <a:off x="1241849" y="3965548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>
            <a:off x="1241849" y="3783578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>
            <a:off x="1241849" y="3584548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1241849" y="3402578"/>
            <a:ext cx="2362200" cy="656230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431977" y="2869178"/>
            <a:ext cx="0" cy="8615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75586" y="2864713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86" y="2864713"/>
                <a:ext cx="4517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879776" y="4001385"/>
                <a:ext cx="451790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776" y="4001385"/>
                <a:ext cx="451790" cy="478785"/>
              </a:xfrm>
              <a:prstGeom prst="rect">
                <a:avLst/>
              </a:prstGeom>
              <a:blipFill rotWithShape="1">
                <a:blip r:embed="rId4"/>
                <a:stretch>
                  <a:fillRect t="-2532" r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974776" y="2716778"/>
                <a:ext cx="451790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76" y="2716778"/>
                <a:ext cx="451790" cy="478785"/>
              </a:xfrm>
              <a:prstGeom prst="rect">
                <a:avLst/>
              </a:prstGeom>
              <a:blipFill rotWithShape="1">
                <a:blip r:embed="rId5"/>
                <a:stretch>
                  <a:fillRect t="-2564" r="-39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/>
          <p:cNvCxnSpPr/>
          <p:nvPr/>
        </p:nvCxnSpPr>
        <p:spPr>
          <a:xfrm flipH="1">
            <a:off x="1241849" y="3386656"/>
            <a:ext cx="642440" cy="6721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965376" y="4774178"/>
            <a:ext cx="642440" cy="6721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2965376" y="3402578"/>
            <a:ext cx="642440" cy="6721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212776" y="4774178"/>
            <a:ext cx="642440" cy="672152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241849" y="4058808"/>
            <a:ext cx="17235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1851447" y="3402578"/>
            <a:ext cx="17235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1241849" y="5436663"/>
            <a:ext cx="172352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1851447" y="4774178"/>
            <a:ext cx="1723529" cy="0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1241849" y="4074730"/>
            <a:ext cx="0" cy="136193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2965376" y="4088378"/>
            <a:ext cx="0" cy="136193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604049" y="3402578"/>
            <a:ext cx="0" cy="136193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880877" y="3412244"/>
            <a:ext cx="0" cy="1361934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32" idx="2"/>
          </p:cNvCxnSpPr>
          <p:nvPr/>
        </p:nvCxnSpPr>
        <p:spPr>
          <a:xfrm flipH="1">
            <a:off x="3607818" y="3021578"/>
            <a:ext cx="950794" cy="640876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748133" y="26830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知識空間</a:t>
            </a:r>
            <a:r>
              <a:rPr lang="ja-JP" altLang="en-US" sz="1600" dirty="0" smtClean="0"/>
              <a:t>の範囲</a:t>
            </a:r>
            <a:endParaRPr kumimoji="1" lang="ja-JP" altLang="en-US" sz="1600" dirty="0"/>
          </a:p>
        </p:txBody>
      </p:sp>
      <p:sp>
        <p:nvSpPr>
          <p:cNvPr id="33" name="下矢印 32"/>
          <p:cNvSpPr/>
          <p:nvPr/>
        </p:nvSpPr>
        <p:spPr>
          <a:xfrm>
            <a:off x="2190242" y="2285628"/>
            <a:ext cx="622734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74776" y="19470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観測</a:t>
            </a:r>
            <a:r>
              <a:rPr lang="ja-JP" altLang="en-US" sz="1600" dirty="0" smtClean="0"/>
              <a:t>方向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05302" y="5917178"/>
            <a:ext cx="712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今回</a:t>
            </a:r>
            <a:r>
              <a:rPr lang="ja-JP" altLang="en-US" sz="2000" dirty="0" smtClean="0"/>
              <a:t>は３次元であるため，</a:t>
            </a:r>
            <a:r>
              <a:rPr lang="ja-JP" altLang="en-US" sz="2000" dirty="0" smtClean="0">
                <a:solidFill>
                  <a:srgbClr val="FF0000"/>
                </a:solidFill>
              </a:rPr>
              <a:t>角加速度方向における断面</a:t>
            </a:r>
            <a:r>
              <a:rPr lang="ja-JP" altLang="en-US" sz="2000" dirty="0" smtClean="0"/>
              <a:t>を表示する</a:t>
            </a:r>
            <a:endParaRPr kumimoji="1" lang="ja-JP" altLang="en-US" sz="2000" dirty="0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3620344" y="2956170"/>
            <a:ext cx="2247800" cy="100937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965378" y="4621778"/>
            <a:ext cx="2902766" cy="33437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6876256" y="2451571"/>
            <a:ext cx="0" cy="3029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5123656" y="3988581"/>
            <a:ext cx="3505200" cy="12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6856514" y="2319263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14" y="2319263"/>
                <a:ext cx="45179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8244408" y="3526279"/>
                <a:ext cx="451790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526279"/>
                <a:ext cx="451790" cy="478785"/>
              </a:xfrm>
              <a:prstGeom prst="rect">
                <a:avLst/>
              </a:prstGeom>
              <a:blipFill rotWithShape="1">
                <a:blip r:embed="rId7"/>
                <a:stretch>
                  <a:fillRect t="-2532" r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5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0" t="15055" r="26165" b="19315"/>
          <a:stretch/>
        </p:blipFill>
        <p:spPr bwMode="auto">
          <a:xfrm>
            <a:off x="3576391" y="2230479"/>
            <a:ext cx="3168352" cy="289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提案手法の知識空間の状態（一部）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9323" y="5733256"/>
            <a:ext cx="49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動作データをもとに知識化した</a:t>
            </a:r>
            <a:r>
              <a:rPr kumimoji="1" lang="en-US" altLang="ja-JP" sz="2000" dirty="0" smtClean="0"/>
              <a:t>Motion Space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850" y="53732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角速度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/s]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390073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09403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86147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6539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75525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5387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87924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6203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387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3323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78323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3379" y="509063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－１８０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7715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１８０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8984" y="50851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</a:t>
            </a:r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53619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1890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94476" y="508518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6515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6515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6515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6515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15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67661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 rot="5400000">
            <a:off x="6747203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1430346" y="2830285"/>
            <a:ext cx="8681" cy="1457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>
            <a:off x="719519" y="35301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719519" y="34285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729252" y="33269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725250" y="320976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719519" y="310399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29083" y="3297343"/>
            <a:ext cx="2093549" cy="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747667" y="2408343"/>
            <a:ext cx="1428235" cy="17271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平行四辺形 56"/>
          <p:cNvSpPr/>
          <p:nvPr/>
        </p:nvSpPr>
        <p:spPr>
          <a:xfrm>
            <a:off x="719519" y="2986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719519" y="2865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>
            <a:off x="719519" y="2732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>
            <a:off x="719519" y="2611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1430346" y="2255942"/>
            <a:ext cx="0" cy="574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blipFill rotWithShape="1">
                <a:blip r:embed="rId4"/>
                <a:stretch>
                  <a:fillRect l="-5357" t="-2532" r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3279" t="-2564" r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/>
                        </a:rPr>
                        <m:t>=―</m:t>
                      </m:r>
                      <m:r>
                        <a:rPr lang="ja-JP" altLang="en-US" i="1">
                          <a:latin typeface="Cambria Math"/>
                        </a:rPr>
                        <m:t>１０８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</m:t>
                      </m:r>
                      <m:r>
                        <a:rPr lang="en-US" altLang="ja-JP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断面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blipFill rotWithShape="1">
                <a:blip r:embed="rId6"/>
                <a:stretch>
                  <a:fillRect r="-704"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4" t="14685" r="26458" b="17339"/>
          <a:stretch/>
        </p:blipFill>
        <p:spPr bwMode="auto">
          <a:xfrm>
            <a:off x="3550289" y="2215189"/>
            <a:ext cx="3177812" cy="30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提案手法の知識空間の状態（一部）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9323" y="5733256"/>
            <a:ext cx="49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動作データをもとに知識化した</a:t>
            </a:r>
            <a:r>
              <a:rPr kumimoji="1" lang="en-US" altLang="ja-JP" sz="2000" dirty="0" smtClean="0"/>
              <a:t>Motion Space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850" y="53732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角速度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/s]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390073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09403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86147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6539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75525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5387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87924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6203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387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3323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78323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3379" y="509063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－１８０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7715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１８０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8984" y="50851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</a:t>
            </a:r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53619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1890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94476" y="508518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6515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6515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6515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6515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15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67661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 rot="5400000">
            <a:off x="6747203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1430346" y="2830285"/>
            <a:ext cx="8681" cy="1457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>
            <a:off x="719519" y="35301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719519" y="34285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729252" y="33269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725250" y="320976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719519" y="310399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29083" y="3297343"/>
            <a:ext cx="2093549" cy="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747667" y="2408343"/>
            <a:ext cx="1428235" cy="17271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平行四辺形 56"/>
          <p:cNvSpPr/>
          <p:nvPr/>
        </p:nvSpPr>
        <p:spPr>
          <a:xfrm>
            <a:off x="719519" y="2986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719519" y="2865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>
            <a:off x="719519" y="2732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>
            <a:off x="719519" y="2611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1430346" y="2255942"/>
            <a:ext cx="0" cy="574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blipFill rotWithShape="1">
                <a:blip r:embed="rId4"/>
                <a:stretch>
                  <a:fillRect l="-5357" t="-2532" r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3279" t="-2564" r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85067" y="4303104"/>
                <a:ext cx="2457064" cy="3821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ja-JP" altLang="en-US" i="1">
                          <a:latin typeface="Cambria Math"/>
                        </a:rPr>
                        <m:t>１２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</m:t>
                      </m:r>
                      <m:r>
                        <a:rPr lang="en-US" altLang="ja-JP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断面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7" y="4303104"/>
                <a:ext cx="2457064" cy="382156"/>
              </a:xfrm>
              <a:prstGeom prst="rect">
                <a:avLst/>
              </a:prstGeom>
              <a:blipFill rotWithShape="1"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t="15402" r="27389" b="17339"/>
          <a:stretch/>
        </p:blipFill>
        <p:spPr bwMode="auto">
          <a:xfrm>
            <a:off x="3514965" y="2255942"/>
            <a:ext cx="3139444" cy="296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提案手法の知識空間の状態（一部）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9323" y="5733256"/>
            <a:ext cx="49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動作データをもとに知識化した</a:t>
            </a:r>
            <a:r>
              <a:rPr kumimoji="1" lang="en-US" altLang="ja-JP" sz="2000" dirty="0" smtClean="0"/>
              <a:t>Motion Space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850" y="53732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角速度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/s]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390073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09403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86147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6539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75525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5387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87924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6203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387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3323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78323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3379" y="509063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－１８０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7715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１８０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8984" y="50851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</a:t>
            </a:r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53619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1890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94476" y="508518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6515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6515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6515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6515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15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67661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 rot="5400000">
            <a:off x="6747203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1430346" y="2830285"/>
            <a:ext cx="8681" cy="1457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>
            <a:off x="719519" y="35301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719519" y="34285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729252" y="33269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725250" y="320976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719519" y="310399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29083" y="3297343"/>
            <a:ext cx="2093549" cy="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747667" y="2408343"/>
            <a:ext cx="1428235" cy="17271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平行四辺形 56"/>
          <p:cNvSpPr/>
          <p:nvPr/>
        </p:nvSpPr>
        <p:spPr>
          <a:xfrm>
            <a:off x="719519" y="2986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719519" y="2865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>
            <a:off x="719519" y="2732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>
            <a:off x="719519" y="2611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1430346" y="2255942"/>
            <a:ext cx="0" cy="574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blipFill rotWithShape="1">
                <a:blip r:embed="rId4"/>
                <a:stretch>
                  <a:fillRect l="-5357" t="-2532" r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3279" t="-2564" r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85067" y="4303104"/>
                <a:ext cx="2457064" cy="3821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ja-JP" altLang="en-US" i="1">
                          <a:latin typeface="Cambria Math"/>
                        </a:rPr>
                        <m:t>１３２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</m:t>
                      </m:r>
                      <m:r>
                        <a:rPr lang="en-US" altLang="ja-JP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断面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7" y="4303104"/>
                <a:ext cx="2457064" cy="382156"/>
              </a:xfrm>
              <a:prstGeom prst="rect">
                <a:avLst/>
              </a:prstGeom>
              <a:blipFill rotWithShape="1"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知識空間の考察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15640" r="26956" b="18529"/>
          <a:stretch/>
        </p:blipFill>
        <p:spPr bwMode="auto">
          <a:xfrm>
            <a:off x="5345060" y="2010435"/>
            <a:ext cx="2611316" cy="2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7" t="15533" r="26892" b="18397"/>
          <a:stretch/>
        </p:blipFill>
        <p:spPr bwMode="auto">
          <a:xfrm>
            <a:off x="1249397" y="1988840"/>
            <a:ext cx="2602523" cy="24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47664" y="4479503"/>
            <a:ext cx="199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Motion Space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3944" y="4470210"/>
            <a:ext cx="24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Motion Space TS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6652" y="4942909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２種類の動作は別々のものとして</a:t>
            </a:r>
            <a:endParaRPr kumimoji="1" lang="en-US" altLang="ja-JP" dirty="0" smtClean="0"/>
          </a:p>
          <a:p>
            <a:r>
              <a:rPr lang="ja-JP" altLang="en-US" dirty="0"/>
              <a:t>知識化されている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6" y="4964975"/>
            <a:ext cx="3321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２種類の動作は１つの動きとして</a:t>
            </a:r>
            <a:endParaRPr kumimoji="1" lang="en-US" altLang="ja-JP" dirty="0" smtClean="0"/>
          </a:p>
          <a:p>
            <a:r>
              <a:rPr lang="ja-JP" altLang="en-US" dirty="0"/>
              <a:t>知識化されて</a:t>
            </a:r>
            <a:r>
              <a:rPr lang="ja-JP" altLang="en-US" dirty="0" smtClean="0"/>
              <a:t>いる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教示タイミングがずれた</a:t>
            </a:r>
            <a:r>
              <a:rPr lang="ja-JP" altLang="en-US" dirty="0" smtClean="0">
                <a:solidFill>
                  <a:srgbClr val="FF0000"/>
                </a:solidFill>
              </a:rPr>
              <a:t>動作も，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知識を共有して効率化している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動きの設計図を</a:t>
            </a:r>
            <a:r>
              <a:rPr kumimoji="1" lang="ja-JP" altLang="en-US" dirty="0" smtClean="0"/>
              <a:t>，</a:t>
            </a:r>
            <a:r>
              <a:rPr lang="ja-JP" altLang="en-US" dirty="0"/>
              <a:t>環境情報を含んだ</a:t>
            </a:r>
            <a:r>
              <a:rPr kumimoji="1" lang="ja-JP" altLang="en-US" dirty="0" smtClean="0"/>
              <a:t>動作データ</a:t>
            </a:r>
            <a:r>
              <a:rPr kumimoji="1" lang="ja-JP" altLang="en-US" dirty="0" smtClean="0"/>
              <a:t>をもとに自動的に作り出す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利用者は，動きの設計方法を知らなくてもロボットを動作させることが可能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ロボットに動作を指示する方法として，教示（ティーチング）を用いる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利用者が希望する動作を，その過程も含めて確実に指示することが可能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22391" y="1916832"/>
            <a:ext cx="798205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3200" dirty="0"/>
              <a:t>先行研究として</a:t>
            </a:r>
            <a:r>
              <a:rPr lang="ja-JP" altLang="en-US" sz="3200" dirty="0">
                <a:solidFill>
                  <a:srgbClr val="FF0000"/>
                </a:solidFill>
              </a:rPr>
              <a:t>“</a:t>
            </a:r>
            <a:r>
              <a:rPr lang="en-US" altLang="ja-JP" sz="3200" dirty="0">
                <a:solidFill>
                  <a:srgbClr val="FF0000"/>
                </a:solidFill>
              </a:rPr>
              <a:t>Motion </a:t>
            </a:r>
            <a:r>
              <a:rPr lang="en-US" altLang="ja-JP" sz="3200" dirty="0" smtClean="0">
                <a:solidFill>
                  <a:srgbClr val="FF0000"/>
                </a:solidFill>
              </a:rPr>
              <a:t>Space</a:t>
            </a:r>
            <a:r>
              <a:rPr lang="ja-JP" altLang="en-US" sz="3200" dirty="0" smtClean="0">
                <a:solidFill>
                  <a:srgbClr val="FF0000"/>
                </a:solidFill>
              </a:rPr>
              <a:t>”</a:t>
            </a:r>
            <a:r>
              <a:rPr lang="ja-JP" altLang="en-US" sz="3200" dirty="0" smtClean="0"/>
              <a:t>が</a:t>
            </a:r>
            <a:r>
              <a:rPr lang="ja-JP" altLang="en-US" sz="3200" dirty="0"/>
              <a:t>提案された</a:t>
            </a:r>
          </a:p>
        </p:txBody>
      </p:sp>
    </p:spTree>
    <p:extLst>
      <p:ext uri="{BB962C8B-B14F-4D97-AF65-F5344CB8AC3E}">
        <p14:creationId xmlns:p14="http://schemas.microsoft.com/office/powerpoint/2010/main" val="29064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b="10452"/>
          <a:stretch/>
        </p:blipFill>
        <p:spPr bwMode="auto">
          <a:xfrm>
            <a:off x="2139117" y="2047082"/>
            <a:ext cx="5578142" cy="3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先行研究の動作出力結果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23728" y="5909210"/>
            <a:ext cx="4912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従来の</a:t>
            </a:r>
            <a:r>
              <a:rPr lang="en-US" altLang="ja-JP" sz="2000" dirty="0" smtClean="0"/>
              <a:t>Motion Space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83205" y="2276872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初期値</a:t>
            </a:r>
            <a:r>
              <a:rPr lang="ja-JP" altLang="en-US" dirty="0"/>
              <a:t>４０</a:t>
            </a:r>
            <a:r>
              <a:rPr kumimoji="1" lang="ja-JP" altLang="en-US" dirty="0" smtClean="0"/>
              <a:t>度，－１００度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2128980" y="2590165"/>
            <a:ext cx="1643304" cy="2466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2128979" y="2646204"/>
            <a:ext cx="821652" cy="59482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b="9226"/>
          <a:stretch/>
        </p:blipFill>
        <p:spPr bwMode="auto">
          <a:xfrm>
            <a:off x="2068132" y="2060848"/>
            <a:ext cx="5600212" cy="33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800" dirty="0" smtClean="0"/>
              <a:t>初期</a:t>
            </a:r>
            <a:r>
              <a:rPr lang="en-US" altLang="ja-JP" sz="3800" dirty="0" smtClean="0"/>
              <a:t>-100</a:t>
            </a:r>
            <a:r>
              <a:rPr lang="ja-JP" altLang="en-US" sz="3800" dirty="0" smtClean="0"/>
              <a:t>度</a:t>
            </a:r>
            <a:r>
              <a:rPr kumimoji="1" lang="ja-JP" altLang="en-US" sz="3800" dirty="0" smtClean="0"/>
              <a:t>における入出力の比較（旧）</a:t>
            </a:r>
            <a:endParaRPr kumimoji="1" lang="ja-JP" altLang="en-US" sz="3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73679" y="5909210"/>
            <a:ext cx="4646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</a:t>
            </a:r>
            <a:r>
              <a:rPr lang="en-US" altLang="ja-JP" sz="2000" dirty="0" smtClean="0"/>
              <a:t>Space</a:t>
            </a:r>
            <a:r>
              <a:rPr lang="ja-JP" altLang="en-US" sz="2000" dirty="0" smtClean="0"/>
              <a:t>における入力と出力の比較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83205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　　出力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3363120" y="2590165"/>
            <a:ext cx="632816" cy="8201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483768" y="2590165"/>
            <a:ext cx="407323" cy="820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483768" y="2594561"/>
            <a:ext cx="1008112" cy="820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b="10826"/>
          <a:stretch/>
        </p:blipFill>
        <p:spPr bwMode="auto">
          <a:xfrm>
            <a:off x="2080064" y="2060848"/>
            <a:ext cx="5588280" cy="32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提案手法の動作出力結果（初期値</a:t>
            </a:r>
            <a:r>
              <a:rPr lang="en-US" altLang="ja-JP" sz="3600" dirty="0" smtClean="0"/>
              <a:t>-</a:t>
            </a:r>
            <a:r>
              <a:rPr kumimoji="1" lang="en-US" altLang="ja-JP" sz="3600" dirty="0" smtClean="0"/>
              <a:t>100</a:t>
            </a:r>
            <a:r>
              <a:rPr kumimoji="1" lang="ja-JP" altLang="en-US" sz="3600" dirty="0" smtClean="0"/>
              <a:t>度）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4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b="10826"/>
          <a:stretch/>
        </p:blipFill>
        <p:spPr bwMode="auto">
          <a:xfrm>
            <a:off x="2066191" y="2060848"/>
            <a:ext cx="5602153" cy="32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提案手法の動作出力結果（初期値</a:t>
            </a:r>
            <a:r>
              <a:rPr kumimoji="1" lang="en-US" altLang="ja-JP" sz="3600" dirty="0" smtClean="0"/>
              <a:t>40</a:t>
            </a:r>
            <a:r>
              <a:rPr kumimoji="1" lang="ja-JP" altLang="en-US" sz="3600" dirty="0" smtClean="0"/>
              <a:t>度）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1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実験によって先行研究の各改善点の改善が確認できた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従来の</a:t>
            </a:r>
            <a:r>
              <a:rPr lang="en-US" altLang="ja-JP" dirty="0" smtClean="0"/>
              <a:t>Motion Space</a:t>
            </a:r>
            <a:r>
              <a:rPr lang="ja-JP" altLang="en-US" dirty="0" smtClean="0"/>
              <a:t>の改善点</a:t>
            </a:r>
            <a:endParaRPr lang="en-US" altLang="ja-JP" dirty="0" smtClean="0"/>
          </a:p>
          <a:p>
            <a:pPr lvl="1"/>
            <a:r>
              <a:rPr lang="ja-JP" altLang="en-US" sz="2000" dirty="0" smtClean="0"/>
              <a:t>動作データの時間の長さによって，適切な知識空間の大きさが異なる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動作の時間がずれる</a:t>
            </a:r>
            <a:r>
              <a:rPr lang="ja-JP" altLang="en-US" sz="2000" dirty="0" smtClean="0"/>
              <a:t>と，別々の動作として知識化されてしまう</a:t>
            </a:r>
            <a:endParaRPr lang="en-US" altLang="ja-JP" sz="2000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774779" y="5013176"/>
            <a:ext cx="129614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931" y="5157192"/>
            <a:ext cx="6173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Motion Space TS</a:t>
            </a:r>
            <a:r>
              <a:rPr kumimoji="1" lang="ja-JP" altLang="en-US" sz="2400" dirty="0" smtClean="0"/>
              <a:t>を提案することによって，</a:t>
            </a:r>
            <a:endParaRPr kumimoji="1" lang="en-US" altLang="ja-JP" sz="2400" dirty="0" smtClean="0"/>
          </a:p>
          <a:p>
            <a:r>
              <a:rPr lang="ja-JP" altLang="en-US" sz="2400" dirty="0"/>
              <a:t>先行研究</a:t>
            </a:r>
            <a:r>
              <a:rPr kumimoji="1" lang="ja-JP" altLang="en-US" sz="2400" dirty="0" smtClean="0"/>
              <a:t>における問題を解決することができた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2780928"/>
            <a:ext cx="8208912" cy="1512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動作の再現性の</a:t>
            </a:r>
            <a:r>
              <a:rPr lang="ja-JP" altLang="en-US" dirty="0" smtClean="0"/>
              <a:t>向上</a:t>
            </a:r>
            <a:endParaRPr lang="en-US" altLang="ja-JP" dirty="0"/>
          </a:p>
          <a:p>
            <a:pPr lvl="1"/>
            <a:r>
              <a:rPr lang="ja-JP" altLang="en-US" dirty="0" smtClean="0"/>
              <a:t>周期・振幅など</a:t>
            </a:r>
            <a:r>
              <a:rPr lang="ja-JP" altLang="en-US" smtClean="0"/>
              <a:t>の再現度が低く，精密動作への利用が難しい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動作生成時の計算方法を改善する必要があると考えられる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センサ値の時間微分情報を増やしても，再現性に限界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Motion Space TS</a:t>
            </a:r>
            <a:r>
              <a:rPr lang="ja-JP" altLang="en-US" dirty="0" smtClean="0"/>
              <a:t>に適した動作生成方法の</a:t>
            </a:r>
            <a:r>
              <a:rPr lang="ja-JP" altLang="en-US" dirty="0"/>
              <a:t>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シミュレーション等を用いた理想環境による検討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その後，実機に適用し性能の検証</a:t>
            </a:r>
            <a:endParaRPr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3851920" y="4149080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b="9465"/>
          <a:stretch/>
        </p:blipFill>
        <p:spPr bwMode="auto">
          <a:xfrm>
            <a:off x="2085717" y="2060848"/>
            <a:ext cx="5582627" cy="333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800" dirty="0" smtClean="0"/>
              <a:t>初期</a:t>
            </a:r>
            <a:r>
              <a:rPr lang="en-US" altLang="ja-JP" sz="3800" dirty="0" smtClean="0"/>
              <a:t>-100</a:t>
            </a:r>
            <a:r>
              <a:rPr lang="ja-JP" altLang="en-US" sz="3800" dirty="0" smtClean="0"/>
              <a:t>度</a:t>
            </a:r>
            <a:r>
              <a:rPr kumimoji="1" lang="ja-JP" altLang="en-US" sz="3800" dirty="0" smtClean="0"/>
              <a:t>における入出力の比較（新）</a:t>
            </a:r>
            <a:endParaRPr kumimoji="1" lang="ja-JP" altLang="en-US" sz="3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95736" y="5909210"/>
            <a:ext cx="4930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における入力と出力の比較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83205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　　出力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3363120" y="2590165"/>
            <a:ext cx="560808" cy="2451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483768" y="2590165"/>
            <a:ext cx="407323" cy="820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動作の再現性の</a:t>
            </a:r>
            <a:r>
              <a:rPr lang="ja-JP" altLang="en-US" dirty="0" smtClean="0"/>
              <a:t>向上</a:t>
            </a:r>
            <a:endParaRPr lang="en-US" altLang="ja-JP" dirty="0"/>
          </a:p>
          <a:p>
            <a:pPr lvl="1"/>
            <a:r>
              <a:rPr lang="ja-JP" altLang="en-US" dirty="0" smtClean="0"/>
              <a:t>周期・振幅など</a:t>
            </a:r>
            <a:r>
              <a:rPr lang="ja-JP" altLang="en-US" smtClean="0"/>
              <a:t>の再現度が低く，精密動作への利用が難しい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動作生成時の計算方法を改善する必要があると考えられる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センサ値の時間微分情報を増やしても，再現性に限界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Motion Space TS</a:t>
            </a:r>
            <a:r>
              <a:rPr lang="ja-JP" altLang="en-US" dirty="0" smtClean="0"/>
              <a:t>に適した動作生成方法の</a:t>
            </a:r>
            <a:r>
              <a:rPr lang="ja-JP" altLang="en-US" dirty="0"/>
              <a:t>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シミュレーション等を用いた理想環境による検討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その後，実機に適用し性能の検証</a:t>
            </a:r>
            <a:endParaRPr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3851920" y="4149080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5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9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b="10826"/>
          <a:stretch/>
        </p:blipFill>
        <p:spPr bwMode="auto">
          <a:xfrm>
            <a:off x="2138754" y="1916832"/>
            <a:ext cx="5578505" cy="32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実験に用いた入力データ（角度）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2366" y="5661248"/>
            <a:ext cx="668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実験に用いた</a:t>
            </a:r>
            <a:r>
              <a:rPr lang="ja-JP" altLang="en-US" sz="2000" dirty="0" smtClean="0"/>
              <a:t>２種類</a:t>
            </a:r>
            <a:r>
              <a:rPr kumimoji="1" lang="ja-JP" altLang="en-US" sz="2000" dirty="0" smtClean="0"/>
              <a:t>の動作入力データ（作成した波形データ）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423191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45048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03466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84482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09700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6913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81052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2074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27687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60261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17867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17867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37321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6093296"/>
            <a:ext cx="55258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各</a:t>
            </a:r>
            <a:r>
              <a:rPr lang="ja-JP" altLang="en-US" sz="2400" dirty="0"/>
              <a:t>３</a:t>
            </a:r>
            <a:r>
              <a:rPr kumimoji="1" lang="ja-JP" altLang="en-US" sz="2400" dirty="0" smtClean="0"/>
              <a:t>回ずつ，交互に入力して知識化を行う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131840" y="184482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707904" y="184482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131840" y="2564904"/>
            <a:ext cx="57606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79912" y="242088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約２秒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9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正方形/長方形 123"/>
          <p:cNvSpPr/>
          <p:nvPr/>
        </p:nvSpPr>
        <p:spPr>
          <a:xfrm>
            <a:off x="6876256" y="3317879"/>
            <a:ext cx="2088232" cy="133525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Motion Space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98977" y="3089101"/>
            <a:ext cx="576064" cy="685978"/>
            <a:chOff x="6588224" y="3056206"/>
            <a:chExt cx="576064" cy="685978"/>
          </a:xfrm>
        </p:grpSpPr>
        <p:sp>
          <p:nvSpPr>
            <p:cNvPr id="4" name="二等辺三角形 3"/>
            <p:cNvSpPr/>
            <p:nvPr/>
          </p:nvSpPr>
          <p:spPr>
            <a:xfrm>
              <a:off x="6588224" y="3284984"/>
              <a:ext cx="576064" cy="4572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スマイル 4"/>
            <p:cNvSpPr/>
            <p:nvPr/>
          </p:nvSpPr>
          <p:spPr>
            <a:xfrm>
              <a:off x="6647656" y="3056206"/>
              <a:ext cx="457200" cy="457200"/>
            </a:xfrm>
            <a:prstGeom prst="smileyFac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Group 59"/>
          <p:cNvGrpSpPr>
            <a:grpSpLocks noChangeAspect="1"/>
          </p:cNvGrpSpPr>
          <p:nvPr/>
        </p:nvGrpSpPr>
        <p:grpSpPr bwMode="auto">
          <a:xfrm>
            <a:off x="2698062" y="3449141"/>
            <a:ext cx="874467" cy="987971"/>
            <a:chOff x="2725" y="1702"/>
            <a:chExt cx="414" cy="482"/>
          </a:xfrm>
        </p:grpSpPr>
        <p:sp>
          <p:nvSpPr>
            <p:cNvPr id="7" name="Oval 60"/>
            <p:cNvSpPr>
              <a:spLocks noChangeAspect="1" noChangeArrowheads="1"/>
            </p:cNvSpPr>
            <p:nvPr/>
          </p:nvSpPr>
          <p:spPr bwMode="auto">
            <a:xfrm>
              <a:off x="2725" y="1771"/>
              <a:ext cx="52" cy="86"/>
            </a:xfrm>
            <a:prstGeom prst="ellipse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61"/>
            <p:cNvSpPr>
              <a:spLocks noChangeAspect="1" noChangeArrowheads="1"/>
            </p:cNvSpPr>
            <p:nvPr/>
          </p:nvSpPr>
          <p:spPr bwMode="auto">
            <a:xfrm>
              <a:off x="2760" y="1702"/>
              <a:ext cx="344" cy="241"/>
            </a:xfrm>
            <a:prstGeom prst="rect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62"/>
            <p:cNvSpPr>
              <a:spLocks noChangeAspect="1" noChangeArrowheads="1"/>
            </p:cNvSpPr>
            <p:nvPr/>
          </p:nvSpPr>
          <p:spPr bwMode="auto">
            <a:xfrm>
              <a:off x="2742" y="2064"/>
              <a:ext cx="121" cy="120"/>
            </a:xfrm>
            <a:prstGeom prst="ellipse">
              <a:avLst/>
            </a:prstGeom>
            <a:solidFill>
              <a:srgbClr val="0033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63"/>
            <p:cNvSpPr>
              <a:spLocks noChangeAspect="1" noChangeArrowheads="1"/>
            </p:cNvSpPr>
            <p:nvPr/>
          </p:nvSpPr>
          <p:spPr bwMode="auto">
            <a:xfrm>
              <a:off x="2828" y="1943"/>
              <a:ext cx="225" cy="172"/>
            </a:xfrm>
            <a:prstGeom prst="rect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64"/>
            <p:cNvSpPr>
              <a:spLocks noChangeAspect="1" noChangeArrowheads="1"/>
            </p:cNvSpPr>
            <p:nvPr/>
          </p:nvSpPr>
          <p:spPr bwMode="auto">
            <a:xfrm>
              <a:off x="3001" y="2064"/>
              <a:ext cx="121" cy="120"/>
            </a:xfrm>
            <a:prstGeom prst="ellipse">
              <a:avLst/>
            </a:prstGeom>
            <a:solidFill>
              <a:srgbClr val="0033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65"/>
            <p:cNvSpPr>
              <a:spLocks noChangeAspect="1" noChangeArrowheads="1"/>
            </p:cNvSpPr>
            <p:nvPr/>
          </p:nvSpPr>
          <p:spPr bwMode="auto">
            <a:xfrm>
              <a:off x="2828" y="1805"/>
              <a:ext cx="35" cy="3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66"/>
            <p:cNvSpPr>
              <a:spLocks noChangeAspect="1" noChangeArrowheads="1"/>
            </p:cNvSpPr>
            <p:nvPr/>
          </p:nvSpPr>
          <p:spPr bwMode="auto">
            <a:xfrm>
              <a:off x="2984" y="1805"/>
              <a:ext cx="34" cy="3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67"/>
            <p:cNvSpPr>
              <a:spLocks noChangeAspect="1" noChangeArrowheads="1"/>
            </p:cNvSpPr>
            <p:nvPr/>
          </p:nvSpPr>
          <p:spPr bwMode="auto">
            <a:xfrm>
              <a:off x="2880" y="1874"/>
              <a:ext cx="86" cy="1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AutoShape 68"/>
            <p:cNvSpPr>
              <a:spLocks noChangeAspect="1" noChangeArrowheads="1"/>
            </p:cNvSpPr>
            <p:nvPr/>
          </p:nvSpPr>
          <p:spPr bwMode="auto">
            <a:xfrm>
              <a:off x="2742" y="1960"/>
              <a:ext cx="87" cy="104"/>
            </a:xfrm>
            <a:prstGeom prst="parallelogram">
              <a:avLst>
                <a:gd name="adj" fmla="val 25000"/>
              </a:avLst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utoShape 69"/>
            <p:cNvSpPr>
              <a:spLocks noChangeAspect="1" noChangeArrowheads="1"/>
            </p:cNvSpPr>
            <p:nvPr/>
          </p:nvSpPr>
          <p:spPr bwMode="auto">
            <a:xfrm flipH="1">
              <a:off x="3053" y="1960"/>
              <a:ext cx="86" cy="104"/>
            </a:xfrm>
            <a:prstGeom prst="parallelogram">
              <a:avLst>
                <a:gd name="adj" fmla="val 25273"/>
              </a:avLst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70"/>
            <p:cNvSpPr>
              <a:spLocks noChangeAspect="1" noChangeArrowheads="1"/>
            </p:cNvSpPr>
            <p:nvPr/>
          </p:nvSpPr>
          <p:spPr bwMode="auto">
            <a:xfrm>
              <a:off x="3087" y="1771"/>
              <a:ext cx="52" cy="86"/>
            </a:xfrm>
            <a:prstGeom prst="ellipse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Rectangle 71"/>
            <p:cNvSpPr>
              <a:spLocks noChangeAspect="1" noChangeArrowheads="1"/>
            </p:cNvSpPr>
            <p:nvPr/>
          </p:nvSpPr>
          <p:spPr bwMode="auto">
            <a:xfrm>
              <a:off x="2880" y="1978"/>
              <a:ext cx="104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03548" y="38091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利用者</a:t>
            </a:r>
            <a:endParaRPr lang="en-US" altLang="ja-JP" dirty="0" smtClean="0"/>
          </a:p>
          <a:p>
            <a:r>
              <a:rPr kumimoji="1" lang="ja-JP" altLang="en-US" dirty="0" smtClean="0"/>
              <a:t>（教示者）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27784" y="43852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ロボット</a:t>
            </a:r>
            <a:endParaRPr lang="en-US" altLang="ja-JP" dirty="0" smtClean="0"/>
          </a:p>
          <a:p>
            <a:r>
              <a:rPr kumimoji="1" lang="ja-JP" altLang="en-US" dirty="0" smtClean="0"/>
              <a:t>（動作対象）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23528" y="5359255"/>
            <a:ext cx="1224136" cy="8192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環境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511660" y="3707190"/>
            <a:ext cx="1080120" cy="211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275041" y="4132346"/>
            <a:ext cx="1352743" cy="1226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7128284" y="3582216"/>
            <a:ext cx="1548172" cy="80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動き</a:t>
            </a:r>
            <a:r>
              <a:rPr lang="ja-JP" altLang="en-US" dirty="0" smtClean="0">
                <a:solidFill>
                  <a:schemeClr val="tx1"/>
                </a:solidFill>
              </a:rPr>
              <a:t>の知識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59"/>
          <p:cNvGrpSpPr>
            <a:grpSpLocks noChangeAspect="1"/>
          </p:cNvGrpSpPr>
          <p:nvPr/>
        </p:nvGrpSpPr>
        <p:grpSpPr bwMode="auto">
          <a:xfrm flipH="1">
            <a:off x="7488324" y="5537373"/>
            <a:ext cx="856088" cy="987971"/>
            <a:chOff x="2725" y="1702"/>
            <a:chExt cx="414" cy="482"/>
          </a:xfrm>
        </p:grpSpPr>
        <p:sp>
          <p:nvSpPr>
            <p:cNvPr id="33" name="Oval 60"/>
            <p:cNvSpPr>
              <a:spLocks noChangeAspect="1" noChangeArrowheads="1"/>
            </p:cNvSpPr>
            <p:nvPr/>
          </p:nvSpPr>
          <p:spPr bwMode="auto">
            <a:xfrm>
              <a:off x="2725" y="1771"/>
              <a:ext cx="52" cy="86"/>
            </a:xfrm>
            <a:prstGeom prst="ellipse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61"/>
            <p:cNvSpPr>
              <a:spLocks noChangeAspect="1" noChangeArrowheads="1"/>
            </p:cNvSpPr>
            <p:nvPr/>
          </p:nvSpPr>
          <p:spPr bwMode="auto">
            <a:xfrm>
              <a:off x="2760" y="1702"/>
              <a:ext cx="344" cy="241"/>
            </a:xfrm>
            <a:prstGeom prst="rect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2742" y="2064"/>
              <a:ext cx="121" cy="120"/>
            </a:xfrm>
            <a:prstGeom prst="ellipse">
              <a:avLst/>
            </a:prstGeom>
            <a:solidFill>
              <a:srgbClr val="0033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Rectangle 63"/>
            <p:cNvSpPr>
              <a:spLocks noChangeAspect="1" noChangeArrowheads="1"/>
            </p:cNvSpPr>
            <p:nvPr/>
          </p:nvSpPr>
          <p:spPr bwMode="auto">
            <a:xfrm>
              <a:off x="2828" y="1943"/>
              <a:ext cx="225" cy="172"/>
            </a:xfrm>
            <a:prstGeom prst="rect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Oval 64"/>
            <p:cNvSpPr>
              <a:spLocks noChangeAspect="1" noChangeArrowheads="1"/>
            </p:cNvSpPr>
            <p:nvPr/>
          </p:nvSpPr>
          <p:spPr bwMode="auto">
            <a:xfrm>
              <a:off x="3001" y="2064"/>
              <a:ext cx="121" cy="120"/>
            </a:xfrm>
            <a:prstGeom prst="ellipse">
              <a:avLst/>
            </a:prstGeom>
            <a:solidFill>
              <a:srgbClr val="0033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65"/>
            <p:cNvSpPr>
              <a:spLocks noChangeAspect="1" noChangeArrowheads="1"/>
            </p:cNvSpPr>
            <p:nvPr/>
          </p:nvSpPr>
          <p:spPr bwMode="auto">
            <a:xfrm>
              <a:off x="2828" y="1805"/>
              <a:ext cx="35" cy="3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66"/>
            <p:cNvSpPr>
              <a:spLocks noChangeAspect="1" noChangeArrowheads="1"/>
            </p:cNvSpPr>
            <p:nvPr/>
          </p:nvSpPr>
          <p:spPr bwMode="auto">
            <a:xfrm>
              <a:off x="2984" y="1805"/>
              <a:ext cx="34" cy="3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67"/>
            <p:cNvSpPr>
              <a:spLocks noChangeAspect="1" noChangeArrowheads="1"/>
            </p:cNvSpPr>
            <p:nvPr/>
          </p:nvSpPr>
          <p:spPr bwMode="auto">
            <a:xfrm>
              <a:off x="2880" y="1874"/>
              <a:ext cx="86" cy="1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AutoShape 68"/>
            <p:cNvSpPr>
              <a:spLocks noChangeAspect="1" noChangeArrowheads="1"/>
            </p:cNvSpPr>
            <p:nvPr/>
          </p:nvSpPr>
          <p:spPr bwMode="auto">
            <a:xfrm>
              <a:off x="2742" y="1960"/>
              <a:ext cx="87" cy="104"/>
            </a:xfrm>
            <a:prstGeom prst="parallelogram">
              <a:avLst>
                <a:gd name="adj" fmla="val 25000"/>
              </a:avLst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AutoShape 69"/>
            <p:cNvSpPr>
              <a:spLocks noChangeAspect="1" noChangeArrowheads="1"/>
            </p:cNvSpPr>
            <p:nvPr/>
          </p:nvSpPr>
          <p:spPr bwMode="auto">
            <a:xfrm flipH="1">
              <a:off x="3053" y="1960"/>
              <a:ext cx="86" cy="104"/>
            </a:xfrm>
            <a:prstGeom prst="parallelogram">
              <a:avLst>
                <a:gd name="adj" fmla="val 25273"/>
              </a:avLst>
            </a:prstGeom>
            <a:solidFill>
              <a:srgbClr val="99CCCC"/>
            </a:solidFill>
            <a:ln w="254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70"/>
            <p:cNvSpPr>
              <a:spLocks noChangeAspect="1" noChangeArrowheads="1"/>
            </p:cNvSpPr>
            <p:nvPr/>
          </p:nvSpPr>
          <p:spPr bwMode="auto">
            <a:xfrm>
              <a:off x="3087" y="1771"/>
              <a:ext cx="52" cy="86"/>
            </a:xfrm>
            <a:prstGeom prst="ellipse">
              <a:avLst/>
            </a:prstGeom>
            <a:solidFill>
              <a:srgbClr val="99CCCC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71"/>
            <p:cNvSpPr>
              <a:spLocks noChangeAspect="1" noChangeArrowheads="1"/>
            </p:cNvSpPr>
            <p:nvPr/>
          </p:nvSpPr>
          <p:spPr bwMode="auto">
            <a:xfrm>
              <a:off x="2880" y="1978"/>
              <a:ext cx="104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>
            <a:off x="6405636" y="3678711"/>
            <a:ext cx="2568" cy="635417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1547664" y="6086736"/>
            <a:ext cx="572463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7920739" y="4385245"/>
            <a:ext cx="0" cy="10801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正方形/長方形 71"/>
          <p:cNvSpPr/>
          <p:nvPr/>
        </p:nvSpPr>
        <p:spPr>
          <a:xfrm>
            <a:off x="4311588" y="3593157"/>
            <a:ext cx="13681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動作データ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383596" y="3809181"/>
            <a:ext cx="13681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動作データ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463988" y="4025205"/>
            <a:ext cx="136815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動作データ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1" name="直線矢印コネクタ 80"/>
          <p:cNvCxnSpPr/>
          <p:nvPr/>
        </p:nvCxnSpPr>
        <p:spPr>
          <a:xfrm flipV="1">
            <a:off x="5760132" y="4025203"/>
            <a:ext cx="1368152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5677172" y="3697211"/>
            <a:ext cx="728464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5829572" y="4313237"/>
            <a:ext cx="578632" cy="891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3599892" y="3813142"/>
            <a:ext cx="711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3680284" y="4025205"/>
            <a:ext cx="711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3752292" y="4241229"/>
            <a:ext cx="711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6042147" y="2204864"/>
            <a:ext cx="3065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４．いくつもの動作データから，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“動き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知識”</a:t>
            </a:r>
            <a:r>
              <a:rPr lang="ja-JP" altLang="en-US" dirty="0" smtClean="0"/>
              <a:t>という一つの</a:t>
            </a:r>
            <a:endParaRPr lang="en-US" altLang="ja-JP" dirty="0" smtClean="0"/>
          </a:p>
          <a:p>
            <a:r>
              <a:rPr lang="ja-JP" altLang="en-US" dirty="0"/>
              <a:t>情報</a:t>
            </a:r>
            <a:r>
              <a:rPr kumimoji="1" lang="ja-JP" altLang="en-US" dirty="0" smtClean="0"/>
              <a:t>を生成・更新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500235" y="5031576"/>
            <a:ext cx="336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５．ロボットを動作させるときには，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動きの知識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FF0000"/>
                </a:solidFill>
              </a:rPr>
              <a:t>環境情報</a:t>
            </a:r>
            <a:r>
              <a:rPr lang="ja-JP" altLang="en-US" dirty="0" smtClean="0"/>
              <a:t>によって</a:t>
            </a:r>
            <a:endParaRPr lang="en-US" altLang="ja-JP" dirty="0" smtClean="0"/>
          </a:p>
          <a:p>
            <a:r>
              <a:rPr kumimoji="1" lang="ja-JP" altLang="en-US" dirty="0" smtClean="0"/>
              <a:t>必要な</a:t>
            </a:r>
            <a:r>
              <a:rPr kumimoji="1" lang="ja-JP" altLang="en-US" dirty="0"/>
              <a:t>動作</a:t>
            </a:r>
            <a:r>
              <a:rPr kumimoji="1" lang="ja-JP" altLang="en-US" dirty="0" smtClean="0"/>
              <a:t>をそのつど生成</a:t>
            </a:r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553050" y="2276872"/>
            <a:ext cx="243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１．利用者</a:t>
            </a:r>
            <a:r>
              <a:rPr kumimoji="1" lang="ja-JP" altLang="en-US" dirty="0" smtClean="0"/>
              <a:t>は，ロボットに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動作を教示</a:t>
            </a:r>
            <a:endParaRPr kumimoji="1" lang="ja-JP" altLang="en-US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112261" y="2060848"/>
            <a:ext cx="2755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３．動作を教示したときに</a:t>
            </a:r>
            <a:endParaRPr kumimoji="1" lang="en-US" altLang="ja-JP" dirty="0" smtClean="0"/>
          </a:p>
          <a:p>
            <a:r>
              <a:rPr lang="ja-JP" altLang="en-US" dirty="0"/>
              <a:t>ロボット</a:t>
            </a:r>
            <a:r>
              <a:rPr lang="ja-JP" altLang="en-US" dirty="0" smtClean="0"/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各センサから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得られたデータ</a:t>
            </a:r>
            <a:r>
              <a:rPr kumimoji="1" lang="ja-JP" altLang="en-US" dirty="0" smtClean="0"/>
              <a:t>を，</a:t>
            </a:r>
            <a:endParaRPr kumimoji="1" lang="en-US" altLang="ja-JP" dirty="0" smtClean="0"/>
          </a:p>
          <a:p>
            <a:r>
              <a:rPr lang="ja-JP" altLang="en-US" dirty="0"/>
              <a:t>ロボットの動作</a:t>
            </a:r>
            <a:r>
              <a:rPr lang="ja-JP" altLang="en-US" dirty="0" smtClean="0"/>
              <a:t>データとする</a:t>
            </a:r>
            <a:endParaRPr kumimoji="1" lang="ja-JP" altLang="en-US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537958" y="5031576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２．ロボットは，</a:t>
            </a:r>
            <a:r>
              <a:rPr kumimoji="1" lang="ja-JP" altLang="en-US" dirty="0" smtClean="0">
                <a:solidFill>
                  <a:srgbClr val="FF0000"/>
                </a:solidFill>
              </a:rPr>
              <a:t>搭載された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センサ</a:t>
            </a:r>
            <a:r>
              <a:rPr kumimoji="1" lang="ja-JP" altLang="en-US" dirty="0" smtClean="0"/>
              <a:t>を用いて教示動作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に対する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環境情報</a:t>
            </a:r>
            <a:r>
              <a:rPr kumimoji="1" lang="ja-JP" altLang="en-US" dirty="0" smtClean="0"/>
              <a:t>を取得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7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b="10452"/>
          <a:stretch/>
        </p:blipFill>
        <p:spPr bwMode="auto">
          <a:xfrm>
            <a:off x="2066192" y="2047082"/>
            <a:ext cx="5602152" cy="3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提案手法の動作出力結果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4067944" y="184482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644008" y="1844824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067944" y="2564904"/>
            <a:ext cx="57606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716016" y="242088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約２秒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9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b="9703"/>
          <a:stretch/>
        </p:blipFill>
        <p:spPr bwMode="auto">
          <a:xfrm>
            <a:off x="2139117" y="2038383"/>
            <a:ext cx="5565042" cy="332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初期</a:t>
            </a:r>
            <a:r>
              <a:rPr lang="en-US" altLang="ja-JP" dirty="0"/>
              <a:t>40</a:t>
            </a:r>
            <a:r>
              <a:rPr lang="ja-JP" altLang="en-US" dirty="0" smtClean="0"/>
              <a:t>度</a:t>
            </a:r>
            <a:r>
              <a:rPr kumimoji="1" lang="ja-JP" altLang="en-US" dirty="0" smtClean="0"/>
              <a:t>における入出力の比較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95736" y="5909210"/>
            <a:ext cx="4930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における入力と出力の比較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80164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　　出力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3661493" y="2602011"/>
            <a:ext cx="766491" cy="46694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955797" y="2594561"/>
            <a:ext cx="536083" cy="820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ロボットの動作補完方法（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45501" y="5313982"/>
            <a:ext cx="425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ロボットの状態を質量をもった球に見立て，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それに加速度を与えて運動させることに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よってロボットの動作を生成する</a:t>
            </a:r>
            <a:endParaRPr kumimoji="1" lang="en-US" altLang="ja-JP" dirty="0" smtClean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718112" y="3438718"/>
            <a:ext cx="1151080" cy="403397"/>
          </a:xfrm>
          <a:prstGeom prst="parallelogram">
            <a:avLst>
              <a:gd name="adj" fmla="val 9375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24105" y="2934471"/>
            <a:ext cx="1822543" cy="191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128181" y="4648910"/>
            <a:ext cx="31694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991492" y="3237019"/>
            <a:ext cx="1534773" cy="161358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758879" y="3237019"/>
            <a:ext cx="1534773" cy="161358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526265" y="3237019"/>
            <a:ext cx="1534773" cy="161358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607799" y="4245513"/>
            <a:ext cx="268585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375185" y="3438718"/>
            <a:ext cx="268585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991492" y="3842115"/>
            <a:ext cx="268585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50725" y="3741266"/>
            <a:ext cx="383693" cy="403397"/>
            <a:chOff x="2736" y="2160"/>
            <a:chExt cx="192" cy="192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736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320430" y="2327275"/>
            <a:ext cx="1707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 smtClean="0"/>
              <a:t>球を引き寄せるセル</a:t>
            </a:r>
            <a:endParaRPr lang="en-US" altLang="ja-JP" sz="1400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909959" y="2631923"/>
            <a:ext cx="191847" cy="806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V="1">
            <a:off x="4142571" y="3640416"/>
            <a:ext cx="1151079" cy="4033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5485499" y="3741266"/>
            <a:ext cx="575540" cy="201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389575" y="3711222"/>
            <a:ext cx="16306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 smtClean="0"/>
              <a:t>球を引き込む引力</a:t>
            </a:r>
            <a:endParaRPr lang="en-US" altLang="ja-JP" sz="1400" dirty="0" smtClean="0"/>
          </a:p>
          <a:p>
            <a:pPr eaLnBrk="1" hangingPunct="1"/>
            <a:r>
              <a:rPr lang="ja-JP" altLang="en-US" sz="1400" dirty="0" smtClean="0"/>
              <a:t>（引力をもとに算出した加速度）</a:t>
            </a:r>
            <a:endParaRPr lang="en-US" altLang="ja-JP" sz="1100" dirty="0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 flipV="1">
            <a:off x="2991492" y="3297757"/>
            <a:ext cx="959233" cy="5443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2183254" y="2937718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ロボットの状態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pPr eaLnBrk="1" hangingPunct="1"/>
            <a:r>
              <a:rPr lang="ja-JP" altLang="en-US" sz="1400" dirty="0" smtClean="0"/>
              <a:t>表す</a:t>
            </a:r>
            <a:r>
              <a:rPr lang="ja-JP" altLang="en-US" sz="1400" dirty="0"/>
              <a:t>球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3611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ロボットの動作補完方法（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958488" y="2132654"/>
            <a:ext cx="4773752" cy="3024538"/>
            <a:chOff x="2229" y="2641"/>
            <a:chExt cx="2374" cy="1381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738"/>
              <a:ext cx="2111" cy="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712" y="3147"/>
              <a:ext cx="993" cy="540"/>
            </a:xfrm>
            <a:custGeom>
              <a:avLst/>
              <a:gdLst>
                <a:gd name="T0" fmla="*/ 0 w 1386"/>
                <a:gd name="T1" fmla="*/ 0 h 616"/>
                <a:gd name="T2" fmla="*/ 360 w 1386"/>
                <a:gd name="T3" fmla="*/ 168 h 616"/>
                <a:gd name="T4" fmla="*/ 644 w 1386"/>
                <a:gd name="T5" fmla="*/ 348 h 616"/>
                <a:gd name="T6" fmla="*/ 1007 w 1386"/>
                <a:gd name="T7" fmla="*/ 575 h 616"/>
                <a:gd name="T8" fmla="*/ 1386 w 1386"/>
                <a:gd name="T9" fmla="*/ 59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6" h="616">
                  <a:moveTo>
                    <a:pt x="0" y="0"/>
                  </a:moveTo>
                  <a:cubicBezTo>
                    <a:pt x="60" y="28"/>
                    <a:pt x="253" y="110"/>
                    <a:pt x="360" y="168"/>
                  </a:cubicBezTo>
                  <a:cubicBezTo>
                    <a:pt x="467" y="226"/>
                    <a:pt x="536" y="280"/>
                    <a:pt x="644" y="348"/>
                  </a:cubicBezTo>
                  <a:cubicBezTo>
                    <a:pt x="752" y="416"/>
                    <a:pt x="883" y="534"/>
                    <a:pt x="1007" y="575"/>
                  </a:cubicBezTo>
                  <a:cubicBezTo>
                    <a:pt x="1131" y="616"/>
                    <a:pt x="1307" y="590"/>
                    <a:pt x="1386" y="594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427" y="2778"/>
              <a:ext cx="389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427" y="3690"/>
              <a:ext cx="1558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077" y="3848"/>
              <a:ext cx="38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/>
                <a:t>時間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441" y="2641"/>
              <a:ext cx="55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dirty="0"/>
                <a:t>ロボットの状態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7851564">
              <a:off x="3108" y="3141"/>
              <a:ext cx="848" cy="81"/>
            </a:xfrm>
            <a:prstGeom prst="leftArrow">
              <a:avLst>
                <a:gd name="adj1" fmla="val 43546"/>
                <a:gd name="adj2" fmla="val 18936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238" y="2659"/>
              <a:ext cx="130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/>
                <a:t>目標とする動作</a:t>
              </a: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653" y="3296"/>
              <a:ext cx="513" cy="169"/>
            </a:xfrm>
            <a:custGeom>
              <a:avLst/>
              <a:gdLst>
                <a:gd name="T0" fmla="*/ 0 w 513"/>
                <a:gd name="T1" fmla="*/ 43 h 169"/>
                <a:gd name="T2" fmla="*/ 168 w 513"/>
                <a:gd name="T3" fmla="*/ 1 h 169"/>
                <a:gd name="T4" fmla="*/ 345 w 513"/>
                <a:gd name="T5" fmla="*/ 37 h 169"/>
                <a:gd name="T6" fmla="*/ 513 w 513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3" h="169">
                  <a:moveTo>
                    <a:pt x="0" y="43"/>
                  </a:moveTo>
                  <a:cubicBezTo>
                    <a:pt x="28" y="36"/>
                    <a:pt x="111" y="2"/>
                    <a:pt x="168" y="1"/>
                  </a:cubicBezTo>
                  <a:cubicBezTo>
                    <a:pt x="225" y="0"/>
                    <a:pt x="288" y="9"/>
                    <a:pt x="345" y="37"/>
                  </a:cubicBezTo>
                  <a:cubicBezTo>
                    <a:pt x="402" y="65"/>
                    <a:pt x="478" y="142"/>
                    <a:pt x="513" y="16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789" y="3021"/>
              <a:ext cx="377" cy="411"/>
            </a:xfrm>
            <a:custGeom>
              <a:avLst/>
              <a:gdLst>
                <a:gd name="T0" fmla="*/ 0 w 377"/>
                <a:gd name="T1" fmla="*/ 0 h 411"/>
                <a:gd name="T2" fmla="*/ 86 w 377"/>
                <a:gd name="T3" fmla="*/ 135 h 411"/>
                <a:gd name="T4" fmla="*/ 194 w 377"/>
                <a:gd name="T5" fmla="*/ 243 h 411"/>
                <a:gd name="T6" fmla="*/ 377 w 377"/>
                <a:gd name="T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1">
                  <a:moveTo>
                    <a:pt x="0" y="0"/>
                  </a:moveTo>
                  <a:cubicBezTo>
                    <a:pt x="14" y="22"/>
                    <a:pt x="54" y="95"/>
                    <a:pt x="86" y="135"/>
                  </a:cubicBezTo>
                  <a:cubicBezTo>
                    <a:pt x="118" y="175"/>
                    <a:pt x="146" y="197"/>
                    <a:pt x="194" y="243"/>
                  </a:cubicBezTo>
                  <a:cubicBezTo>
                    <a:pt x="242" y="289"/>
                    <a:pt x="339" y="376"/>
                    <a:pt x="377" y="41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569" y="3386"/>
              <a:ext cx="579" cy="160"/>
            </a:xfrm>
            <a:custGeom>
              <a:avLst/>
              <a:gdLst>
                <a:gd name="T0" fmla="*/ 0 w 579"/>
                <a:gd name="T1" fmla="*/ 160 h 160"/>
                <a:gd name="T2" fmla="*/ 240 w 579"/>
                <a:gd name="T3" fmla="*/ 25 h 160"/>
                <a:gd name="T4" fmla="*/ 435 w 579"/>
                <a:gd name="T5" fmla="*/ 10 h 160"/>
                <a:gd name="T6" fmla="*/ 579 w 579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9" h="160">
                  <a:moveTo>
                    <a:pt x="0" y="160"/>
                  </a:moveTo>
                  <a:cubicBezTo>
                    <a:pt x="40" y="137"/>
                    <a:pt x="168" y="50"/>
                    <a:pt x="240" y="25"/>
                  </a:cubicBezTo>
                  <a:cubicBezTo>
                    <a:pt x="312" y="0"/>
                    <a:pt x="379" y="0"/>
                    <a:pt x="435" y="10"/>
                  </a:cubicBezTo>
                  <a:cubicBezTo>
                    <a:pt x="491" y="20"/>
                    <a:pt x="549" y="70"/>
                    <a:pt x="579" y="8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2426" y="302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6200000">
              <a:off x="2013" y="3163"/>
              <a:ext cx="61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dirty="0"/>
                <a:t>選択頻度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619672" y="5374957"/>
            <a:ext cx="596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知識空間上での球の運動を加速度によって制御することで，</a:t>
            </a:r>
            <a:endParaRPr lang="en-US" altLang="ja-JP" dirty="0" smtClean="0"/>
          </a:p>
          <a:p>
            <a:r>
              <a:rPr lang="ja-JP" altLang="en-US" dirty="0"/>
              <a:t>教えていない</a:t>
            </a:r>
            <a:r>
              <a:rPr lang="ja-JP" altLang="en-US" dirty="0" smtClean="0"/>
              <a:t>動作も補完して生成することができる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7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実験手順</a:t>
            </a:r>
            <a:endParaRPr kumimoji="1" lang="ja-JP" altLang="en-US" dirty="0"/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" y="4017402"/>
            <a:ext cx="834383" cy="10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7" y="4176896"/>
            <a:ext cx="834383" cy="10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" y="4349010"/>
            <a:ext cx="834383" cy="9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" y="1844824"/>
            <a:ext cx="1278260" cy="10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7" y="2004318"/>
            <a:ext cx="1278260" cy="10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" y="2176432"/>
            <a:ext cx="1278260" cy="9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5608337" y="2773274"/>
            <a:ext cx="1325863" cy="1598910"/>
            <a:chOff x="5524500" y="1844824"/>
            <a:chExt cx="2819400" cy="3505200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286500" y="1844824"/>
              <a:ext cx="762000" cy="533400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057900" y="2606824"/>
              <a:ext cx="1066800" cy="9144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210300" y="2454424"/>
              <a:ext cx="1066800" cy="609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286500" y="3597424"/>
              <a:ext cx="838200" cy="5334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438900" y="4207024"/>
              <a:ext cx="1447800" cy="3810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505700" y="4207024"/>
              <a:ext cx="381000" cy="11430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277100" y="5273824"/>
              <a:ext cx="1066800" cy="762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524500" y="3292624"/>
              <a:ext cx="533400" cy="1752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524500" y="4588024"/>
              <a:ext cx="1752600" cy="762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591300" y="2606824"/>
              <a:ext cx="381000" cy="2133600"/>
            </a:xfrm>
            <a:prstGeom prst="rect">
              <a:avLst/>
            </a:prstGeom>
            <a:solidFill>
              <a:srgbClr val="FF505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24562"/>
            <a:ext cx="1302663" cy="13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頻度空間とは？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34982"/>
            <a:ext cx="1752600" cy="9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73607"/>
            <a:ext cx="1302663" cy="13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E:\北山\dataset114\10\outpu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11" y="1866319"/>
            <a:ext cx="1931489" cy="11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北山\dataset114\10\outpu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11" y="4100762"/>
            <a:ext cx="1093289" cy="11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右矢印 24"/>
          <p:cNvSpPr/>
          <p:nvPr/>
        </p:nvSpPr>
        <p:spPr>
          <a:xfrm rot="1879859">
            <a:off x="2090060" y="2844725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9552768">
            <a:off x="1795614" y="4223075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1879859">
            <a:off x="5282236" y="2692325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19552768">
            <a:off x="5224614" y="4499596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573746">
            <a:off x="3469697" y="2844724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9573746">
            <a:off x="6483591" y="2698260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1706721">
            <a:off x="3469507" y="4361612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706721">
            <a:off x="6596512" y="4513459"/>
            <a:ext cx="533400" cy="3170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8600" y="5737455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１．動作時間の長さが違う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種類の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動作データの組を用意する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26099" y="5737455"/>
            <a:ext cx="2765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３</a:t>
            </a:r>
            <a:r>
              <a:rPr kumimoji="1" lang="ja-JP" altLang="en-US" sz="1400" dirty="0" smtClean="0"/>
              <a:t>．それぞれの知識空間を元に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ロボットの動作を生成し，それぞれ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違った動作が生成されることを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確認する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76600" y="5737455"/>
            <a:ext cx="2850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２</a:t>
            </a:r>
            <a:r>
              <a:rPr kumimoji="1" lang="ja-JP" altLang="en-US" sz="1400" dirty="0" smtClean="0"/>
              <a:t>．</a:t>
            </a:r>
            <a:r>
              <a:rPr lang="ja-JP" altLang="en-US" sz="1400" dirty="0"/>
              <a:t>それぞれ</a:t>
            </a:r>
            <a:r>
              <a:rPr lang="ja-JP" altLang="en-US" sz="1400" dirty="0" smtClean="0"/>
              <a:t>の動作データを用いて</a:t>
            </a:r>
            <a:endParaRPr lang="en-US" altLang="ja-JP" sz="1400" dirty="0" smtClean="0"/>
          </a:p>
          <a:p>
            <a:r>
              <a:rPr lang="ja-JP" altLang="en-US" sz="1400" dirty="0" smtClean="0"/>
              <a:t>同じ設定の知識空間に知識化を</a:t>
            </a:r>
            <a:endParaRPr lang="en-US" altLang="ja-JP" sz="1400" dirty="0" smtClean="0"/>
          </a:p>
          <a:p>
            <a:r>
              <a:rPr lang="ja-JP" altLang="en-US" sz="1400" dirty="0" smtClean="0"/>
              <a:t>行い，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種類の知識空間を形成する</a:t>
            </a:r>
            <a:endParaRPr lang="en-US" altLang="ja-JP" sz="14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7200" y="3186362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動作データの組</a:t>
            </a:r>
            <a:r>
              <a:rPr kumimoji="1"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7200" y="5271563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動作データの組</a:t>
            </a:r>
            <a:r>
              <a:rPr lang="en-US" altLang="ja-JP" sz="1200" dirty="0"/>
              <a:t>B</a:t>
            </a:r>
            <a:endParaRPr kumimoji="1" lang="ja-JP" altLang="en-US" sz="1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91000" y="318636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知識空間</a:t>
            </a:r>
            <a:r>
              <a:rPr kumimoji="1"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91000" y="5271563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知識</a:t>
            </a:r>
            <a:r>
              <a:rPr lang="ja-JP" altLang="en-US" sz="1200" dirty="0" smtClean="0"/>
              <a:t>空間</a:t>
            </a:r>
            <a:r>
              <a:rPr lang="en-US" altLang="ja-JP" sz="1200" dirty="0"/>
              <a:t>B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92610" y="3110162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生成された動作</a:t>
            </a:r>
            <a:r>
              <a:rPr kumimoji="1"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292610" y="5243762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生成された</a:t>
            </a:r>
            <a:r>
              <a:rPr lang="ja-JP" altLang="en-US" sz="1200" dirty="0" smtClean="0"/>
              <a:t>動作</a:t>
            </a:r>
            <a:r>
              <a:rPr lang="en-US" altLang="ja-JP" sz="1200" dirty="0"/>
              <a:t>B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67400" y="443336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ロボット</a:t>
            </a:r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86000" y="4176962"/>
            <a:ext cx="136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動作</a:t>
            </a:r>
            <a:r>
              <a:rPr lang="ja-JP" altLang="en-US" sz="1200" dirty="0" smtClean="0"/>
              <a:t>時間以外の</a:t>
            </a:r>
            <a:endParaRPr lang="en-US" altLang="ja-JP" sz="1200" dirty="0" smtClean="0"/>
          </a:p>
          <a:p>
            <a:r>
              <a:rPr lang="ja-JP" altLang="en-US" sz="1200" dirty="0" smtClean="0"/>
              <a:t>設定を統一した</a:t>
            </a:r>
            <a:endParaRPr lang="en-US" altLang="ja-JP" sz="1200" dirty="0" smtClean="0"/>
          </a:p>
          <a:p>
            <a:r>
              <a:rPr lang="en-US" altLang="ja-JP" sz="1200" dirty="0" smtClean="0"/>
              <a:t>Motion Space TS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75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提案手法の</a:t>
            </a:r>
            <a:r>
              <a:rPr lang="ja-JP" altLang="en-US" dirty="0" smtClean="0"/>
              <a:t>パラメータ</a:t>
            </a:r>
            <a:endParaRPr kumimoji="1" lang="ja-JP" altLang="en-US" dirty="0"/>
          </a:p>
        </p:txBody>
      </p:sp>
      <p:graphicFrame>
        <p:nvGraphicFramePr>
          <p:cNvPr id="5" name="Group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56941"/>
              </p:ext>
            </p:extLst>
          </p:nvPr>
        </p:nvGraphicFramePr>
        <p:xfrm>
          <a:off x="457200" y="1967384"/>
          <a:ext cx="3898776" cy="4337000"/>
        </p:xfrm>
        <a:graphic>
          <a:graphicData uri="http://schemas.openxmlformats.org/drawingml/2006/table">
            <a:tbl>
              <a:tblPr/>
              <a:tblGrid>
                <a:gridCol w="2026568"/>
                <a:gridCol w="720080"/>
                <a:gridCol w="115212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パラメータ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記号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値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教示時間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動作時間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時間刻み幅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[s]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-100,40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-120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初期角速度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角速度刻み幅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角速度範囲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-180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初期角加速度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角加速度刻み幅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Δθ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角加速度範囲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[deg.]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-480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5833382"/>
                  </p:ext>
                </p:extLst>
              </p:nvPr>
            </p:nvGraphicFramePr>
            <p:xfrm>
              <a:off x="4644008" y="1988840"/>
              <a:ext cx="4032448" cy="3672160"/>
            </p:xfrm>
            <a:graphic>
              <a:graphicData uri="http://schemas.openxmlformats.org/drawingml/2006/table">
                <a:tbl>
                  <a:tblPr/>
                  <a:tblGrid>
                    <a:gridCol w="2160240"/>
                    <a:gridCol w="720080"/>
                    <a:gridCol w="1152128"/>
                  </a:tblGrid>
                  <a:tr h="431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パラメータ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記号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値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最低影響範囲半径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速度半径係数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最大影響範囲半径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ＭＳ Ｐゴシック" charset="-128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仮想球の質量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傾斜係数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α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800.0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選択頻度加算最大値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減速係数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γ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各セルの選択頻度初期値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-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3311485"/>
                  </p:ext>
                </p:extLst>
              </p:nvPr>
            </p:nvGraphicFramePr>
            <p:xfrm>
              <a:off x="4644008" y="1988840"/>
              <a:ext cx="4032448" cy="3672160"/>
            </p:xfrm>
            <a:graphic>
              <a:graphicData uri="http://schemas.openxmlformats.org/drawingml/2006/table">
                <a:tbl>
                  <a:tblPr/>
                  <a:tblGrid>
                    <a:gridCol w="2160240"/>
                    <a:gridCol w="720080"/>
                    <a:gridCol w="1152128"/>
                  </a:tblGrid>
                  <a:tr h="431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パラメータ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記号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値</a:t>
                          </a:r>
                          <a:endParaRPr kumimoji="1" lang="en-US" altLang="ja-JP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1.0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最低影響範囲半径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232203" r="-163559" b="-7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速度半径係数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332203" r="-163559" b="-6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2.0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最大影響範囲半径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09322" t="-432203" r="-163559" b="-5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仮想球の質量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傾斜係数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α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800.0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選択頻度加算最大値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減速係数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γ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ja-JP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各セルの選択頻度初期値</a:t>
                          </a:r>
                          <a:endParaRPr kumimoji="1" lang="en-US" altLang="ja-JP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-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ja-JP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-128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91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5" t="13888" r="25909" b="18185"/>
          <a:stretch/>
        </p:blipFill>
        <p:spPr bwMode="auto">
          <a:xfrm>
            <a:off x="3587297" y="2175247"/>
            <a:ext cx="3138819" cy="29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提案手法の知識空間の状態（</a:t>
            </a:r>
            <a:r>
              <a:rPr lang="en-US" altLang="ja-JP" sz="4400" dirty="0"/>
              <a:t>10</a:t>
            </a:r>
            <a:r>
              <a:rPr lang="ja-JP" altLang="en-US" sz="4400" dirty="0"/>
              <a:t>秒</a:t>
            </a:r>
            <a:r>
              <a:rPr kumimoji="1" lang="ja-JP" altLang="en-US" sz="4400" dirty="0" smtClean="0"/>
              <a:t>）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9323" y="5733256"/>
            <a:ext cx="49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動作データをもとに知識化した</a:t>
            </a:r>
            <a:r>
              <a:rPr kumimoji="1" lang="en-US" altLang="ja-JP" sz="2000" dirty="0" smtClean="0"/>
              <a:t>Motion Space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850" y="53732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角速度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/s]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390073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09403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86147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6539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75525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5387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87924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6203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387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3323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78323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3379" y="509063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－１８０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7715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１８０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8984" y="50851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</a:t>
            </a:r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53619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1890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94476" y="508518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6515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6515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6515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6515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15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67661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 rot="5400000">
            <a:off x="6747203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1430346" y="2830285"/>
            <a:ext cx="8681" cy="1457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>
            <a:off x="719519" y="35301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719519" y="34285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729252" y="33269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725250" y="320976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719519" y="310399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29083" y="3297343"/>
            <a:ext cx="2093549" cy="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747667" y="2408343"/>
            <a:ext cx="1428235" cy="17271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平行四辺形 56"/>
          <p:cNvSpPr/>
          <p:nvPr/>
        </p:nvSpPr>
        <p:spPr>
          <a:xfrm>
            <a:off x="719519" y="2986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719519" y="2865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>
            <a:off x="719519" y="2732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>
            <a:off x="719519" y="2611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1430346" y="2255942"/>
            <a:ext cx="0" cy="574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blipFill rotWithShape="1">
                <a:blip r:embed="rId4"/>
                <a:stretch>
                  <a:fillRect l="-5357" t="-2532" r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3279" t="-2564" r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/>
                        </a:rPr>
                        <m:t>=―</m:t>
                      </m:r>
                      <m:r>
                        <a:rPr lang="ja-JP" altLang="en-US" i="1">
                          <a:latin typeface="Cambria Math"/>
                        </a:rPr>
                        <m:t>１０８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</m:t>
                      </m:r>
                      <m:r>
                        <a:rPr lang="en-US" altLang="ja-JP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断面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blipFill rotWithShape="1">
                <a:blip r:embed="rId6"/>
                <a:stretch>
                  <a:fillRect r="-704"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1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b="9124"/>
          <a:stretch/>
        </p:blipFill>
        <p:spPr bwMode="auto">
          <a:xfrm>
            <a:off x="2066193" y="2180516"/>
            <a:ext cx="5599778" cy="33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実験に用いた入力データ（</a:t>
            </a:r>
            <a:r>
              <a:rPr lang="en-US" altLang="ja-JP" dirty="0"/>
              <a:t>10</a:t>
            </a:r>
            <a:r>
              <a:rPr lang="ja-JP" altLang="en-US" dirty="0"/>
              <a:t>秒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2366" y="5909210"/>
            <a:ext cx="691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実験に用いた</a:t>
            </a:r>
            <a:r>
              <a:rPr lang="ja-JP" altLang="en-US" sz="2000" dirty="0"/>
              <a:t>３</a:t>
            </a:r>
            <a:r>
              <a:rPr lang="ja-JP" altLang="en-US" sz="2000" dirty="0" smtClean="0"/>
              <a:t>種類</a:t>
            </a:r>
            <a:r>
              <a:rPr kumimoji="1" lang="ja-JP" altLang="en-US" sz="2000" dirty="0" smtClean="0"/>
              <a:t>の動作入力データ（</a:t>
            </a:r>
            <a:r>
              <a:rPr lang="ja-JP" altLang="en-US" sz="2000" dirty="0"/>
              <a:t>実際</a:t>
            </a:r>
            <a:r>
              <a:rPr lang="ja-JP" altLang="en-US" sz="2000" dirty="0" smtClean="0"/>
              <a:t>に入力した</a:t>
            </a:r>
            <a:r>
              <a:rPr kumimoji="1" lang="ja-JP" altLang="en-US" sz="2000" dirty="0" smtClean="0"/>
              <a:t>データ）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671153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69844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28262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209278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34497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93929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40584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45536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52483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85057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04816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/>
              <a:t>６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6211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52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b="10452"/>
          <a:stretch/>
        </p:blipFill>
        <p:spPr bwMode="auto">
          <a:xfrm>
            <a:off x="2066192" y="2047082"/>
            <a:ext cx="5602152" cy="3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提案手法の動作出力結果（</a:t>
            </a:r>
            <a:r>
              <a:rPr kumimoji="1" lang="en-US" altLang="ja-JP" sz="3600" dirty="0" smtClean="0"/>
              <a:t>10</a:t>
            </a:r>
            <a:r>
              <a:rPr kumimoji="1" lang="ja-JP" altLang="en-US" sz="3600" dirty="0" smtClean="0"/>
              <a:t>秒）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0481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6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26558" b="18439"/>
          <a:stretch/>
        </p:blipFill>
        <p:spPr bwMode="auto">
          <a:xfrm>
            <a:off x="3587297" y="1611235"/>
            <a:ext cx="3070952" cy="34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提案手法の知識空間の状態</a:t>
            </a:r>
            <a:r>
              <a:rPr lang="ja-JP" altLang="en-US" sz="4400" dirty="0" smtClean="0"/>
              <a:t>（</a:t>
            </a:r>
            <a:r>
              <a:rPr lang="en-US" altLang="ja-JP" sz="4400" dirty="0" smtClean="0"/>
              <a:t>20</a:t>
            </a:r>
            <a:r>
              <a:rPr lang="ja-JP" altLang="en-US" sz="4400" dirty="0" smtClean="0"/>
              <a:t>秒</a:t>
            </a:r>
            <a:r>
              <a:rPr kumimoji="1" lang="ja-JP" altLang="en-US" sz="4400" dirty="0" smtClean="0"/>
              <a:t>）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89323" y="5733256"/>
            <a:ext cx="493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動作データをもとに知識化した</a:t>
            </a:r>
            <a:r>
              <a:rPr kumimoji="1" lang="en-US" altLang="ja-JP" sz="2000" dirty="0" smtClean="0"/>
              <a:t>Motion Space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1850" y="53732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角速度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/s]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390073" y="3495199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09403" y="35224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86147" y="48906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6539" y="213285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75525" y="32129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65387" y="285293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87924" y="386104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6203" y="42210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5387" y="249289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3323" y="453060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78323" y="508518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93379" y="509063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－１８０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7715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１８０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8984" y="508518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</a:t>
            </a:r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53619" y="508518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61890" y="508518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94476" y="508518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06515" y="489064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０．０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6515" y="4346748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０．２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6515" y="381052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０．４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6515" y="3284984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０．６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15" y="270892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０．８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67661" y="2154342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１．０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 rot="5400000">
            <a:off x="6747203" y="3459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選択頻度</a:t>
            </a:r>
            <a:endParaRPr kumimoji="1" lang="ja-JP" altLang="en-US" dirty="0"/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1430346" y="2830285"/>
            <a:ext cx="8681" cy="1457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>
            <a:off x="719519" y="35301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719519" y="34285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729252" y="332691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725250" y="320976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719519" y="3103999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29083" y="3297343"/>
            <a:ext cx="2093549" cy="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747667" y="2408343"/>
            <a:ext cx="1428235" cy="17271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平行四辺形 56"/>
          <p:cNvSpPr/>
          <p:nvPr/>
        </p:nvSpPr>
        <p:spPr>
          <a:xfrm>
            <a:off x="719519" y="2986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719519" y="2865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>
            <a:off x="719519" y="2732855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>
            <a:off x="719519" y="2611542"/>
            <a:ext cx="1410870" cy="437487"/>
          </a:xfrm>
          <a:prstGeom prst="parallelogram">
            <a:avLst>
              <a:gd name="adj" fmla="val 96642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1430346" y="2255942"/>
            <a:ext cx="0" cy="5743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25" y="2175247"/>
                <a:ext cx="33106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556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73" y="2852936"/>
                <a:ext cx="341848" cy="478785"/>
              </a:xfrm>
              <a:prstGeom prst="rect">
                <a:avLst/>
              </a:prstGeom>
              <a:blipFill rotWithShape="1">
                <a:blip r:embed="rId4"/>
                <a:stretch>
                  <a:fillRect l="-5357" t="-2532" r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44" y="2132856"/>
                <a:ext cx="372209" cy="478785"/>
              </a:xfrm>
              <a:prstGeom prst="rect">
                <a:avLst/>
              </a:prstGeom>
              <a:blipFill rotWithShape="1">
                <a:blip r:embed="rId5"/>
                <a:stretch>
                  <a:fillRect l="-3279" t="-2564" r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/>
                        </a:rPr>
                        <m:t>=―</m:t>
                      </m:r>
                      <m:r>
                        <a:rPr lang="ja-JP" altLang="en-US" i="1">
                          <a:latin typeface="Cambria Math"/>
                        </a:rPr>
                        <m:t>１０８</m:t>
                      </m:r>
                      <m:r>
                        <a:rPr lang="en-US" altLang="ja-JP" b="0" i="1" smtClean="0">
                          <a:latin typeface="Cambria Math"/>
                        </a:rPr>
                        <m:t>𝑑𝑒𝑔</m:t>
                      </m:r>
                      <m:r>
                        <a:rPr lang="en-US" altLang="ja-JP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i="1" smtClean="0">
                          <a:latin typeface="Cambria Math"/>
                        </a:rPr>
                        <m:t>の</m:t>
                      </m:r>
                      <m:r>
                        <a:rPr lang="ja-JP" altLang="en-US" i="1">
                          <a:latin typeface="Cambria Math"/>
                        </a:rPr>
                        <m:t>断面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7" y="4303104"/>
                <a:ext cx="2601080" cy="382156"/>
              </a:xfrm>
              <a:prstGeom prst="rect">
                <a:avLst/>
              </a:prstGeom>
              <a:blipFill rotWithShape="1">
                <a:blip r:embed="rId6"/>
                <a:stretch>
                  <a:fillRect r="-704"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1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621338" y="2197224"/>
            <a:ext cx="3205812" cy="3203576"/>
            <a:chOff x="5621338" y="2197224"/>
            <a:chExt cx="3205812" cy="320357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002338" y="3140968"/>
              <a:ext cx="2824812" cy="1222375"/>
              <a:chOff x="6002338" y="3359150"/>
              <a:chExt cx="2824812" cy="1222375"/>
            </a:xfrm>
          </p:grpSpPr>
          <p:sp>
            <p:nvSpPr>
              <p:cNvPr id="146523" name="Text Box 91"/>
              <p:cNvSpPr txBox="1">
                <a:spLocks noChangeArrowheads="1"/>
              </p:cNvSpPr>
              <p:nvPr/>
            </p:nvSpPr>
            <p:spPr bwMode="auto">
              <a:xfrm>
                <a:off x="6002338" y="3359150"/>
                <a:ext cx="282481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動作データ</a:t>
                </a:r>
                <a:r>
                  <a:rPr lang="ja-JP" altLang="en-US" dirty="0" smtClean="0"/>
                  <a:t>の軌跡がセルの</a:t>
                </a:r>
                <a:endParaRPr lang="en-US" altLang="ja-JP" dirty="0" smtClean="0"/>
              </a:p>
              <a:p>
                <a:r>
                  <a:rPr lang="ja-JP" altLang="en-US" dirty="0" smtClean="0"/>
                  <a:t>付近を通過</a:t>
                </a:r>
                <a:r>
                  <a:rPr lang="ja-JP" altLang="en-US" dirty="0"/>
                  <a:t>する頻度</a:t>
                </a:r>
                <a:endParaRPr lang="en-US" altLang="ja-JP" dirty="0"/>
              </a:p>
            </p:txBody>
          </p:sp>
          <p:sp>
            <p:nvSpPr>
              <p:cNvPr id="146529" name="Text Box 97"/>
              <p:cNvSpPr txBox="1">
                <a:spLocks noChangeArrowheads="1"/>
              </p:cNvSpPr>
              <p:nvPr/>
            </p:nvSpPr>
            <p:spPr bwMode="auto">
              <a:xfrm>
                <a:off x="6372226" y="4057650"/>
                <a:ext cx="1979613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 smtClean="0"/>
                  <a:t>“選択頻度</a:t>
                </a:r>
                <a:r>
                  <a:rPr lang="ja-JP" altLang="en-US" sz="2800" dirty="0"/>
                  <a:t>”</a:t>
                </a:r>
                <a:endParaRPr lang="en-US" altLang="ja-JP" sz="2800" dirty="0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5621338" y="2197224"/>
              <a:ext cx="720725" cy="3203576"/>
              <a:chOff x="5621338" y="1981200"/>
              <a:chExt cx="720725" cy="3203576"/>
            </a:xfrm>
          </p:grpSpPr>
          <p:sp>
            <p:nvSpPr>
              <p:cNvPr id="146520" name="Rectangle 88"/>
              <p:cNvSpPr>
                <a:spLocks noChangeArrowheads="1"/>
              </p:cNvSpPr>
              <p:nvPr/>
            </p:nvSpPr>
            <p:spPr bwMode="auto">
              <a:xfrm>
                <a:off x="5621338" y="2057400"/>
                <a:ext cx="304800" cy="3048000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6521" name="Text Box 89"/>
              <p:cNvSpPr txBox="1">
                <a:spLocks noChangeArrowheads="1"/>
              </p:cNvSpPr>
              <p:nvPr/>
            </p:nvSpPr>
            <p:spPr bwMode="auto">
              <a:xfrm>
                <a:off x="5926138" y="4814888"/>
                <a:ext cx="415925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/>
                  <a:t>低</a:t>
                </a:r>
                <a:endParaRPr lang="en-US" altLang="ja-JP" dirty="0"/>
              </a:p>
            </p:txBody>
          </p:sp>
          <p:sp>
            <p:nvSpPr>
              <p:cNvPr id="146522" name="Text Box 90"/>
              <p:cNvSpPr txBox="1">
                <a:spLocks noChangeArrowheads="1"/>
              </p:cNvSpPr>
              <p:nvPr/>
            </p:nvSpPr>
            <p:spPr bwMode="auto">
              <a:xfrm>
                <a:off x="5926138" y="1981200"/>
                <a:ext cx="415925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/>
                  <a:t>高</a:t>
                </a:r>
                <a:endParaRPr lang="en-US" altLang="ja-JP" dirty="0"/>
              </a:p>
            </p:txBody>
          </p:sp>
        </p:grpSp>
      </p:grpSp>
      <p:grpSp>
        <p:nvGrpSpPr>
          <p:cNvPr id="146491" name="Group 59"/>
          <p:cNvGrpSpPr>
            <a:grpSpLocks/>
          </p:cNvGrpSpPr>
          <p:nvPr/>
        </p:nvGrpSpPr>
        <p:grpSpPr bwMode="auto">
          <a:xfrm>
            <a:off x="1752600" y="2273424"/>
            <a:ext cx="3505200" cy="2590800"/>
            <a:chOff x="1728" y="1392"/>
            <a:chExt cx="2208" cy="1632"/>
          </a:xfrm>
        </p:grpSpPr>
        <p:sp>
          <p:nvSpPr>
            <p:cNvPr id="146459" name="Rectangle 27"/>
            <p:cNvSpPr>
              <a:spLocks noChangeArrowheads="1"/>
            </p:cNvSpPr>
            <p:nvPr/>
          </p:nvSpPr>
          <p:spPr bwMode="auto">
            <a:xfrm>
              <a:off x="1728" y="2736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1728" y="2448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1" name="Rectangle 29"/>
            <p:cNvSpPr>
              <a:spLocks noChangeArrowheads="1"/>
            </p:cNvSpPr>
            <p:nvPr/>
          </p:nvSpPr>
          <p:spPr bwMode="auto">
            <a:xfrm>
              <a:off x="172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2" name="Rectangle 30"/>
            <p:cNvSpPr>
              <a:spLocks noChangeArrowheads="1"/>
            </p:cNvSpPr>
            <p:nvPr/>
          </p:nvSpPr>
          <p:spPr bwMode="auto">
            <a:xfrm>
              <a:off x="201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3" name="Rectangle 31"/>
            <p:cNvSpPr>
              <a:spLocks noChangeArrowheads="1"/>
            </p:cNvSpPr>
            <p:nvPr/>
          </p:nvSpPr>
          <p:spPr bwMode="auto">
            <a:xfrm>
              <a:off x="201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4" name="Rectangle 32"/>
            <p:cNvSpPr>
              <a:spLocks noChangeArrowheads="1"/>
            </p:cNvSpPr>
            <p:nvPr/>
          </p:nvSpPr>
          <p:spPr bwMode="auto">
            <a:xfrm>
              <a:off x="201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5" name="Rectangle 33"/>
            <p:cNvSpPr>
              <a:spLocks noChangeArrowheads="1"/>
            </p:cNvSpPr>
            <p:nvPr/>
          </p:nvSpPr>
          <p:spPr bwMode="auto">
            <a:xfrm>
              <a:off x="2304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6" name="Rectangle 34"/>
            <p:cNvSpPr>
              <a:spLocks noChangeArrowheads="1"/>
            </p:cNvSpPr>
            <p:nvPr/>
          </p:nvSpPr>
          <p:spPr bwMode="auto">
            <a:xfrm>
              <a:off x="2304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7" name="Rectangle 35"/>
            <p:cNvSpPr>
              <a:spLocks noChangeArrowheads="1"/>
            </p:cNvSpPr>
            <p:nvPr/>
          </p:nvSpPr>
          <p:spPr bwMode="auto">
            <a:xfrm>
              <a:off x="2304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8" name="Rectangle 36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9" name="Rectangle 3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0" name="Rectangle 38"/>
            <p:cNvSpPr>
              <a:spLocks noChangeArrowheads="1"/>
            </p:cNvSpPr>
            <p:nvPr/>
          </p:nvSpPr>
          <p:spPr bwMode="auto">
            <a:xfrm>
              <a:off x="2592" y="1392"/>
              <a:ext cx="288" cy="19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1" name="Rectangle 39"/>
            <p:cNvSpPr>
              <a:spLocks noChangeArrowheads="1"/>
            </p:cNvSpPr>
            <p:nvPr/>
          </p:nvSpPr>
          <p:spPr bwMode="auto">
            <a:xfrm>
              <a:off x="2880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2" name="Rectangle 40"/>
            <p:cNvSpPr>
              <a:spLocks noChangeArrowheads="1"/>
            </p:cNvSpPr>
            <p:nvPr/>
          </p:nvSpPr>
          <p:spPr bwMode="auto">
            <a:xfrm>
              <a:off x="2880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3" name="Rectangle 41"/>
            <p:cNvSpPr>
              <a:spLocks noChangeArrowheads="1"/>
            </p:cNvSpPr>
            <p:nvPr/>
          </p:nvSpPr>
          <p:spPr bwMode="auto">
            <a:xfrm>
              <a:off x="2880" y="1392"/>
              <a:ext cx="288" cy="19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4" name="Rectangle 42"/>
            <p:cNvSpPr>
              <a:spLocks noChangeArrowheads="1"/>
            </p:cNvSpPr>
            <p:nvPr/>
          </p:nvSpPr>
          <p:spPr bwMode="auto">
            <a:xfrm>
              <a:off x="316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5" name="Rectangle 43"/>
            <p:cNvSpPr>
              <a:spLocks noChangeArrowheads="1"/>
            </p:cNvSpPr>
            <p:nvPr/>
          </p:nvSpPr>
          <p:spPr bwMode="auto">
            <a:xfrm>
              <a:off x="3168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6" name="Rectangle 44"/>
            <p:cNvSpPr>
              <a:spLocks noChangeArrowheads="1"/>
            </p:cNvSpPr>
            <p:nvPr/>
          </p:nvSpPr>
          <p:spPr bwMode="auto">
            <a:xfrm>
              <a:off x="3168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7" name="Rectangle 45"/>
            <p:cNvSpPr>
              <a:spLocks noChangeArrowheads="1"/>
            </p:cNvSpPr>
            <p:nvPr/>
          </p:nvSpPr>
          <p:spPr bwMode="auto">
            <a:xfrm>
              <a:off x="345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8" name="Rectangle 46"/>
            <p:cNvSpPr>
              <a:spLocks noChangeArrowheads="1"/>
            </p:cNvSpPr>
            <p:nvPr/>
          </p:nvSpPr>
          <p:spPr bwMode="auto">
            <a:xfrm>
              <a:off x="345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9" name="Rectangle 47"/>
            <p:cNvSpPr>
              <a:spLocks noChangeArrowheads="1"/>
            </p:cNvSpPr>
            <p:nvPr/>
          </p:nvSpPr>
          <p:spPr bwMode="auto">
            <a:xfrm>
              <a:off x="345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0" name="Rectangle 48"/>
            <p:cNvSpPr>
              <a:spLocks noChangeArrowheads="1"/>
            </p:cNvSpPr>
            <p:nvPr/>
          </p:nvSpPr>
          <p:spPr bwMode="auto">
            <a:xfrm>
              <a:off x="3744" y="2736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1" name="Rectangle 49"/>
            <p:cNvSpPr>
              <a:spLocks noChangeArrowheads="1"/>
            </p:cNvSpPr>
            <p:nvPr/>
          </p:nvSpPr>
          <p:spPr bwMode="auto">
            <a:xfrm>
              <a:off x="3744" y="2448"/>
              <a:ext cx="192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2" name="Rectangle 50"/>
            <p:cNvSpPr>
              <a:spLocks noChangeArrowheads="1"/>
            </p:cNvSpPr>
            <p:nvPr/>
          </p:nvSpPr>
          <p:spPr bwMode="auto">
            <a:xfrm>
              <a:off x="3744" y="2160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知識空間：動きの知識を表す空間</a:t>
            </a:r>
            <a:endParaRPr lang="en-US" altLang="ja-JP" dirty="0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V="1">
            <a:off x="1752600" y="2121024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V="1">
            <a:off x="1752600" y="5321424"/>
            <a:ext cx="358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 rot="16200000">
            <a:off x="85554" y="2925712"/>
            <a:ext cx="2315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/>
              <a:t>センサ情報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（ロボットの状態）</a:t>
            </a:r>
            <a:endParaRPr lang="en-US" altLang="ja-JP" sz="2400" dirty="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4548188" y="532142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/>
              <a:t>時間</a:t>
            </a:r>
            <a:endParaRPr lang="en-US" altLang="ja-JP" sz="2400" dirty="0"/>
          </a:p>
        </p:txBody>
      </p:sp>
      <p:grpSp>
        <p:nvGrpSpPr>
          <p:cNvPr id="146456" name="Group 24"/>
          <p:cNvGrpSpPr>
            <a:grpSpLocks/>
          </p:cNvGrpSpPr>
          <p:nvPr/>
        </p:nvGrpSpPr>
        <p:grpSpPr bwMode="auto">
          <a:xfrm>
            <a:off x="1600200" y="2273424"/>
            <a:ext cx="3657600" cy="3200400"/>
            <a:chOff x="1632" y="1392"/>
            <a:chExt cx="2304" cy="2016"/>
          </a:xfrm>
        </p:grpSpPr>
        <p:sp>
          <p:nvSpPr>
            <p:cNvPr id="146443" name="Line 11"/>
            <p:cNvSpPr>
              <a:spLocks noChangeShapeType="1"/>
            </p:cNvSpPr>
            <p:nvPr/>
          </p:nvSpPr>
          <p:spPr bwMode="auto">
            <a:xfrm>
              <a:off x="1632" y="302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>
              <a:off x="1632" y="27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5" name="Line 13"/>
            <p:cNvSpPr>
              <a:spLocks noChangeShapeType="1"/>
            </p:cNvSpPr>
            <p:nvPr/>
          </p:nvSpPr>
          <p:spPr bwMode="auto">
            <a:xfrm>
              <a:off x="1632" y="244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>
              <a:off x="1632" y="216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>
              <a:off x="1632" y="187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>
              <a:off x="1632" y="158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 flipV="1">
              <a:off x="2016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 flipV="1">
              <a:off x="2304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 flipV="1">
              <a:off x="2880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 flipV="1">
              <a:off x="3168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 flipV="1">
              <a:off x="3744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6458" name="Group 26"/>
          <p:cNvGrpSpPr>
            <a:grpSpLocks/>
          </p:cNvGrpSpPr>
          <p:nvPr/>
        </p:nvGrpSpPr>
        <p:grpSpPr bwMode="auto">
          <a:xfrm>
            <a:off x="1760538" y="2667132"/>
            <a:ext cx="5600705" cy="2016129"/>
            <a:chOff x="1733" y="1640"/>
            <a:chExt cx="3528" cy="1270"/>
          </a:xfrm>
        </p:grpSpPr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1733" y="1640"/>
              <a:ext cx="2209" cy="1145"/>
            </a:xfrm>
            <a:custGeom>
              <a:avLst/>
              <a:gdLst>
                <a:gd name="T0" fmla="*/ 0 w 2209"/>
                <a:gd name="T1" fmla="*/ 997 h 1145"/>
                <a:gd name="T2" fmla="*/ 497 w 2209"/>
                <a:gd name="T3" fmla="*/ 648 h 1145"/>
                <a:gd name="T4" fmla="*/ 1152 w 2209"/>
                <a:gd name="T5" fmla="*/ 83 h 1145"/>
                <a:gd name="T6" fmla="*/ 2209 w 2209"/>
                <a:gd name="T7" fmla="*/ 114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9" h="1145">
                  <a:moveTo>
                    <a:pt x="0" y="997"/>
                  </a:moveTo>
                  <a:cubicBezTo>
                    <a:pt x="83" y="939"/>
                    <a:pt x="305" y="800"/>
                    <a:pt x="497" y="648"/>
                  </a:cubicBezTo>
                  <a:cubicBezTo>
                    <a:pt x="689" y="496"/>
                    <a:pt x="867" y="0"/>
                    <a:pt x="1152" y="83"/>
                  </a:cubicBezTo>
                  <a:cubicBezTo>
                    <a:pt x="1437" y="166"/>
                    <a:pt x="1989" y="924"/>
                    <a:pt x="2209" y="114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7" name="Text Box 25"/>
            <p:cNvSpPr txBox="1">
              <a:spLocks noChangeArrowheads="1"/>
            </p:cNvSpPr>
            <p:nvPr/>
          </p:nvSpPr>
          <p:spPr bwMode="auto">
            <a:xfrm>
              <a:off x="3912" y="2658"/>
              <a:ext cx="1349" cy="25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dirty="0" smtClean="0"/>
                <a:t>動作データの軌跡</a:t>
              </a:r>
              <a:endParaRPr lang="en-US" altLang="ja-JP" sz="2000" dirty="0"/>
            </a:p>
          </p:txBody>
        </p:sp>
      </p:grpSp>
      <p:grpSp>
        <p:nvGrpSpPr>
          <p:cNvPr id="146539" name="Group 107"/>
          <p:cNvGrpSpPr>
            <a:grpSpLocks/>
          </p:cNvGrpSpPr>
          <p:nvPr/>
        </p:nvGrpSpPr>
        <p:grpSpPr bwMode="auto">
          <a:xfrm>
            <a:off x="706438" y="4802312"/>
            <a:ext cx="1503363" cy="519112"/>
            <a:chOff x="445" y="2889"/>
            <a:chExt cx="947" cy="327"/>
          </a:xfrm>
        </p:grpSpPr>
        <p:sp>
          <p:nvSpPr>
            <p:cNvPr id="146535" name="Line 103"/>
            <p:cNvSpPr>
              <a:spLocks noChangeShapeType="1"/>
            </p:cNvSpPr>
            <p:nvPr/>
          </p:nvSpPr>
          <p:spPr bwMode="auto">
            <a:xfrm>
              <a:off x="816" y="3024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536" name="Text Box 104"/>
            <p:cNvSpPr txBox="1">
              <a:spLocks noChangeArrowheads="1"/>
            </p:cNvSpPr>
            <p:nvPr/>
          </p:nvSpPr>
          <p:spPr bwMode="auto">
            <a:xfrm>
              <a:off x="445" y="288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セル</a:t>
              </a:r>
              <a:endParaRPr lang="en-US" altLang="ja-JP" dirty="0"/>
            </a:p>
          </p:txBody>
        </p:sp>
        <p:sp>
          <p:nvSpPr>
            <p:cNvPr id="146538" name="Rectangle 106"/>
            <p:cNvSpPr>
              <a:spLocks noChangeArrowheads="1"/>
            </p:cNvSpPr>
            <p:nvPr/>
          </p:nvSpPr>
          <p:spPr bwMode="auto">
            <a:xfrm>
              <a:off x="1104" y="2928"/>
              <a:ext cx="288" cy="288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1763688" y="2276872"/>
            <a:ext cx="3505200" cy="2590800"/>
            <a:chOff x="144" y="2496"/>
            <a:chExt cx="2208" cy="1632"/>
          </a:xfrm>
        </p:grpSpPr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44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Rectangle 62"/>
            <p:cNvSpPr>
              <a:spLocks noChangeArrowheads="1"/>
            </p:cNvSpPr>
            <p:nvPr/>
          </p:nvSpPr>
          <p:spPr bwMode="auto">
            <a:xfrm>
              <a:off x="144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Rectangle 63"/>
            <p:cNvSpPr>
              <a:spLocks noChangeArrowheads="1"/>
            </p:cNvSpPr>
            <p:nvPr/>
          </p:nvSpPr>
          <p:spPr bwMode="auto">
            <a:xfrm>
              <a:off x="144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Rectangle 64"/>
            <p:cNvSpPr>
              <a:spLocks noChangeArrowheads="1"/>
            </p:cNvSpPr>
            <p:nvPr/>
          </p:nvSpPr>
          <p:spPr bwMode="auto">
            <a:xfrm>
              <a:off x="432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Rectangle 65"/>
            <p:cNvSpPr>
              <a:spLocks noChangeArrowheads="1"/>
            </p:cNvSpPr>
            <p:nvPr/>
          </p:nvSpPr>
          <p:spPr bwMode="auto">
            <a:xfrm>
              <a:off x="432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432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Rectangle 67"/>
            <p:cNvSpPr>
              <a:spLocks noChangeArrowheads="1"/>
            </p:cNvSpPr>
            <p:nvPr/>
          </p:nvSpPr>
          <p:spPr bwMode="auto">
            <a:xfrm>
              <a:off x="720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Rectangle 68"/>
            <p:cNvSpPr>
              <a:spLocks noChangeArrowheads="1"/>
            </p:cNvSpPr>
            <p:nvPr/>
          </p:nvSpPr>
          <p:spPr bwMode="auto">
            <a:xfrm>
              <a:off x="720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Rectangle 69"/>
            <p:cNvSpPr>
              <a:spLocks noChangeArrowheads="1"/>
            </p:cNvSpPr>
            <p:nvPr/>
          </p:nvSpPr>
          <p:spPr bwMode="auto">
            <a:xfrm>
              <a:off x="720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" name="Rectangle 70"/>
            <p:cNvSpPr>
              <a:spLocks noChangeArrowheads="1"/>
            </p:cNvSpPr>
            <p:nvPr/>
          </p:nvSpPr>
          <p:spPr bwMode="auto">
            <a:xfrm>
              <a:off x="1008" y="3264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Rectangle 71"/>
            <p:cNvSpPr>
              <a:spLocks noChangeArrowheads="1"/>
            </p:cNvSpPr>
            <p:nvPr/>
          </p:nvSpPr>
          <p:spPr bwMode="auto">
            <a:xfrm>
              <a:off x="1008" y="2976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" name="Rectangle 72"/>
            <p:cNvSpPr>
              <a:spLocks noChangeArrowheads="1"/>
            </p:cNvSpPr>
            <p:nvPr/>
          </p:nvSpPr>
          <p:spPr bwMode="auto">
            <a:xfrm>
              <a:off x="1008" y="2688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Rectangle 73"/>
            <p:cNvSpPr>
              <a:spLocks noChangeArrowheads="1"/>
            </p:cNvSpPr>
            <p:nvPr/>
          </p:nvSpPr>
          <p:spPr bwMode="auto">
            <a:xfrm>
              <a:off x="1296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Rectangle 74"/>
            <p:cNvSpPr>
              <a:spLocks noChangeArrowheads="1"/>
            </p:cNvSpPr>
            <p:nvPr/>
          </p:nvSpPr>
          <p:spPr bwMode="auto">
            <a:xfrm>
              <a:off x="1296" y="2688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" name="Rectangle 75"/>
            <p:cNvSpPr>
              <a:spLocks noChangeArrowheads="1"/>
            </p:cNvSpPr>
            <p:nvPr/>
          </p:nvSpPr>
          <p:spPr bwMode="auto">
            <a:xfrm>
              <a:off x="1296" y="2496"/>
              <a:ext cx="288" cy="19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Rectangle 76"/>
            <p:cNvSpPr>
              <a:spLocks noChangeArrowheads="1"/>
            </p:cNvSpPr>
            <p:nvPr/>
          </p:nvSpPr>
          <p:spPr bwMode="auto">
            <a:xfrm>
              <a:off x="1584" y="3264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1" name="Rectangle 77"/>
            <p:cNvSpPr>
              <a:spLocks noChangeArrowheads="1"/>
            </p:cNvSpPr>
            <p:nvPr/>
          </p:nvSpPr>
          <p:spPr bwMode="auto">
            <a:xfrm>
              <a:off x="1584" y="2976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auto">
            <a:xfrm>
              <a:off x="1584" y="2688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auto">
            <a:xfrm>
              <a:off x="1872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" name="Rectangle 80"/>
            <p:cNvSpPr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Rectangle 81"/>
            <p:cNvSpPr>
              <a:spLocks noChangeArrowheads="1"/>
            </p:cNvSpPr>
            <p:nvPr/>
          </p:nvSpPr>
          <p:spPr bwMode="auto">
            <a:xfrm>
              <a:off x="1872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2160" y="3840"/>
              <a:ext cx="192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2160" y="3552"/>
              <a:ext cx="192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2160" y="3264"/>
              <a:ext cx="192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9" name="Group 59"/>
          <p:cNvGrpSpPr>
            <a:grpSpLocks/>
          </p:cNvGrpSpPr>
          <p:nvPr/>
        </p:nvGrpSpPr>
        <p:grpSpPr bwMode="auto">
          <a:xfrm>
            <a:off x="1763688" y="2581821"/>
            <a:ext cx="3505200" cy="2719388"/>
            <a:chOff x="1728" y="1311"/>
            <a:chExt cx="2208" cy="1713"/>
          </a:xfrm>
        </p:grpSpPr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1728" y="2736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1728" y="2448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Rectangle 29"/>
            <p:cNvSpPr>
              <a:spLocks noChangeArrowheads="1"/>
            </p:cNvSpPr>
            <p:nvPr/>
          </p:nvSpPr>
          <p:spPr bwMode="auto">
            <a:xfrm>
              <a:off x="172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01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01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Rectangle 32"/>
            <p:cNvSpPr>
              <a:spLocks noChangeArrowheads="1"/>
            </p:cNvSpPr>
            <p:nvPr/>
          </p:nvSpPr>
          <p:spPr bwMode="auto">
            <a:xfrm>
              <a:off x="201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2304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2304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2304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2592" y="1311"/>
              <a:ext cx="288" cy="27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2880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2880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" name="Rectangle 41"/>
            <p:cNvSpPr>
              <a:spLocks noChangeArrowheads="1"/>
            </p:cNvSpPr>
            <p:nvPr/>
          </p:nvSpPr>
          <p:spPr bwMode="auto">
            <a:xfrm>
              <a:off x="2880" y="1311"/>
              <a:ext cx="288" cy="27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316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6" name="Rectangle 43"/>
            <p:cNvSpPr>
              <a:spLocks noChangeArrowheads="1"/>
            </p:cNvSpPr>
            <p:nvPr/>
          </p:nvSpPr>
          <p:spPr bwMode="auto">
            <a:xfrm>
              <a:off x="3168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168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Rectangle 45"/>
            <p:cNvSpPr>
              <a:spLocks noChangeArrowheads="1"/>
            </p:cNvSpPr>
            <p:nvPr/>
          </p:nvSpPr>
          <p:spPr bwMode="auto">
            <a:xfrm>
              <a:off x="345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9" name="Rectangle 46"/>
            <p:cNvSpPr>
              <a:spLocks noChangeArrowheads="1"/>
            </p:cNvSpPr>
            <p:nvPr/>
          </p:nvSpPr>
          <p:spPr bwMode="auto">
            <a:xfrm>
              <a:off x="345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0" name="Rectangle 47"/>
            <p:cNvSpPr>
              <a:spLocks noChangeArrowheads="1"/>
            </p:cNvSpPr>
            <p:nvPr/>
          </p:nvSpPr>
          <p:spPr bwMode="auto">
            <a:xfrm>
              <a:off x="345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3744" y="2736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2" name="Rectangle 49"/>
            <p:cNvSpPr>
              <a:spLocks noChangeArrowheads="1"/>
            </p:cNvSpPr>
            <p:nvPr/>
          </p:nvSpPr>
          <p:spPr bwMode="auto">
            <a:xfrm>
              <a:off x="3744" y="2448"/>
              <a:ext cx="192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" name="Rectangle 50"/>
            <p:cNvSpPr>
              <a:spLocks noChangeArrowheads="1"/>
            </p:cNvSpPr>
            <p:nvPr/>
          </p:nvSpPr>
          <p:spPr bwMode="auto">
            <a:xfrm>
              <a:off x="3744" y="2160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411760" y="6093296"/>
            <a:ext cx="4211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センサが１つの場合の２</a:t>
            </a:r>
            <a:r>
              <a:rPr kumimoji="1" lang="ja-JP" altLang="en-US" sz="2000" dirty="0" smtClean="0"/>
              <a:t>次元知識空間</a:t>
            </a:r>
            <a:endParaRPr kumimoji="1" lang="ja-JP" altLang="en-US" sz="20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627784" y="55172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知識空間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実験に用いた入力データ（</a:t>
            </a:r>
            <a:r>
              <a:rPr lang="en-US" altLang="ja-JP" dirty="0"/>
              <a:t>20</a:t>
            </a:r>
            <a:r>
              <a:rPr lang="ja-JP" altLang="en-US" dirty="0"/>
              <a:t>秒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2366" y="5909210"/>
            <a:ext cx="691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実験に用いた</a:t>
            </a:r>
            <a:r>
              <a:rPr lang="ja-JP" altLang="en-US" sz="2000" dirty="0"/>
              <a:t>３</a:t>
            </a:r>
            <a:r>
              <a:rPr lang="ja-JP" altLang="en-US" sz="2000" dirty="0" smtClean="0"/>
              <a:t>種類</a:t>
            </a:r>
            <a:r>
              <a:rPr kumimoji="1" lang="ja-JP" altLang="en-US" sz="2000" dirty="0" smtClean="0"/>
              <a:t>の動作入力データ（</a:t>
            </a:r>
            <a:r>
              <a:rPr lang="ja-JP" altLang="en-US" sz="2000" dirty="0"/>
              <a:t>実際</a:t>
            </a:r>
            <a:r>
              <a:rPr lang="ja-JP" altLang="en-US" sz="2000" dirty="0" smtClean="0"/>
              <a:t>に入力した</a:t>
            </a:r>
            <a:r>
              <a:rPr kumimoji="1" lang="ja-JP" altLang="en-US" sz="2000" dirty="0" smtClean="0"/>
              <a:t>データ）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671153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69844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28262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209278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34497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93929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405848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45536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52483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85057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426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42664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6211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b="10092"/>
          <a:stretch/>
        </p:blipFill>
        <p:spPr bwMode="auto">
          <a:xfrm>
            <a:off x="2128979" y="2137742"/>
            <a:ext cx="5550578" cy="3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提案手法の動作出力結果（</a:t>
            </a:r>
            <a:r>
              <a:rPr kumimoji="1" lang="en-US" altLang="ja-JP" sz="3600" dirty="0" smtClean="0"/>
              <a:t>20</a:t>
            </a:r>
            <a:r>
              <a:rPr kumimoji="1" lang="ja-JP" altLang="en-US" sz="3600" dirty="0" smtClean="0"/>
              <a:t>秒）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b="9769"/>
          <a:stretch/>
        </p:blipFill>
        <p:spPr bwMode="auto">
          <a:xfrm>
            <a:off x="2101944" y="2089969"/>
            <a:ext cx="5566400" cy="332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b="9768"/>
          <a:stretch/>
        </p:blipFill>
        <p:spPr bwMode="auto">
          <a:xfrm>
            <a:off x="2066192" y="2089969"/>
            <a:ext cx="5606028" cy="332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提案手法の動作出力結果（</a:t>
            </a:r>
            <a:r>
              <a:rPr lang="ja-JP" altLang="en-US" sz="3600" dirty="0"/>
              <a:t>比較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324" y="5909210"/>
            <a:ext cx="449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Motion Space </a:t>
            </a:r>
            <a:r>
              <a:rPr lang="en-US" altLang="ja-JP" sz="2000" dirty="0" smtClean="0"/>
              <a:t>TS</a:t>
            </a:r>
            <a:r>
              <a:rPr lang="ja-JP" altLang="en-US" sz="2000" dirty="0" smtClean="0"/>
              <a:t>における</a:t>
            </a:r>
            <a:r>
              <a:rPr kumimoji="1" lang="ja-JP" altLang="en-US" sz="2000" dirty="0" smtClean="0"/>
              <a:t>動作出力結果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931755" y="3567207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角度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1085" y="359450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829" y="517867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－１２０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8221" y="1988840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１２０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17207" y="324102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３０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7069" y="283535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６０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606" y="395454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－３０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885" y="435142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－６０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7069" y="24208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９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35005" y="47466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－９０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77335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０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59832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４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0640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６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4696" y="532269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８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0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１０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１２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887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１４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38322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１６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１８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53226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２</a:t>
            </a:r>
            <a:r>
              <a:rPr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0467" y="551723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時間</a:t>
            </a:r>
            <a:r>
              <a:rPr lang="en-US" altLang="ja-JP" dirty="0" smtClean="0"/>
              <a:t>[s]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77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29" name="Text Box 97"/>
          <p:cNvSpPr txBox="1">
            <a:spLocks noChangeArrowheads="1"/>
          </p:cNvSpPr>
          <p:nvPr/>
        </p:nvSpPr>
        <p:spPr bwMode="auto">
          <a:xfrm rot="5400000">
            <a:off x="6520542" y="3269621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選択頻度</a:t>
            </a:r>
            <a:endParaRPr lang="en-US" altLang="ja-JP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534572" y="1921024"/>
            <a:ext cx="720725" cy="3203576"/>
            <a:chOff x="5621338" y="1981200"/>
            <a:chExt cx="720725" cy="3203576"/>
          </a:xfrm>
        </p:grpSpPr>
        <p:sp>
          <p:nvSpPr>
            <p:cNvPr id="146520" name="Rectangle 88"/>
            <p:cNvSpPr>
              <a:spLocks noChangeArrowheads="1"/>
            </p:cNvSpPr>
            <p:nvPr/>
          </p:nvSpPr>
          <p:spPr bwMode="auto">
            <a:xfrm>
              <a:off x="5621338" y="2057400"/>
              <a:ext cx="304800" cy="3048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521" name="Text Box 89"/>
            <p:cNvSpPr txBox="1">
              <a:spLocks noChangeArrowheads="1"/>
            </p:cNvSpPr>
            <p:nvPr/>
          </p:nvSpPr>
          <p:spPr bwMode="auto">
            <a:xfrm>
              <a:off x="5926138" y="4814888"/>
              <a:ext cx="4159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低</a:t>
              </a:r>
              <a:endParaRPr lang="en-US" altLang="ja-JP" dirty="0"/>
            </a:p>
          </p:txBody>
        </p:sp>
        <p:sp>
          <p:nvSpPr>
            <p:cNvPr id="146522" name="Text Box 90"/>
            <p:cNvSpPr txBox="1">
              <a:spLocks noChangeArrowheads="1"/>
            </p:cNvSpPr>
            <p:nvPr/>
          </p:nvSpPr>
          <p:spPr bwMode="auto">
            <a:xfrm>
              <a:off x="5926138" y="1981200"/>
              <a:ext cx="4159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高</a:t>
              </a:r>
              <a:endParaRPr lang="en-US" altLang="ja-JP" dirty="0"/>
            </a:p>
          </p:txBody>
        </p:sp>
      </p:grpSp>
      <p:grpSp>
        <p:nvGrpSpPr>
          <p:cNvPr id="146491" name="Group 59"/>
          <p:cNvGrpSpPr>
            <a:grpSpLocks/>
          </p:cNvGrpSpPr>
          <p:nvPr/>
        </p:nvGrpSpPr>
        <p:grpSpPr bwMode="auto">
          <a:xfrm>
            <a:off x="2665834" y="1997224"/>
            <a:ext cx="3505200" cy="2590800"/>
            <a:chOff x="1728" y="1392"/>
            <a:chExt cx="2208" cy="1632"/>
          </a:xfrm>
        </p:grpSpPr>
        <p:sp>
          <p:nvSpPr>
            <p:cNvPr id="146459" name="Rectangle 27"/>
            <p:cNvSpPr>
              <a:spLocks noChangeArrowheads="1"/>
            </p:cNvSpPr>
            <p:nvPr/>
          </p:nvSpPr>
          <p:spPr bwMode="auto">
            <a:xfrm>
              <a:off x="1728" y="2736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1728" y="2448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1" name="Rectangle 29"/>
            <p:cNvSpPr>
              <a:spLocks noChangeArrowheads="1"/>
            </p:cNvSpPr>
            <p:nvPr/>
          </p:nvSpPr>
          <p:spPr bwMode="auto">
            <a:xfrm>
              <a:off x="172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2" name="Rectangle 30"/>
            <p:cNvSpPr>
              <a:spLocks noChangeArrowheads="1"/>
            </p:cNvSpPr>
            <p:nvPr/>
          </p:nvSpPr>
          <p:spPr bwMode="auto">
            <a:xfrm>
              <a:off x="201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3" name="Rectangle 31"/>
            <p:cNvSpPr>
              <a:spLocks noChangeArrowheads="1"/>
            </p:cNvSpPr>
            <p:nvPr/>
          </p:nvSpPr>
          <p:spPr bwMode="auto">
            <a:xfrm>
              <a:off x="201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4" name="Rectangle 32"/>
            <p:cNvSpPr>
              <a:spLocks noChangeArrowheads="1"/>
            </p:cNvSpPr>
            <p:nvPr/>
          </p:nvSpPr>
          <p:spPr bwMode="auto">
            <a:xfrm>
              <a:off x="201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5" name="Rectangle 33"/>
            <p:cNvSpPr>
              <a:spLocks noChangeArrowheads="1"/>
            </p:cNvSpPr>
            <p:nvPr/>
          </p:nvSpPr>
          <p:spPr bwMode="auto">
            <a:xfrm>
              <a:off x="2304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6" name="Rectangle 34"/>
            <p:cNvSpPr>
              <a:spLocks noChangeArrowheads="1"/>
            </p:cNvSpPr>
            <p:nvPr/>
          </p:nvSpPr>
          <p:spPr bwMode="auto">
            <a:xfrm>
              <a:off x="2304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7" name="Rectangle 35"/>
            <p:cNvSpPr>
              <a:spLocks noChangeArrowheads="1"/>
            </p:cNvSpPr>
            <p:nvPr/>
          </p:nvSpPr>
          <p:spPr bwMode="auto">
            <a:xfrm>
              <a:off x="2304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8" name="Rectangle 36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69" name="Rectangle 3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0" name="Rectangle 38"/>
            <p:cNvSpPr>
              <a:spLocks noChangeArrowheads="1"/>
            </p:cNvSpPr>
            <p:nvPr/>
          </p:nvSpPr>
          <p:spPr bwMode="auto">
            <a:xfrm>
              <a:off x="2592" y="1392"/>
              <a:ext cx="288" cy="19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1" name="Rectangle 39"/>
            <p:cNvSpPr>
              <a:spLocks noChangeArrowheads="1"/>
            </p:cNvSpPr>
            <p:nvPr/>
          </p:nvSpPr>
          <p:spPr bwMode="auto">
            <a:xfrm>
              <a:off x="2880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2" name="Rectangle 40"/>
            <p:cNvSpPr>
              <a:spLocks noChangeArrowheads="1"/>
            </p:cNvSpPr>
            <p:nvPr/>
          </p:nvSpPr>
          <p:spPr bwMode="auto">
            <a:xfrm>
              <a:off x="2880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3" name="Rectangle 41"/>
            <p:cNvSpPr>
              <a:spLocks noChangeArrowheads="1"/>
            </p:cNvSpPr>
            <p:nvPr/>
          </p:nvSpPr>
          <p:spPr bwMode="auto">
            <a:xfrm>
              <a:off x="2880" y="1392"/>
              <a:ext cx="288" cy="19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4" name="Rectangle 42"/>
            <p:cNvSpPr>
              <a:spLocks noChangeArrowheads="1"/>
            </p:cNvSpPr>
            <p:nvPr/>
          </p:nvSpPr>
          <p:spPr bwMode="auto">
            <a:xfrm>
              <a:off x="316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5" name="Rectangle 43"/>
            <p:cNvSpPr>
              <a:spLocks noChangeArrowheads="1"/>
            </p:cNvSpPr>
            <p:nvPr/>
          </p:nvSpPr>
          <p:spPr bwMode="auto">
            <a:xfrm>
              <a:off x="3168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6" name="Rectangle 44"/>
            <p:cNvSpPr>
              <a:spLocks noChangeArrowheads="1"/>
            </p:cNvSpPr>
            <p:nvPr/>
          </p:nvSpPr>
          <p:spPr bwMode="auto">
            <a:xfrm>
              <a:off x="3168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7" name="Rectangle 45"/>
            <p:cNvSpPr>
              <a:spLocks noChangeArrowheads="1"/>
            </p:cNvSpPr>
            <p:nvPr/>
          </p:nvSpPr>
          <p:spPr bwMode="auto">
            <a:xfrm>
              <a:off x="345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8" name="Rectangle 46"/>
            <p:cNvSpPr>
              <a:spLocks noChangeArrowheads="1"/>
            </p:cNvSpPr>
            <p:nvPr/>
          </p:nvSpPr>
          <p:spPr bwMode="auto">
            <a:xfrm>
              <a:off x="345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79" name="Rectangle 47"/>
            <p:cNvSpPr>
              <a:spLocks noChangeArrowheads="1"/>
            </p:cNvSpPr>
            <p:nvPr/>
          </p:nvSpPr>
          <p:spPr bwMode="auto">
            <a:xfrm>
              <a:off x="345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0" name="Rectangle 48"/>
            <p:cNvSpPr>
              <a:spLocks noChangeArrowheads="1"/>
            </p:cNvSpPr>
            <p:nvPr/>
          </p:nvSpPr>
          <p:spPr bwMode="auto">
            <a:xfrm>
              <a:off x="3744" y="2736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1" name="Rectangle 49"/>
            <p:cNvSpPr>
              <a:spLocks noChangeArrowheads="1"/>
            </p:cNvSpPr>
            <p:nvPr/>
          </p:nvSpPr>
          <p:spPr bwMode="auto">
            <a:xfrm>
              <a:off x="3744" y="2448"/>
              <a:ext cx="192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82" name="Rectangle 50"/>
            <p:cNvSpPr>
              <a:spLocks noChangeArrowheads="1"/>
            </p:cNvSpPr>
            <p:nvPr/>
          </p:nvSpPr>
          <p:spPr bwMode="auto">
            <a:xfrm>
              <a:off x="3744" y="2160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 smtClean="0"/>
              <a:t>知識空間からのロボット動作の生成</a:t>
            </a:r>
            <a:endParaRPr lang="en-US" altLang="ja-JP" sz="4000" dirty="0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V="1">
            <a:off x="2665834" y="1844824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V="1">
            <a:off x="2665834" y="5045224"/>
            <a:ext cx="358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 rot="16200000">
            <a:off x="1535323" y="2519661"/>
            <a:ext cx="165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センサ情報</a:t>
            </a:r>
            <a:endParaRPr lang="en-US" altLang="ja-JP" sz="2400" dirty="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461422" y="504522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/>
              <a:t>時間</a:t>
            </a:r>
            <a:endParaRPr lang="en-US" altLang="ja-JP" sz="2400" dirty="0"/>
          </a:p>
        </p:txBody>
      </p:sp>
      <p:grpSp>
        <p:nvGrpSpPr>
          <p:cNvPr id="146456" name="Group 24"/>
          <p:cNvGrpSpPr>
            <a:grpSpLocks/>
          </p:cNvGrpSpPr>
          <p:nvPr/>
        </p:nvGrpSpPr>
        <p:grpSpPr bwMode="auto">
          <a:xfrm>
            <a:off x="2513434" y="1997224"/>
            <a:ext cx="3657600" cy="3200400"/>
            <a:chOff x="1632" y="1392"/>
            <a:chExt cx="2304" cy="2016"/>
          </a:xfrm>
        </p:grpSpPr>
        <p:sp>
          <p:nvSpPr>
            <p:cNvPr id="146443" name="Line 11"/>
            <p:cNvSpPr>
              <a:spLocks noChangeShapeType="1"/>
            </p:cNvSpPr>
            <p:nvPr/>
          </p:nvSpPr>
          <p:spPr bwMode="auto">
            <a:xfrm>
              <a:off x="1632" y="302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>
              <a:off x="1632" y="27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5" name="Line 13"/>
            <p:cNvSpPr>
              <a:spLocks noChangeShapeType="1"/>
            </p:cNvSpPr>
            <p:nvPr/>
          </p:nvSpPr>
          <p:spPr bwMode="auto">
            <a:xfrm>
              <a:off x="1632" y="244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>
              <a:off x="1632" y="216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>
              <a:off x="1632" y="187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>
              <a:off x="1632" y="158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 flipV="1">
              <a:off x="2016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 flipV="1">
              <a:off x="2304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 flipV="1">
              <a:off x="2880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 flipV="1">
              <a:off x="3168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 flipV="1">
              <a:off x="3744" y="139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2676922" y="2000672"/>
            <a:ext cx="3505200" cy="2590800"/>
            <a:chOff x="144" y="2496"/>
            <a:chExt cx="2208" cy="1632"/>
          </a:xfrm>
        </p:grpSpPr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44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Rectangle 62"/>
            <p:cNvSpPr>
              <a:spLocks noChangeArrowheads="1"/>
            </p:cNvSpPr>
            <p:nvPr/>
          </p:nvSpPr>
          <p:spPr bwMode="auto">
            <a:xfrm>
              <a:off x="144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Rectangle 63"/>
            <p:cNvSpPr>
              <a:spLocks noChangeArrowheads="1"/>
            </p:cNvSpPr>
            <p:nvPr/>
          </p:nvSpPr>
          <p:spPr bwMode="auto">
            <a:xfrm>
              <a:off x="144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Rectangle 64"/>
            <p:cNvSpPr>
              <a:spLocks noChangeArrowheads="1"/>
            </p:cNvSpPr>
            <p:nvPr/>
          </p:nvSpPr>
          <p:spPr bwMode="auto">
            <a:xfrm>
              <a:off x="432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Rectangle 65"/>
            <p:cNvSpPr>
              <a:spLocks noChangeArrowheads="1"/>
            </p:cNvSpPr>
            <p:nvPr/>
          </p:nvSpPr>
          <p:spPr bwMode="auto">
            <a:xfrm>
              <a:off x="432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432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Rectangle 67"/>
            <p:cNvSpPr>
              <a:spLocks noChangeArrowheads="1"/>
            </p:cNvSpPr>
            <p:nvPr/>
          </p:nvSpPr>
          <p:spPr bwMode="auto">
            <a:xfrm>
              <a:off x="720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Rectangle 68"/>
            <p:cNvSpPr>
              <a:spLocks noChangeArrowheads="1"/>
            </p:cNvSpPr>
            <p:nvPr/>
          </p:nvSpPr>
          <p:spPr bwMode="auto">
            <a:xfrm>
              <a:off x="720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Rectangle 69"/>
            <p:cNvSpPr>
              <a:spLocks noChangeArrowheads="1"/>
            </p:cNvSpPr>
            <p:nvPr/>
          </p:nvSpPr>
          <p:spPr bwMode="auto">
            <a:xfrm>
              <a:off x="720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" name="Rectangle 70"/>
            <p:cNvSpPr>
              <a:spLocks noChangeArrowheads="1"/>
            </p:cNvSpPr>
            <p:nvPr/>
          </p:nvSpPr>
          <p:spPr bwMode="auto">
            <a:xfrm>
              <a:off x="1008" y="3264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Rectangle 71"/>
            <p:cNvSpPr>
              <a:spLocks noChangeArrowheads="1"/>
            </p:cNvSpPr>
            <p:nvPr/>
          </p:nvSpPr>
          <p:spPr bwMode="auto">
            <a:xfrm>
              <a:off x="1008" y="2976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" name="Rectangle 72"/>
            <p:cNvSpPr>
              <a:spLocks noChangeArrowheads="1"/>
            </p:cNvSpPr>
            <p:nvPr/>
          </p:nvSpPr>
          <p:spPr bwMode="auto">
            <a:xfrm>
              <a:off x="1008" y="2688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Rectangle 73"/>
            <p:cNvSpPr>
              <a:spLocks noChangeArrowheads="1"/>
            </p:cNvSpPr>
            <p:nvPr/>
          </p:nvSpPr>
          <p:spPr bwMode="auto">
            <a:xfrm>
              <a:off x="1296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Rectangle 74"/>
            <p:cNvSpPr>
              <a:spLocks noChangeArrowheads="1"/>
            </p:cNvSpPr>
            <p:nvPr/>
          </p:nvSpPr>
          <p:spPr bwMode="auto">
            <a:xfrm>
              <a:off x="1296" y="2688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" name="Rectangle 75"/>
            <p:cNvSpPr>
              <a:spLocks noChangeArrowheads="1"/>
            </p:cNvSpPr>
            <p:nvPr/>
          </p:nvSpPr>
          <p:spPr bwMode="auto">
            <a:xfrm>
              <a:off x="1296" y="2496"/>
              <a:ext cx="288" cy="19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Rectangle 76"/>
            <p:cNvSpPr>
              <a:spLocks noChangeArrowheads="1"/>
            </p:cNvSpPr>
            <p:nvPr/>
          </p:nvSpPr>
          <p:spPr bwMode="auto">
            <a:xfrm>
              <a:off x="1584" y="3264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1" name="Rectangle 77"/>
            <p:cNvSpPr>
              <a:spLocks noChangeArrowheads="1"/>
            </p:cNvSpPr>
            <p:nvPr/>
          </p:nvSpPr>
          <p:spPr bwMode="auto">
            <a:xfrm>
              <a:off x="1584" y="2976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auto">
            <a:xfrm>
              <a:off x="1584" y="2688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auto">
            <a:xfrm>
              <a:off x="1872" y="3552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" name="Rectangle 80"/>
            <p:cNvSpPr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Rectangle 81"/>
            <p:cNvSpPr>
              <a:spLocks noChangeArrowheads="1"/>
            </p:cNvSpPr>
            <p:nvPr/>
          </p:nvSpPr>
          <p:spPr bwMode="auto">
            <a:xfrm>
              <a:off x="1872" y="2976"/>
              <a:ext cx="288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2160" y="3840"/>
              <a:ext cx="192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2160" y="3552"/>
              <a:ext cx="192" cy="28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2160" y="3264"/>
              <a:ext cx="192" cy="28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9" name="Group 59"/>
          <p:cNvGrpSpPr>
            <a:grpSpLocks/>
          </p:cNvGrpSpPr>
          <p:nvPr/>
        </p:nvGrpSpPr>
        <p:grpSpPr bwMode="auto">
          <a:xfrm>
            <a:off x="2676922" y="2305621"/>
            <a:ext cx="3505200" cy="2719388"/>
            <a:chOff x="1728" y="1311"/>
            <a:chExt cx="2208" cy="1713"/>
          </a:xfrm>
        </p:grpSpPr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1728" y="2736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1728" y="2448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Rectangle 29"/>
            <p:cNvSpPr>
              <a:spLocks noChangeArrowheads="1"/>
            </p:cNvSpPr>
            <p:nvPr/>
          </p:nvSpPr>
          <p:spPr bwMode="auto">
            <a:xfrm>
              <a:off x="172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01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01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Rectangle 32"/>
            <p:cNvSpPr>
              <a:spLocks noChangeArrowheads="1"/>
            </p:cNvSpPr>
            <p:nvPr/>
          </p:nvSpPr>
          <p:spPr bwMode="auto">
            <a:xfrm>
              <a:off x="201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2304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2304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2304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2592" y="1311"/>
              <a:ext cx="288" cy="27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2880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2880" y="1584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" name="Rectangle 41"/>
            <p:cNvSpPr>
              <a:spLocks noChangeArrowheads="1"/>
            </p:cNvSpPr>
            <p:nvPr/>
          </p:nvSpPr>
          <p:spPr bwMode="auto">
            <a:xfrm>
              <a:off x="2880" y="1311"/>
              <a:ext cx="288" cy="27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3168" y="2160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6" name="Rectangle 43"/>
            <p:cNvSpPr>
              <a:spLocks noChangeArrowheads="1"/>
            </p:cNvSpPr>
            <p:nvPr/>
          </p:nvSpPr>
          <p:spPr bwMode="auto">
            <a:xfrm>
              <a:off x="3168" y="1872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168" y="1584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Rectangle 45"/>
            <p:cNvSpPr>
              <a:spLocks noChangeArrowheads="1"/>
            </p:cNvSpPr>
            <p:nvPr/>
          </p:nvSpPr>
          <p:spPr bwMode="auto">
            <a:xfrm>
              <a:off x="3456" y="2448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9" name="Rectangle 46"/>
            <p:cNvSpPr>
              <a:spLocks noChangeArrowheads="1"/>
            </p:cNvSpPr>
            <p:nvPr/>
          </p:nvSpPr>
          <p:spPr bwMode="auto">
            <a:xfrm>
              <a:off x="3456" y="2160"/>
              <a:ext cx="288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0" name="Rectangle 47"/>
            <p:cNvSpPr>
              <a:spLocks noChangeArrowheads="1"/>
            </p:cNvSpPr>
            <p:nvPr/>
          </p:nvSpPr>
          <p:spPr bwMode="auto">
            <a:xfrm>
              <a:off x="3456" y="1872"/>
              <a:ext cx="288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3744" y="2736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2" name="Rectangle 49"/>
            <p:cNvSpPr>
              <a:spLocks noChangeArrowheads="1"/>
            </p:cNvSpPr>
            <p:nvPr/>
          </p:nvSpPr>
          <p:spPr bwMode="auto">
            <a:xfrm>
              <a:off x="3744" y="2448"/>
              <a:ext cx="192" cy="2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" name="Rectangle 50"/>
            <p:cNvSpPr>
              <a:spLocks noChangeArrowheads="1"/>
            </p:cNvSpPr>
            <p:nvPr/>
          </p:nvSpPr>
          <p:spPr bwMode="auto">
            <a:xfrm>
              <a:off x="3744" y="2160"/>
              <a:ext cx="192" cy="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541018" y="51571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知識空間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646484" y="2342538"/>
            <a:ext cx="3543301" cy="2572005"/>
            <a:chOff x="2646484" y="2558562"/>
            <a:chExt cx="3543301" cy="2572005"/>
          </a:xfrm>
        </p:grpSpPr>
        <p:sp>
          <p:nvSpPr>
            <p:cNvPr id="4" name="フリーフォーム 3"/>
            <p:cNvSpPr/>
            <p:nvPr/>
          </p:nvSpPr>
          <p:spPr>
            <a:xfrm>
              <a:off x="2681654" y="2558562"/>
              <a:ext cx="3508131" cy="1573823"/>
            </a:xfrm>
            <a:custGeom>
              <a:avLst/>
              <a:gdLst>
                <a:gd name="connsiteX0" fmla="*/ 0 w 3508131"/>
                <a:gd name="connsiteY0" fmla="*/ 0 h 1573823"/>
                <a:gd name="connsiteX1" fmla="*/ 677008 w 3508131"/>
                <a:gd name="connsiteY1" fmla="*/ 659423 h 1573823"/>
                <a:gd name="connsiteX2" fmla="*/ 2004646 w 3508131"/>
                <a:gd name="connsiteY2" fmla="*/ 202223 h 1573823"/>
                <a:gd name="connsiteX3" fmla="*/ 3508131 w 3508131"/>
                <a:gd name="connsiteY3" fmla="*/ 1573823 h 15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8131" h="1573823">
                  <a:moveTo>
                    <a:pt x="0" y="0"/>
                  </a:moveTo>
                  <a:cubicBezTo>
                    <a:pt x="171450" y="312859"/>
                    <a:pt x="342900" y="625719"/>
                    <a:pt x="677008" y="659423"/>
                  </a:cubicBezTo>
                  <a:cubicBezTo>
                    <a:pt x="1011116" y="693127"/>
                    <a:pt x="1532792" y="49823"/>
                    <a:pt x="2004646" y="202223"/>
                  </a:cubicBezTo>
                  <a:cubicBezTo>
                    <a:pt x="2476500" y="354623"/>
                    <a:pt x="2992315" y="964223"/>
                    <a:pt x="3508131" y="1573823"/>
                  </a:cubicBezTo>
                </a:path>
              </a:pathLst>
            </a:custGeom>
            <a:noFill/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2646484" y="3527986"/>
              <a:ext cx="3525716" cy="1602581"/>
            </a:xfrm>
            <a:custGeom>
              <a:avLst/>
              <a:gdLst>
                <a:gd name="connsiteX0" fmla="*/ 0 w 3508131"/>
                <a:gd name="connsiteY0" fmla="*/ 1322046 h 1468701"/>
                <a:gd name="connsiteX1" fmla="*/ 571500 w 3508131"/>
                <a:gd name="connsiteY1" fmla="*/ 1348423 h 1468701"/>
                <a:gd name="connsiteX2" fmla="*/ 1872762 w 3508131"/>
                <a:gd name="connsiteY2" fmla="*/ 11992 h 1468701"/>
                <a:gd name="connsiteX3" fmla="*/ 3508131 w 3508131"/>
                <a:gd name="connsiteY3" fmla="*/ 803300 h 1468701"/>
                <a:gd name="connsiteX0" fmla="*/ 0 w 3525716"/>
                <a:gd name="connsiteY0" fmla="*/ 1533061 h 1595933"/>
                <a:gd name="connsiteX1" fmla="*/ 589085 w 3525716"/>
                <a:gd name="connsiteY1" fmla="*/ 1348423 h 1595933"/>
                <a:gd name="connsiteX2" fmla="*/ 1890347 w 3525716"/>
                <a:gd name="connsiteY2" fmla="*/ 11992 h 1595933"/>
                <a:gd name="connsiteX3" fmla="*/ 3525716 w 3525716"/>
                <a:gd name="connsiteY3" fmla="*/ 803300 h 1595933"/>
                <a:gd name="connsiteX0" fmla="*/ 0 w 3525716"/>
                <a:gd name="connsiteY0" fmla="*/ 1533061 h 1552975"/>
                <a:gd name="connsiteX1" fmla="*/ 589085 w 3525716"/>
                <a:gd name="connsiteY1" fmla="*/ 1348423 h 1552975"/>
                <a:gd name="connsiteX2" fmla="*/ 1890347 w 3525716"/>
                <a:gd name="connsiteY2" fmla="*/ 11992 h 1552975"/>
                <a:gd name="connsiteX3" fmla="*/ 3525716 w 3525716"/>
                <a:gd name="connsiteY3" fmla="*/ 803300 h 1552975"/>
                <a:gd name="connsiteX0" fmla="*/ 0 w 3525716"/>
                <a:gd name="connsiteY0" fmla="*/ 1528533 h 1532779"/>
                <a:gd name="connsiteX1" fmla="*/ 747346 w 3525716"/>
                <a:gd name="connsiteY1" fmla="*/ 1212010 h 1532779"/>
                <a:gd name="connsiteX2" fmla="*/ 1890347 w 3525716"/>
                <a:gd name="connsiteY2" fmla="*/ 7464 h 1532779"/>
                <a:gd name="connsiteX3" fmla="*/ 3525716 w 3525716"/>
                <a:gd name="connsiteY3" fmla="*/ 798772 h 1532779"/>
                <a:gd name="connsiteX0" fmla="*/ 0 w 3525716"/>
                <a:gd name="connsiteY0" fmla="*/ 1597929 h 1602581"/>
                <a:gd name="connsiteX1" fmla="*/ 747346 w 3525716"/>
                <a:gd name="connsiteY1" fmla="*/ 1281406 h 1602581"/>
                <a:gd name="connsiteX2" fmla="*/ 2110155 w 3525716"/>
                <a:gd name="connsiteY2" fmla="*/ 6522 h 1602581"/>
                <a:gd name="connsiteX3" fmla="*/ 3525716 w 3525716"/>
                <a:gd name="connsiteY3" fmla="*/ 868168 h 160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5716" h="1602581">
                  <a:moveTo>
                    <a:pt x="0" y="1597929"/>
                  </a:moveTo>
                  <a:cubicBezTo>
                    <a:pt x="331909" y="1623573"/>
                    <a:pt x="395653" y="1546641"/>
                    <a:pt x="747346" y="1281406"/>
                  </a:cubicBezTo>
                  <a:cubicBezTo>
                    <a:pt x="1099039" y="1016171"/>
                    <a:pt x="1647093" y="75395"/>
                    <a:pt x="2110155" y="6522"/>
                  </a:cubicBezTo>
                  <a:cubicBezTo>
                    <a:pt x="2573217" y="-62351"/>
                    <a:pt x="2952750" y="427087"/>
                    <a:pt x="3525716" y="868168"/>
                  </a:cubicBezTo>
                </a:path>
              </a:pathLst>
            </a:custGeom>
            <a:noFill/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907015" y="5693186"/>
            <a:ext cx="7409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選択頻度の高いセルへの，状態の引き込みによって動作を生成する</a:t>
            </a:r>
            <a:endParaRPr kumimoji="1" lang="ja-JP" altLang="en-US" sz="2000" dirty="0"/>
          </a:p>
        </p:txBody>
      </p:sp>
      <p:cxnSp>
        <p:nvCxnSpPr>
          <p:cNvPr id="5" name="直線矢印コネクタ 4"/>
          <p:cNvCxnSpPr>
            <a:endCxn id="96" idx="2"/>
          </p:cNvCxnSpPr>
          <p:nvPr/>
        </p:nvCxnSpPr>
        <p:spPr>
          <a:xfrm>
            <a:off x="2894434" y="2720752"/>
            <a:ext cx="11088" cy="95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endCxn id="121" idx="0"/>
          </p:cNvCxnSpPr>
          <p:nvPr/>
        </p:nvCxnSpPr>
        <p:spPr>
          <a:xfrm flipV="1">
            <a:off x="2905522" y="4110609"/>
            <a:ext cx="0" cy="785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4" idx="1"/>
          </p:cNvCxnSpPr>
          <p:nvPr/>
        </p:nvCxnSpPr>
        <p:spPr>
          <a:xfrm>
            <a:off x="3358662" y="3001961"/>
            <a:ext cx="4060" cy="44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351634" y="3645024"/>
            <a:ext cx="0" cy="99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28" idx="2"/>
          </p:cNvCxnSpPr>
          <p:nvPr/>
        </p:nvCxnSpPr>
        <p:spPr>
          <a:xfrm>
            <a:off x="3808834" y="2852936"/>
            <a:ext cx="11088" cy="343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3819922" y="342480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266034" y="2534072"/>
            <a:ext cx="0" cy="31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29" idx="0"/>
          </p:cNvCxnSpPr>
          <p:nvPr/>
        </p:nvCxnSpPr>
        <p:spPr>
          <a:xfrm flipV="1">
            <a:off x="4277122" y="3196209"/>
            <a:ext cx="0" cy="448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円/楕円 143"/>
          <p:cNvSpPr/>
          <p:nvPr/>
        </p:nvSpPr>
        <p:spPr>
          <a:xfrm>
            <a:off x="2605454" y="48383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2570284" y="22294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3434" y="6093296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状況に応じた動作が生成可能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3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正方形/長方形 106"/>
          <p:cNvSpPr/>
          <p:nvPr/>
        </p:nvSpPr>
        <p:spPr>
          <a:xfrm>
            <a:off x="7060347" y="3645024"/>
            <a:ext cx="864096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従来の</a:t>
            </a:r>
            <a:r>
              <a:rPr lang="ja-JP" altLang="en-US" dirty="0"/>
              <a:t>知識空間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改善すべき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動作データの時間の長さによって，適切な知識空間の大きさが異なる</a:t>
            </a:r>
          </a:p>
          <a:p>
            <a:pPr lvl="1"/>
            <a:r>
              <a:rPr lang="ja-JP" altLang="en-US" sz="2000" dirty="0" smtClean="0"/>
              <a:t>決めた時間以上</a:t>
            </a:r>
            <a:r>
              <a:rPr lang="ja-JP" altLang="en-US" sz="2000" dirty="0"/>
              <a:t>の長さを</a:t>
            </a:r>
            <a:r>
              <a:rPr lang="ja-JP" altLang="en-US" sz="2000" dirty="0" smtClean="0"/>
              <a:t>持つ動作データを</a:t>
            </a:r>
            <a:r>
              <a:rPr lang="ja-JP" altLang="en-US" sz="2000" dirty="0"/>
              <a:t>知識化することが</a:t>
            </a:r>
            <a:r>
              <a:rPr lang="ja-JP" altLang="en-US" sz="2000" dirty="0" smtClean="0"/>
              <a:t>できない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決めた時間より動作データが短いと，余分な知識空間が生じる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186175" y="3630106"/>
            <a:ext cx="1283677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871793" y="3630106"/>
            <a:ext cx="230425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>
            <a:off x="871793" y="4206170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871793" y="4494202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871793" y="4782234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71793" y="5070266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871793" y="535829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871793" y="391813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159825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1447857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735889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023921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311953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599985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888017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 rot="16200000">
            <a:off x="-31344" y="4440772"/>
            <a:ext cx="1406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センサ情報</a:t>
            </a:r>
            <a:endParaRPr lang="en-US" altLang="ja-JP" sz="2000" dirty="0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695825" y="562117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/>
              <a:t>時間</a:t>
            </a:r>
            <a:endParaRPr lang="en-US" altLang="ja-JP" sz="2000" dirty="0"/>
          </a:p>
        </p:txBody>
      </p:sp>
      <p:sp>
        <p:nvSpPr>
          <p:cNvPr id="55" name="フリーフォーム 54"/>
          <p:cNvSpPr/>
          <p:nvPr/>
        </p:nvSpPr>
        <p:spPr>
          <a:xfrm>
            <a:off x="882591" y="4278229"/>
            <a:ext cx="3587261" cy="808950"/>
          </a:xfrm>
          <a:custGeom>
            <a:avLst/>
            <a:gdLst>
              <a:gd name="connsiteX0" fmla="*/ 0 w 3587261"/>
              <a:gd name="connsiteY0" fmla="*/ 808950 h 808950"/>
              <a:gd name="connsiteX1" fmla="*/ 1336430 w 3587261"/>
              <a:gd name="connsiteY1" fmla="*/ 58 h 808950"/>
              <a:gd name="connsiteX2" fmla="*/ 3015761 w 3587261"/>
              <a:gd name="connsiteY2" fmla="*/ 764989 h 808950"/>
              <a:gd name="connsiteX3" fmla="*/ 3587261 w 3587261"/>
              <a:gd name="connsiteY3" fmla="*/ 527596 h 80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261" h="808950">
                <a:moveTo>
                  <a:pt x="0" y="808950"/>
                </a:moveTo>
                <a:cubicBezTo>
                  <a:pt x="416901" y="408167"/>
                  <a:pt x="833803" y="7385"/>
                  <a:pt x="1336430" y="58"/>
                </a:cubicBezTo>
                <a:cubicBezTo>
                  <a:pt x="1839057" y="-7269"/>
                  <a:pt x="2640623" y="677066"/>
                  <a:pt x="3015761" y="764989"/>
                </a:cubicBezTo>
                <a:cubicBezTo>
                  <a:pt x="3390900" y="852912"/>
                  <a:pt x="3489080" y="690254"/>
                  <a:pt x="3587261" y="5275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631919" y="602128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知識化不能な領域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9" name="直線コネクタ 58"/>
          <p:cNvCxnSpPr>
            <a:stCxn id="31" idx="2"/>
            <a:endCxn id="57" idx="0"/>
          </p:cNvCxnSpPr>
          <p:nvPr/>
        </p:nvCxnSpPr>
        <p:spPr>
          <a:xfrm flipH="1">
            <a:off x="3637964" y="5646330"/>
            <a:ext cx="190050" cy="374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>
          <a:xfrm>
            <a:off x="5620186" y="3645024"/>
            <a:ext cx="230425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コネクタ 83"/>
          <p:cNvCxnSpPr/>
          <p:nvPr/>
        </p:nvCxnSpPr>
        <p:spPr>
          <a:xfrm>
            <a:off x="5620186" y="422108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5620186" y="4509120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5620186" y="4797152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620186" y="5085184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5620186" y="5373216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5620186" y="3933056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5908218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6196250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6484282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6772314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7060346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7348378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7636410" y="3645024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 rot="16200000">
            <a:off x="4717048" y="4455690"/>
            <a:ext cx="1406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センサ</a:t>
            </a:r>
            <a:r>
              <a:rPr lang="ja-JP" altLang="en-US" sz="2000" dirty="0"/>
              <a:t>情報</a:t>
            </a:r>
            <a:endParaRPr lang="en-US" altLang="ja-JP" sz="2000" dirty="0"/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6444218" y="5636096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/>
              <a:t>時間</a:t>
            </a:r>
            <a:endParaRPr lang="en-US" altLang="ja-JP" sz="2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164288" y="608400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余分</a:t>
            </a:r>
            <a:r>
              <a:rPr lang="ja-JP" altLang="en-US" dirty="0" smtClean="0">
                <a:solidFill>
                  <a:srgbClr val="0070C0"/>
                </a:solidFill>
              </a:rPr>
              <a:t>な知識空間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03" name="直線コネクタ 102"/>
          <p:cNvCxnSpPr>
            <a:stCxn id="107" idx="2"/>
            <a:endCxn id="101" idx="0"/>
          </p:cNvCxnSpPr>
          <p:nvPr/>
        </p:nvCxnSpPr>
        <p:spPr>
          <a:xfrm>
            <a:off x="7492395" y="5661248"/>
            <a:ext cx="562522" cy="4227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フリーフォーム 104"/>
          <p:cNvSpPr/>
          <p:nvPr/>
        </p:nvSpPr>
        <p:spPr>
          <a:xfrm>
            <a:off x="5622192" y="4107149"/>
            <a:ext cx="1438155" cy="1174131"/>
          </a:xfrm>
          <a:custGeom>
            <a:avLst/>
            <a:gdLst>
              <a:gd name="connsiteX0" fmla="*/ 0 w 2312377"/>
              <a:gd name="connsiteY0" fmla="*/ 571512 h 571512"/>
              <a:gd name="connsiteX1" fmla="*/ 69459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72294 h 689120"/>
              <a:gd name="connsiteX1" fmla="*/ 694593 w 2312377"/>
              <a:gd name="connsiteY1" fmla="*/ 794 h 689120"/>
              <a:gd name="connsiteX2" fmla="*/ 1547484 w 2312377"/>
              <a:gd name="connsiteY2" fmla="*/ 682871 h 689120"/>
              <a:gd name="connsiteX3" fmla="*/ 2312377 w 2312377"/>
              <a:gd name="connsiteY3" fmla="*/ 308524 h 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377" h="689120">
                <a:moveTo>
                  <a:pt x="0" y="572294"/>
                </a:moveTo>
                <a:cubicBezTo>
                  <a:pt x="217610" y="288009"/>
                  <a:pt x="436679" y="-17636"/>
                  <a:pt x="694593" y="794"/>
                </a:cubicBezTo>
                <a:cubicBezTo>
                  <a:pt x="952507" y="19224"/>
                  <a:pt x="1277853" y="631583"/>
                  <a:pt x="1547484" y="682871"/>
                </a:cubicBezTo>
                <a:cubicBezTo>
                  <a:pt x="1817115" y="734159"/>
                  <a:pt x="2069123" y="457260"/>
                  <a:pt x="2312377" y="30852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3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従来の知識空間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改善すべき</a:t>
            </a:r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動作の時間がずれると，別々の動作として知識化されてしまう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同じ動作</a:t>
            </a:r>
            <a:r>
              <a:rPr lang="ja-JP" altLang="en-US" sz="2000" dirty="0" smtClean="0"/>
              <a:t>でも，入力データにおける時間が違えば別の動作となる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これらの知識を統合することで，より効率的な知識形成が期待できる</a:t>
            </a:r>
            <a:endParaRPr lang="en-US" altLang="ja-JP" sz="2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243922" y="3630106"/>
            <a:ext cx="230425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243922" y="4206170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243922" y="4494202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243922" y="4782234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243922" y="5070266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243922" y="535829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243922" y="3918138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531954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819986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08018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396050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684082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972114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260146" y="3630106"/>
            <a:ext cx="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340785" y="4440772"/>
            <a:ext cx="1406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センサ</a:t>
            </a:r>
            <a:r>
              <a:rPr lang="ja-JP" altLang="en-US" sz="2000" dirty="0"/>
              <a:t>情報</a:t>
            </a:r>
            <a:endParaRPr lang="en-US" altLang="ja-JP" sz="2000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067954" y="5621178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/>
              <a:t>時間</a:t>
            </a:r>
            <a:endParaRPr lang="en-US" altLang="ja-JP" sz="2000" dirty="0"/>
          </a:p>
        </p:txBody>
      </p:sp>
      <p:sp>
        <p:nvSpPr>
          <p:cNvPr id="30" name="フリーフォーム 29"/>
          <p:cNvSpPr/>
          <p:nvPr/>
        </p:nvSpPr>
        <p:spPr>
          <a:xfrm>
            <a:off x="3531954" y="4488702"/>
            <a:ext cx="1999974" cy="677711"/>
          </a:xfrm>
          <a:custGeom>
            <a:avLst/>
            <a:gdLst>
              <a:gd name="connsiteX0" fmla="*/ 0 w 2312377"/>
              <a:gd name="connsiteY0" fmla="*/ 571512 h 571512"/>
              <a:gd name="connsiteX1" fmla="*/ 69459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71512 h 571512"/>
              <a:gd name="connsiteX1" fmla="*/ 43082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80304 h 580304"/>
              <a:gd name="connsiteX1" fmla="*/ 536331 w 2312377"/>
              <a:gd name="connsiteY1" fmla="*/ 12 h 580304"/>
              <a:gd name="connsiteX2" fmla="*/ 1556239 w 2312377"/>
              <a:gd name="connsiteY2" fmla="*/ 562719 h 580304"/>
              <a:gd name="connsiteX3" fmla="*/ 2312377 w 2312377"/>
              <a:gd name="connsiteY3" fmla="*/ 316534 h 580304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597897"/>
              <a:gd name="connsiteX1" fmla="*/ 536331 w 2312377"/>
              <a:gd name="connsiteY1" fmla="*/ 21 h 597897"/>
              <a:gd name="connsiteX2" fmla="*/ 1063870 w 2312377"/>
              <a:gd name="connsiteY2" fmla="*/ 597897 h 597897"/>
              <a:gd name="connsiteX3" fmla="*/ 2312377 w 2312377"/>
              <a:gd name="connsiteY3" fmla="*/ 316543 h 597897"/>
              <a:gd name="connsiteX0" fmla="*/ 0 w 2312377"/>
              <a:gd name="connsiteY0" fmla="*/ 580313 h 606554"/>
              <a:gd name="connsiteX1" fmla="*/ 536331 w 2312377"/>
              <a:gd name="connsiteY1" fmla="*/ 21 h 606554"/>
              <a:gd name="connsiteX2" fmla="*/ 1063870 w 2312377"/>
              <a:gd name="connsiteY2" fmla="*/ 597897 h 606554"/>
              <a:gd name="connsiteX3" fmla="*/ 1573823 w 2312377"/>
              <a:gd name="connsiteY3" fmla="*/ 21173 h 606554"/>
              <a:gd name="connsiteX4" fmla="*/ 2312377 w 2312377"/>
              <a:gd name="connsiteY4" fmla="*/ 316543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573823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608992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404466 h 606554"/>
              <a:gd name="connsiteX0" fmla="*/ 0 w 2286001"/>
              <a:gd name="connsiteY0" fmla="*/ 580422 h 632717"/>
              <a:gd name="connsiteX1" fmla="*/ 536331 w 2286001"/>
              <a:gd name="connsiteY1" fmla="*/ 130 h 632717"/>
              <a:gd name="connsiteX2" fmla="*/ 1125416 w 2286001"/>
              <a:gd name="connsiteY2" fmla="*/ 624383 h 632717"/>
              <a:gd name="connsiteX3" fmla="*/ 1740876 w 2286001"/>
              <a:gd name="connsiteY3" fmla="*/ 21282 h 632717"/>
              <a:gd name="connsiteX4" fmla="*/ 2286001 w 2286001"/>
              <a:gd name="connsiteY4" fmla="*/ 404575 h 632717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891 h 677711"/>
              <a:gd name="connsiteX1" fmla="*/ 536331 w 2286001"/>
              <a:gd name="connsiteY1" fmla="*/ 599 h 677711"/>
              <a:gd name="connsiteX2" fmla="*/ 1143001 w 2286001"/>
              <a:gd name="connsiteY2" fmla="*/ 677606 h 677711"/>
              <a:gd name="connsiteX3" fmla="*/ 1740876 w 2286001"/>
              <a:gd name="connsiteY3" fmla="*/ 21751 h 677711"/>
              <a:gd name="connsiteX4" fmla="*/ 2286001 w 2286001"/>
              <a:gd name="connsiteY4" fmla="*/ 405044 h 67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1" h="677711">
                <a:moveTo>
                  <a:pt x="0" y="580891"/>
                </a:moveTo>
                <a:cubicBezTo>
                  <a:pt x="217610" y="296606"/>
                  <a:pt x="345831" y="-15520"/>
                  <a:pt x="536331" y="599"/>
                </a:cubicBezTo>
                <a:cubicBezTo>
                  <a:pt x="726831" y="16718"/>
                  <a:pt x="895351" y="650634"/>
                  <a:pt x="1143001" y="677606"/>
                </a:cubicBezTo>
                <a:cubicBezTo>
                  <a:pt x="1373066" y="686993"/>
                  <a:pt x="1532792" y="68643"/>
                  <a:pt x="1740876" y="21751"/>
                </a:cubicBezTo>
                <a:cubicBezTo>
                  <a:pt x="1948961" y="-25141"/>
                  <a:pt x="2176097" y="440808"/>
                  <a:pt x="2286001" y="40504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40266" y="4413076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別々</a:t>
            </a:r>
            <a:r>
              <a:rPr lang="ja-JP" altLang="en-US" dirty="0" smtClean="0"/>
              <a:t>の動きとして</a:t>
            </a:r>
            <a:endParaRPr lang="en-US" altLang="ja-JP" dirty="0" smtClean="0"/>
          </a:p>
          <a:p>
            <a:r>
              <a:rPr lang="ja-JP" altLang="en-US" dirty="0"/>
              <a:t>知識化</a:t>
            </a:r>
            <a:r>
              <a:rPr lang="ja-JP" altLang="en-US" dirty="0" smtClean="0"/>
              <a:t>されてしまう</a:t>
            </a:r>
            <a:endParaRPr kumimoji="1" lang="ja-JP" altLang="en-US" dirty="0"/>
          </a:p>
        </p:txBody>
      </p:sp>
      <p:cxnSp>
        <p:nvCxnSpPr>
          <p:cNvPr id="42" name="直線コネクタ 41"/>
          <p:cNvCxnSpPr>
            <a:stCxn id="30" idx="4"/>
          </p:cNvCxnSpPr>
          <p:nvPr/>
        </p:nvCxnSpPr>
        <p:spPr>
          <a:xfrm flipV="1">
            <a:off x="5531928" y="4852986"/>
            <a:ext cx="808338" cy="407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35" idx="1"/>
          </p:cNvCxnSpPr>
          <p:nvPr/>
        </p:nvCxnSpPr>
        <p:spPr>
          <a:xfrm>
            <a:off x="5116130" y="4736241"/>
            <a:ext cx="122413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/>
          <p:cNvSpPr/>
          <p:nvPr/>
        </p:nvSpPr>
        <p:spPr>
          <a:xfrm>
            <a:off x="3243922" y="4479481"/>
            <a:ext cx="1999974" cy="677711"/>
          </a:xfrm>
          <a:custGeom>
            <a:avLst/>
            <a:gdLst>
              <a:gd name="connsiteX0" fmla="*/ 0 w 2312377"/>
              <a:gd name="connsiteY0" fmla="*/ 571512 h 571512"/>
              <a:gd name="connsiteX1" fmla="*/ 69459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71512 h 571512"/>
              <a:gd name="connsiteX1" fmla="*/ 430823 w 2312377"/>
              <a:gd name="connsiteY1" fmla="*/ 12 h 571512"/>
              <a:gd name="connsiteX2" fmla="*/ 1556239 w 2312377"/>
              <a:gd name="connsiteY2" fmla="*/ 553927 h 571512"/>
              <a:gd name="connsiteX3" fmla="*/ 2312377 w 2312377"/>
              <a:gd name="connsiteY3" fmla="*/ 307742 h 571512"/>
              <a:gd name="connsiteX0" fmla="*/ 0 w 2312377"/>
              <a:gd name="connsiteY0" fmla="*/ 580304 h 580304"/>
              <a:gd name="connsiteX1" fmla="*/ 536331 w 2312377"/>
              <a:gd name="connsiteY1" fmla="*/ 12 h 580304"/>
              <a:gd name="connsiteX2" fmla="*/ 1556239 w 2312377"/>
              <a:gd name="connsiteY2" fmla="*/ 562719 h 580304"/>
              <a:gd name="connsiteX3" fmla="*/ 2312377 w 2312377"/>
              <a:gd name="connsiteY3" fmla="*/ 316534 h 580304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606673"/>
              <a:gd name="connsiteX1" fmla="*/ 536331 w 2312377"/>
              <a:gd name="connsiteY1" fmla="*/ 21 h 606673"/>
              <a:gd name="connsiteX2" fmla="*/ 1063870 w 2312377"/>
              <a:gd name="connsiteY2" fmla="*/ 597897 h 606673"/>
              <a:gd name="connsiteX3" fmla="*/ 2312377 w 2312377"/>
              <a:gd name="connsiteY3" fmla="*/ 316543 h 606673"/>
              <a:gd name="connsiteX0" fmla="*/ 0 w 2312377"/>
              <a:gd name="connsiteY0" fmla="*/ 580313 h 597897"/>
              <a:gd name="connsiteX1" fmla="*/ 536331 w 2312377"/>
              <a:gd name="connsiteY1" fmla="*/ 21 h 597897"/>
              <a:gd name="connsiteX2" fmla="*/ 1063870 w 2312377"/>
              <a:gd name="connsiteY2" fmla="*/ 597897 h 597897"/>
              <a:gd name="connsiteX3" fmla="*/ 2312377 w 2312377"/>
              <a:gd name="connsiteY3" fmla="*/ 316543 h 597897"/>
              <a:gd name="connsiteX0" fmla="*/ 0 w 2312377"/>
              <a:gd name="connsiteY0" fmla="*/ 580313 h 606554"/>
              <a:gd name="connsiteX1" fmla="*/ 536331 w 2312377"/>
              <a:gd name="connsiteY1" fmla="*/ 21 h 606554"/>
              <a:gd name="connsiteX2" fmla="*/ 1063870 w 2312377"/>
              <a:gd name="connsiteY2" fmla="*/ 597897 h 606554"/>
              <a:gd name="connsiteX3" fmla="*/ 1573823 w 2312377"/>
              <a:gd name="connsiteY3" fmla="*/ 21173 h 606554"/>
              <a:gd name="connsiteX4" fmla="*/ 2312377 w 2312377"/>
              <a:gd name="connsiteY4" fmla="*/ 316543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573823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608992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536351 h 606554"/>
              <a:gd name="connsiteX0" fmla="*/ 0 w 2286001"/>
              <a:gd name="connsiteY0" fmla="*/ 580313 h 606554"/>
              <a:gd name="connsiteX1" fmla="*/ 536331 w 2286001"/>
              <a:gd name="connsiteY1" fmla="*/ 21 h 606554"/>
              <a:gd name="connsiteX2" fmla="*/ 1063870 w 2286001"/>
              <a:gd name="connsiteY2" fmla="*/ 597897 h 606554"/>
              <a:gd name="connsiteX3" fmla="*/ 1740876 w 2286001"/>
              <a:gd name="connsiteY3" fmla="*/ 21173 h 606554"/>
              <a:gd name="connsiteX4" fmla="*/ 2286001 w 2286001"/>
              <a:gd name="connsiteY4" fmla="*/ 404466 h 606554"/>
              <a:gd name="connsiteX0" fmla="*/ 0 w 2286001"/>
              <a:gd name="connsiteY0" fmla="*/ 580422 h 632717"/>
              <a:gd name="connsiteX1" fmla="*/ 536331 w 2286001"/>
              <a:gd name="connsiteY1" fmla="*/ 130 h 632717"/>
              <a:gd name="connsiteX2" fmla="*/ 1125416 w 2286001"/>
              <a:gd name="connsiteY2" fmla="*/ 624383 h 632717"/>
              <a:gd name="connsiteX3" fmla="*/ 1740876 w 2286001"/>
              <a:gd name="connsiteY3" fmla="*/ 21282 h 632717"/>
              <a:gd name="connsiteX4" fmla="*/ 2286001 w 2286001"/>
              <a:gd name="connsiteY4" fmla="*/ 404575 h 632717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422 h 624498"/>
              <a:gd name="connsiteX1" fmla="*/ 536331 w 2286001"/>
              <a:gd name="connsiteY1" fmla="*/ 130 h 624498"/>
              <a:gd name="connsiteX2" fmla="*/ 1125416 w 2286001"/>
              <a:gd name="connsiteY2" fmla="*/ 624383 h 624498"/>
              <a:gd name="connsiteX3" fmla="*/ 1740876 w 2286001"/>
              <a:gd name="connsiteY3" fmla="*/ 21282 h 624498"/>
              <a:gd name="connsiteX4" fmla="*/ 2286001 w 2286001"/>
              <a:gd name="connsiteY4" fmla="*/ 404575 h 624498"/>
              <a:gd name="connsiteX0" fmla="*/ 0 w 2286001"/>
              <a:gd name="connsiteY0" fmla="*/ 580891 h 677711"/>
              <a:gd name="connsiteX1" fmla="*/ 536331 w 2286001"/>
              <a:gd name="connsiteY1" fmla="*/ 599 h 677711"/>
              <a:gd name="connsiteX2" fmla="*/ 1143001 w 2286001"/>
              <a:gd name="connsiteY2" fmla="*/ 677606 h 677711"/>
              <a:gd name="connsiteX3" fmla="*/ 1740876 w 2286001"/>
              <a:gd name="connsiteY3" fmla="*/ 21751 h 677711"/>
              <a:gd name="connsiteX4" fmla="*/ 2286001 w 2286001"/>
              <a:gd name="connsiteY4" fmla="*/ 405044 h 67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1" h="677711">
                <a:moveTo>
                  <a:pt x="0" y="580891"/>
                </a:moveTo>
                <a:cubicBezTo>
                  <a:pt x="217610" y="296606"/>
                  <a:pt x="345831" y="-15520"/>
                  <a:pt x="536331" y="599"/>
                </a:cubicBezTo>
                <a:cubicBezTo>
                  <a:pt x="726831" y="16718"/>
                  <a:pt x="895351" y="650634"/>
                  <a:pt x="1143001" y="677606"/>
                </a:cubicBezTo>
                <a:cubicBezTo>
                  <a:pt x="1373066" y="686993"/>
                  <a:pt x="1532792" y="68643"/>
                  <a:pt x="1740876" y="21751"/>
                </a:cubicBezTo>
                <a:cubicBezTo>
                  <a:pt x="1948961" y="-25141"/>
                  <a:pt x="2176097" y="440808"/>
                  <a:pt x="2286001" y="4050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7" idx="4"/>
          </p:cNvCxnSpPr>
          <p:nvPr/>
        </p:nvCxnSpPr>
        <p:spPr>
          <a:xfrm>
            <a:off x="5243896" y="4884525"/>
            <a:ext cx="304282" cy="92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243922" y="5070266"/>
            <a:ext cx="28803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17.4|6.9|1.1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3943</TotalTime>
  <Words>4837</Words>
  <Application>Microsoft Office PowerPoint</Application>
  <PresentationFormat>画面に合わせる (4:3)</PresentationFormat>
  <Paragraphs>1310</Paragraphs>
  <Slides>62</Slides>
  <Notes>2</Notes>
  <HiddenSlides>15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3" baseType="lpstr">
      <vt:lpstr>リゾート</vt:lpstr>
      <vt:lpstr>センサ情報に基づく動きの知識化</vt:lpstr>
      <vt:lpstr>背景</vt:lpstr>
      <vt:lpstr>従来研究</vt:lpstr>
      <vt:lpstr>先行研究</vt:lpstr>
      <vt:lpstr>Motion Spaceの概要</vt:lpstr>
      <vt:lpstr>知識空間：動きの知識を表す空間</vt:lpstr>
      <vt:lpstr>知識空間からのロボット動作の生成</vt:lpstr>
      <vt:lpstr>従来の知識空間の改善すべき点1</vt:lpstr>
      <vt:lpstr>従来の知識空間の改善すべき点2</vt:lpstr>
      <vt:lpstr>Motion Spaceの問題点</vt:lpstr>
      <vt:lpstr>本研究の目的</vt:lpstr>
      <vt:lpstr>アプローチ</vt:lpstr>
      <vt:lpstr>過去の状態に基づく動作生成方向の絞り込み（1）</vt:lpstr>
      <vt:lpstr>過去の状態に基づく動作生成方向の絞り込み（2）</vt:lpstr>
      <vt:lpstr>微分情報を用いた動作の前後関係の知識化</vt:lpstr>
      <vt:lpstr>知識空間を用いてロボットを動作させる システムの概要</vt:lpstr>
      <vt:lpstr>知識空間を用いてロボットを動作させる システムの概要</vt:lpstr>
      <vt:lpstr>動作知識化手順の概要</vt:lpstr>
      <vt:lpstr>知識空間の更新方法</vt:lpstr>
      <vt:lpstr>各セルの選択頻度更新</vt:lpstr>
      <vt:lpstr>知識空間を用いてロボットを動作させる システムの概要</vt:lpstr>
      <vt:lpstr>動作生成手順の概要</vt:lpstr>
      <vt:lpstr>動作生成部：影響範囲の決定</vt:lpstr>
      <vt:lpstr>動作生成部：力の計算</vt:lpstr>
      <vt:lpstr>動作生成部：次状態指令値の算出</vt:lpstr>
      <vt:lpstr>従来の問題点解決に関する検証実験</vt:lpstr>
      <vt:lpstr>実験に使用したロボット</vt:lpstr>
      <vt:lpstr>知識空間を構成する情報の種類</vt:lpstr>
      <vt:lpstr>実験手順</vt:lpstr>
      <vt:lpstr>実験に用いた入力データ（角度）</vt:lpstr>
      <vt:lpstr>実験に用いた入力データ （角速度，角加速度）</vt:lpstr>
      <vt:lpstr>先行研究のパラメータ</vt:lpstr>
      <vt:lpstr>提案手法のパラメータ</vt:lpstr>
      <vt:lpstr>先行研究の知識空間の状態</vt:lpstr>
      <vt:lpstr>提案手法の知識空間の表示方法</vt:lpstr>
      <vt:lpstr>提案手法の知識空間の状態（一部）</vt:lpstr>
      <vt:lpstr>提案手法の知識空間の状態（一部）</vt:lpstr>
      <vt:lpstr>提案手法の知識空間の状態（一部）</vt:lpstr>
      <vt:lpstr>知識空間の考察</vt:lpstr>
      <vt:lpstr>先行研究の動作出力結果</vt:lpstr>
      <vt:lpstr>初期-100度における入出力の比較（旧）</vt:lpstr>
      <vt:lpstr>提案手法の動作出力結果（初期値-100度）</vt:lpstr>
      <vt:lpstr>提案手法の動作出力結果（初期値40度）</vt:lpstr>
      <vt:lpstr>まとめ</vt:lpstr>
      <vt:lpstr>今後の課題</vt:lpstr>
      <vt:lpstr>初期-100度における入出力の比較（新）</vt:lpstr>
      <vt:lpstr>今後の課題</vt:lpstr>
      <vt:lpstr>補足</vt:lpstr>
      <vt:lpstr>実験に用いた入力データ（角度）</vt:lpstr>
      <vt:lpstr>提案手法の動作出力結果</vt:lpstr>
      <vt:lpstr>初期40度における入出力の比較</vt:lpstr>
      <vt:lpstr>ロボットの動作補完方法（1）</vt:lpstr>
      <vt:lpstr>ロボットの動作補完方法（2）</vt:lpstr>
      <vt:lpstr>実験手順</vt:lpstr>
      <vt:lpstr>提案手法のパラメータ</vt:lpstr>
      <vt:lpstr>提案手法の知識空間の状態（10秒）</vt:lpstr>
      <vt:lpstr>実験に用いた入力データ（10秒）</vt:lpstr>
      <vt:lpstr>提案手法の動作出力結果（10秒）</vt:lpstr>
      <vt:lpstr>提案手法の知識空間の状態（20秒）</vt:lpstr>
      <vt:lpstr>実験に用いた入力データ（20秒）</vt:lpstr>
      <vt:lpstr>提案手法の動作出力結果（20秒）</vt:lpstr>
      <vt:lpstr>提案手法の動作出力結果（比較）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kitayama</dc:creator>
  <cp:lastModifiedBy>kentaroulab2</cp:lastModifiedBy>
  <cp:revision>412</cp:revision>
  <cp:lastPrinted>2013-02-07T06:45:42Z</cp:lastPrinted>
  <dcterms:created xsi:type="dcterms:W3CDTF">2012-09-03T08:21:13Z</dcterms:created>
  <dcterms:modified xsi:type="dcterms:W3CDTF">2013-02-12T01:02:10Z</dcterms:modified>
</cp:coreProperties>
</file>