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5"/>
  </p:handoutMasterIdLst>
  <p:sldIdLst>
    <p:sldId id="256" r:id="rId2"/>
    <p:sldId id="297" r:id="rId3"/>
    <p:sldId id="264" r:id="rId4"/>
    <p:sldId id="289" r:id="rId5"/>
    <p:sldId id="259" r:id="rId6"/>
    <p:sldId id="307" r:id="rId7"/>
    <p:sldId id="260" r:id="rId8"/>
    <p:sldId id="299" r:id="rId9"/>
    <p:sldId id="262" r:id="rId10"/>
    <p:sldId id="303" r:id="rId11"/>
    <p:sldId id="304" r:id="rId12"/>
    <p:sldId id="268" r:id="rId13"/>
    <p:sldId id="269" r:id="rId14"/>
    <p:sldId id="292" r:id="rId15"/>
    <p:sldId id="301" r:id="rId16"/>
    <p:sldId id="305" r:id="rId17"/>
    <p:sldId id="291" r:id="rId18"/>
    <p:sldId id="308" r:id="rId19"/>
    <p:sldId id="279" r:id="rId20"/>
    <p:sldId id="272" r:id="rId21"/>
    <p:sldId id="278" r:id="rId22"/>
    <p:sldId id="273" r:id="rId23"/>
    <p:sldId id="302" r:id="rId24"/>
    <p:sldId id="275" r:id="rId25"/>
    <p:sldId id="276" r:id="rId26"/>
    <p:sldId id="295" r:id="rId27"/>
    <p:sldId id="277" r:id="rId28"/>
    <p:sldId id="296" r:id="rId29"/>
    <p:sldId id="283" r:id="rId30"/>
    <p:sldId id="285" r:id="rId31"/>
    <p:sldId id="286" r:id="rId32"/>
    <p:sldId id="310" r:id="rId33"/>
    <p:sldId id="311" r:id="rId3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94660"/>
  </p:normalViewPr>
  <p:slideViewPr>
    <p:cSldViewPr snapToGrid="0">
      <p:cViewPr varScale="1">
        <p:scale>
          <a:sx n="55" d="100"/>
          <a:sy n="55" d="100"/>
        </p:scale>
        <p:origin x="72" y="1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961BC45-8513-40A0-BBAE-41634E7D9130}" type="datetimeFigureOut">
              <a:rPr kumimoji="1" lang="ja-JP" altLang="en-US" smtClean="0"/>
              <a:t>2014/2/17</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6EA47DB-B7D8-4A93-ABFD-8A0A4470AE9A}" type="slidenum">
              <a:rPr kumimoji="1" lang="ja-JP" altLang="en-US" smtClean="0"/>
              <a:t>‹#›</a:t>
            </a:fld>
            <a:endParaRPr kumimoji="1" lang="ja-JP" altLang="en-US"/>
          </a:p>
        </p:txBody>
      </p:sp>
    </p:spTree>
    <p:extLst>
      <p:ext uri="{BB962C8B-B14F-4D97-AF65-F5344CB8AC3E}">
        <p14:creationId xmlns:p14="http://schemas.microsoft.com/office/powerpoint/2010/main" val="1089900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324514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404284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378777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29403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362532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64611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199435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52890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220291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334008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9DFD5DD-3C7C-4171-9CD5-34F62546A050}" type="datetimeFigureOut">
              <a:rPr kumimoji="1" lang="ja-JP" altLang="en-US" smtClean="0"/>
              <a:t>2014/2/17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310443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D5DD-3C7C-4171-9CD5-34F62546A050}" type="datetimeFigureOut">
              <a:rPr kumimoji="1" lang="ja-JP" altLang="en-US" smtClean="0"/>
              <a:t>2014/2/17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058B8-488B-4819-BDBB-016AA1807852}" type="slidenum">
              <a:rPr kumimoji="1" lang="ja-JP" altLang="en-US" smtClean="0"/>
              <a:t>‹#›</a:t>
            </a:fld>
            <a:endParaRPr kumimoji="1" lang="ja-JP" altLang="en-US"/>
          </a:p>
        </p:txBody>
      </p:sp>
    </p:spTree>
    <p:extLst>
      <p:ext uri="{BB962C8B-B14F-4D97-AF65-F5344CB8AC3E}">
        <p14:creationId xmlns:p14="http://schemas.microsoft.com/office/powerpoint/2010/main" val="246508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7154" y="1699022"/>
            <a:ext cx="7772400" cy="1790700"/>
          </a:xfrm>
        </p:spPr>
        <p:txBody>
          <a:bodyPr>
            <a:normAutofit/>
          </a:bodyPr>
          <a:lstStyle/>
          <a:p>
            <a:r>
              <a:rPr kumimoji="1" lang="ja-JP" altLang="en-US" sz="4000" dirty="0" smtClean="0"/>
              <a:t>報酬の差異</a:t>
            </a:r>
            <a:r>
              <a:rPr kumimoji="1" lang="ja-JP" altLang="en-US" sz="4000" dirty="0" smtClean="0"/>
              <a:t>による単体サブゴール発見手法の提案</a:t>
            </a:r>
            <a:endParaRPr kumimoji="1" lang="ja-JP" altLang="en-US" sz="4000" dirty="0"/>
          </a:p>
        </p:txBody>
      </p:sp>
      <p:sp>
        <p:nvSpPr>
          <p:cNvPr id="3" name="サブタイトル 2"/>
          <p:cNvSpPr>
            <a:spLocks noGrp="1"/>
          </p:cNvSpPr>
          <p:nvPr>
            <p:ph type="subTitle" idx="1"/>
          </p:nvPr>
        </p:nvSpPr>
        <p:spPr/>
        <p:txBody>
          <a:bodyPr/>
          <a:lstStyle/>
          <a:p>
            <a:pPr algn="l"/>
            <a:r>
              <a:rPr kumimoji="1" lang="ja-JP" altLang="en-US" dirty="0" smtClean="0"/>
              <a:t>室蘭工業大学　情報電子工学系学科</a:t>
            </a:r>
            <a:r>
              <a:rPr kumimoji="1" lang="en-US" altLang="ja-JP" dirty="0" smtClean="0"/>
              <a:t>4</a:t>
            </a:r>
            <a:r>
              <a:rPr kumimoji="1" lang="ja-JP" altLang="en-US" dirty="0" smtClean="0"/>
              <a:t>年</a:t>
            </a:r>
            <a:endParaRPr kumimoji="1" lang="en-US" altLang="ja-JP" dirty="0" smtClean="0"/>
          </a:p>
          <a:p>
            <a:pPr algn="l"/>
            <a:r>
              <a:rPr lang="ja-JP" altLang="en-US" dirty="0" smtClean="0"/>
              <a:t>認知ロボティクス研究室</a:t>
            </a:r>
            <a:endParaRPr lang="en-US" altLang="ja-JP" dirty="0" smtClean="0"/>
          </a:p>
          <a:p>
            <a:pPr algn="l"/>
            <a:r>
              <a:rPr kumimoji="1" lang="ja-JP" altLang="en-US" dirty="0" smtClean="0"/>
              <a:t>小橋　遼</a:t>
            </a:r>
            <a:endParaRPr kumimoji="1" lang="ja-JP" altLang="en-US" dirty="0"/>
          </a:p>
        </p:txBody>
      </p:sp>
    </p:spTree>
    <p:extLst>
      <p:ext uri="{BB962C8B-B14F-4D97-AF65-F5344CB8AC3E}">
        <p14:creationId xmlns:p14="http://schemas.microsoft.com/office/powerpoint/2010/main" val="2871142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ー 2"/>
          <p:cNvSpPr>
            <a:spLocks noGrp="1"/>
          </p:cNvSpPr>
          <p:nvPr>
            <p:ph idx="1"/>
          </p:nvPr>
        </p:nvSpPr>
        <p:spPr>
          <a:xfrm>
            <a:off x="628649" y="1825625"/>
            <a:ext cx="8251581" cy="4351338"/>
          </a:xfrm>
        </p:spPr>
        <p:txBody>
          <a:bodyPr>
            <a:normAutofit/>
          </a:bodyPr>
          <a:lstStyle/>
          <a:p>
            <a:r>
              <a:rPr kumimoji="1" lang="ja-JP" altLang="en-US" dirty="0" smtClean="0"/>
              <a:t>サブゴールで報酬を与えることが困難な</a:t>
            </a:r>
            <a:r>
              <a:rPr kumimoji="1" lang="ja-JP" altLang="en-US" dirty="0" smtClean="0"/>
              <a:t>場</a:t>
            </a:r>
            <a:r>
              <a:rPr kumimoji="1" lang="ja-JP" altLang="en-US" sz="2400" dirty="0" smtClean="0"/>
              <a:t>合</a:t>
            </a:r>
            <a:endParaRPr lang="en-US" altLang="ja-JP" sz="2400" dirty="0"/>
          </a:p>
          <a:p>
            <a:pPr lvl="1">
              <a:buFont typeface="Wingdings" panose="05000000000000000000" pitchFamily="2" charset="2"/>
              <a:buChar char="Ø"/>
            </a:pPr>
            <a:r>
              <a:rPr kumimoji="1" lang="ja-JP" altLang="en-US" dirty="0" smtClean="0"/>
              <a:t>ゴール</a:t>
            </a:r>
            <a:r>
              <a:rPr kumimoji="1" lang="ja-JP" altLang="en-US" dirty="0" smtClean="0"/>
              <a:t>で大きさの異なる報酬を与える</a:t>
            </a:r>
            <a:endParaRPr kumimoji="1" lang="en-US" altLang="ja-JP" dirty="0" smtClean="0"/>
          </a:p>
          <a:p>
            <a:pPr lvl="1">
              <a:buFont typeface="Wingdings" panose="05000000000000000000" pitchFamily="2" charset="2"/>
              <a:buChar char="Ø"/>
            </a:pPr>
            <a:r>
              <a:rPr lang="ja-JP" altLang="en-US" dirty="0" smtClean="0"/>
              <a:t>ゴールで獲得した報酬が大きかった時，経験して</a:t>
            </a:r>
            <a:r>
              <a:rPr lang="ja-JP" altLang="en-US" dirty="0" smtClean="0"/>
              <a:t>いた</a:t>
            </a:r>
            <a:r>
              <a:rPr lang="en-US" altLang="ja-JP" dirty="0" smtClean="0"/>
              <a:t/>
            </a:r>
            <a:br>
              <a:rPr lang="en-US" altLang="ja-JP" dirty="0" smtClean="0"/>
            </a:br>
            <a:r>
              <a:rPr lang="ja-JP" altLang="en-US" dirty="0" smtClean="0"/>
              <a:t>特定</a:t>
            </a:r>
            <a:r>
              <a:rPr lang="ja-JP" altLang="en-US" dirty="0" smtClean="0"/>
              <a:t>の</a:t>
            </a:r>
            <a:r>
              <a:rPr lang="ja-JP" altLang="en-US" dirty="0" smtClean="0"/>
              <a:t>状態→サブゴール</a:t>
            </a:r>
            <a:endParaRPr lang="en-US" altLang="ja-JP" dirty="0" smtClean="0"/>
          </a:p>
          <a:p>
            <a:r>
              <a:rPr lang="ja-JP" altLang="en-US" dirty="0"/>
              <a:t>報酬に差がある時，自動的に行動を学習</a:t>
            </a:r>
            <a:endParaRPr lang="en-US" altLang="ja-JP" dirty="0"/>
          </a:p>
          <a:p>
            <a:endParaRPr lang="en-US" altLang="ja-JP" sz="2400" dirty="0" smtClean="0"/>
          </a:p>
        </p:txBody>
      </p:sp>
      <p:pic>
        <p:nvPicPr>
          <p:cNvPr id="4" name="図 3"/>
          <p:cNvPicPr>
            <a:picLocks noChangeAspect="1"/>
          </p:cNvPicPr>
          <p:nvPr/>
        </p:nvPicPr>
        <p:blipFill>
          <a:blip r:embed="rId2"/>
          <a:stretch>
            <a:fillRect/>
          </a:stretch>
        </p:blipFill>
        <p:spPr>
          <a:xfrm>
            <a:off x="1995855" y="4153660"/>
            <a:ext cx="4686299" cy="2704340"/>
          </a:xfrm>
          <a:prstGeom prst="rect">
            <a:avLst/>
          </a:prstGeom>
        </p:spPr>
      </p:pic>
    </p:spTree>
    <p:extLst>
      <p:ext uri="{BB962C8B-B14F-4D97-AF65-F5344CB8AC3E}">
        <p14:creationId xmlns:p14="http://schemas.microsoft.com/office/powerpoint/2010/main" val="139945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アプローチ</a:t>
            </a:r>
            <a:endParaRPr kumimoji="1" lang="ja-JP" altLang="en-US" dirty="0"/>
          </a:p>
        </p:txBody>
      </p:sp>
      <p:sp>
        <p:nvSpPr>
          <p:cNvPr id="3" name="コンテンツ プレースホルダー 2"/>
          <p:cNvSpPr>
            <a:spLocks noGrp="1"/>
          </p:cNvSpPr>
          <p:nvPr>
            <p:ph idx="1"/>
          </p:nvPr>
        </p:nvSpPr>
        <p:spPr>
          <a:xfrm>
            <a:off x="628649" y="1825625"/>
            <a:ext cx="8304335" cy="4351338"/>
          </a:xfrm>
        </p:spPr>
        <p:txBody>
          <a:bodyPr>
            <a:normAutofit/>
          </a:bodyPr>
          <a:lstStyle/>
          <a:p>
            <a:pPr>
              <a:lnSpc>
                <a:spcPct val="150000"/>
              </a:lnSpc>
            </a:pPr>
            <a:r>
              <a:rPr kumimoji="1" lang="ja-JP" altLang="en-US" sz="3200" dirty="0" smtClean="0"/>
              <a:t>サブゴール</a:t>
            </a:r>
            <a:r>
              <a:rPr kumimoji="1" lang="ja-JP" altLang="en-US" sz="3200" dirty="0" smtClean="0"/>
              <a:t>をクリアする行動の学習</a:t>
            </a:r>
            <a:r>
              <a:rPr lang="en-US" altLang="ja-JP" dirty="0"/>
              <a:t/>
            </a:r>
            <a:br>
              <a:rPr lang="en-US" altLang="ja-JP" dirty="0"/>
            </a:br>
            <a:r>
              <a:rPr lang="ja-JP" altLang="en-US" dirty="0" smtClean="0"/>
              <a:t>クリア前の行動</a:t>
            </a:r>
            <a:r>
              <a:rPr lang="ja-JP" altLang="en-US" dirty="0"/>
              <a:t>と</a:t>
            </a:r>
            <a:r>
              <a:rPr lang="ja-JP" altLang="en-US" dirty="0" smtClean="0"/>
              <a:t>クリア後の行動を別々に学習させる</a:t>
            </a:r>
            <a:r>
              <a:rPr lang="en-US" altLang="ja-JP" dirty="0"/>
              <a:t/>
            </a:r>
            <a:br>
              <a:rPr lang="en-US" altLang="ja-JP" dirty="0"/>
            </a:br>
            <a:r>
              <a:rPr lang="ja-JP" altLang="en-US" dirty="0" smtClean="0"/>
              <a:t>→</a:t>
            </a:r>
            <a:r>
              <a:rPr lang="ja-JP" altLang="en-US" dirty="0" smtClean="0"/>
              <a:t>クリアしているか否かによって状態を分類する</a:t>
            </a:r>
            <a:r>
              <a:rPr kumimoji="1" lang="en-US" altLang="ja-JP" dirty="0" smtClean="0"/>
              <a:t/>
            </a:r>
            <a:br>
              <a:rPr kumimoji="1" lang="en-US" altLang="ja-JP" dirty="0" smtClean="0"/>
            </a:br>
            <a:endParaRPr kumimoji="1" lang="ja-JP" altLang="en-US" sz="2400" dirty="0"/>
          </a:p>
        </p:txBody>
      </p:sp>
    </p:spTree>
    <p:extLst>
      <p:ext uri="{BB962C8B-B14F-4D97-AF65-F5344CB8AC3E}">
        <p14:creationId xmlns:p14="http://schemas.microsoft.com/office/powerpoint/2010/main" val="2849623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28650" y="1983076"/>
            <a:ext cx="7886700" cy="3644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提案システム</a:t>
            </a:r>
            <a:endParaRPr kumimoji="1" lang="ja-JP" altLang="en-US" dirty="0"/>
          </a:p>
        </p:txBody>
      </p:sp>
      <p:sp>
        <p:nvSpPr>
          <p:cNvPr id="3" name="コンテンツ プレースホルダー 2"/>
          <p:cNvSpPr>
            <a:spLocks noGrp="1"/>
          </p:cNvSpPr>
          <p:nvPr>
            <p:ph idx="1"/>
          </p:nvPr>
        </p:nvSpPr>
        <p:spPr>
          <a:xfrm>
            <a:off x="628650" y="2226469"/>
            <a:ext cx="8093319" cy="3263504"/>
          </a:xfrm>
        </p:spPr>
        <p:txBody>
          <a:bodyPr>
            <a:normAutofit/>
          </a:bodyPr>
          <a:lstStyle/>
          <a:p>
            <a:pPr marL="514350" indent="-514350">
              <a:lnSpc>
                <a:spcPct val="150000"/>
              </a:lnSpc>
              <a:buFont typeface="+mj-lt"/>
              <a:buAutoNum type="arabicPeriod"/>
            </a:pPr>
            <a:r>
              <a:rPr kumimoji="1" lang="ja-JP" altLang="en-US" dirty="0" smtClean="0"/>
              <a:t>環境を探索するように行動を実行</a:t>
            </a:r>
            <a:endParaRPr kumimoji="1" lang="en-US" altLang="ja-JP" dirty="0" smtClean="0"/>
          </a:p>
          <a:p>
            <a:pPr marL="514350" indent="-514350">
              <a:lnSpc>
                <a:spcPct val="150000"/>
              </a:lnSpc>
              <a:buFont typeface="+mj-lt"/>
              <a:buAutoNum type="arabicPeriod"/>
            </a:pPr>
            <a:r>
              <a:rPr kumimoji="1" lang="ja-JP" altLang="en-US" dirty="0" smtClean="0"/>
              <a:t>探索によりサブゴールを発見</a:t>
            </a:r>
            <a:endParaRPr kumimoji="1" lang="en-US" altLang="ja-JP" dirty="0" smtClean="0"/>
          </a:p>
          <a:p>
            <a:pPr marL="514350" indent="-514350">
              <a:lnSpc>
                <a:spcPct val="150000"/>
              </a:lnSpc>
              <a:buFont typeface="+mj-lt"/>
              <a:buAutoNum type="arabicPeriod"/>
            </a:pPr>
            <a:r>
              <a:rPr lang="ja-JP" altLang="en-US" dirty="0" smtClean="0"/>
              <a:t>発見したサブゴールをクリアし，タスクを達成する</a:t>
            </a:r>
            <a:r>
              <a:rPr lang="en-US" altLang="ja-JP" dirty="0" smtClean="0"/>
              <a:t/>
            </a:r>
            <a:br>
              <a:rPr lang="en-US" altLang="ja-JP" dirty="0" smtClean="0"/>
            </a:br>
            <a:r>
              <a:rPr lang="ja-JP" altLang="en-US" dirty="0" smtClean="0"/>
              <a:t>行動を学習</a:t>
            </a:r>
            <a:endParaRPr kumimoji="1" lang="en-US" altLang="ja-JP" dirty="0" smtClean="0"/>
          </a:p>
        </p:txBody>
      </p:sp>
      <p:sp>
        <p:nvSpPr>
          <p:cNvPr id="4" name="テキスト ボックス 3"/>
          <p:cNvSpPr txBox="1"/>
          <p:nvPr/>
        </p:nvSpPr>
        <p:spPr>
          <a:xfrm>
            <a:off x="259369" y="1690689"/>
            <a:ext cx="2307981" cy="584775"/>
          </a:xfrm>
          <a:prstGeom prst="rect">
            <a:avLst/>
          </a:prstGeom>
          <a:solidFill>
            <a:schemeClr val="bg1"/>
          </a:solidFill>
        </p:spPr>
        <p:txBody>
          <a:bodyPr wrap="square" rtlCol="0">
            <a:spAutoFit/>
          </a:bodyPr>
          <a:lstStyle/>
          <a:p>
            <a:r>
              <a:rPr kumimoji="1" lang="ja-JP" altLang="en-US" sz="3200" dirty="0" smtClean="0"/>
              <a:t>全体の流れ</a:t>
            </a:r>
            <a:endParaRPr kumimoji="1" lang="ja-JP" altLang="en-US" sz="3200" dirty="0"/>
          </a:p>
        </p:txBody>
      </p:sp>
    </p:spTree>
    <p:extLst>
      <p:ext uri="{BB962C8B-B14F-4D97-AF65-F5344CB8AC3E}">
        <p14:creationId xmlns:p14="http://schemas.microsoft.com/office/powerpoint/2010/main" val="386501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サブゴールの探索</a:t>
            </a:r>
            <a:endParaRPr kumimoji="1" lang="ja-JP" altLang="en-US" dirty="0"/>
          </a:p>
        </p:txBody>
      </p:sp>
      <p:pic>
        <p:nvPicPr>
          <p:cNvPr id="3" name="図 2"/>
          <p:cNvPicPr>
            <a:picLocks noChangeAspect="1"/>
          </p:cNvPicPr>
          <p:nvPr/>
        </p:nvPicPr>
        <p:blipFill>
          <a:blip r:embed="rId2"/>
          <a:stretch>
            <a:fillRect/>
          </a:stretch>
        </p:blipFill>
        <p:spPr>
          <a:xfrm>
            <a:off x="855371" y="1362456"/>
            <a:ext cx="7433258" cy="4765191"/>
          </a:xfrm>
          <a:prstGeom prst="rect">
            <a:avLst/>
          </a:prstGeom>
        </p:spPr>
      </p:pic>
    </p:spTree>
    <p:extLst>
      <p:ext uri="{BB962C8B-B14F-4D97-AF65-F5344CB8AC3E}">
        <p14:creationId xmlns:p14="http://schemas.microsoft.com/office/powerpoint/2010/main" val="57494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サブゴール探索部</a:t>
            </a:r>
            <a:endParaRPr kumimoji="1" lang="ja-JP" altLang="en-US" dirty="0"/>
          </a:p>
        </p:txBody>
      </p:sp>
      <p:sp>
        <p:nvSpPr>
          <p:cNvPr id="3" name="コンテンツ プレースホルダー 2"/>
          <p:cNvSpPr>
            <a:spLocks noGrp="1"/>
          </p:cNvSpPr>
          <p:nvPr>
            <p:ph idx="1"/>
          </p:nvPr>
        </p:nvSpPr>
        <p:spPr>
          <a:xfrm>
            <a:off x="628649" y="1825625"/>
            <a:ext cx="8304335" cy="4351338"/>
          </a:xfrm>
        </p:spPr>
        <p:txBody>
          <a:bodyPr>
            <a:normAutofit/>
          </a:bodyPr>
          <a:lstStyle/>
          <a:p>
            <a:r>
              <a:rPr lang="ja-JP" altLang="en-US" dirty="0" smtClean="0"/>
              <a:t>行動価値を持たず，行動学習を行わない</a:t>
            </a:r>
            <a:r>
              <a:rPr lang="ja-JP" altLang="en-US" dirty="0" smtClean="0"/>
              <a:t>．</a:t>
            </a:r>
            <a:endParaRPr lang="en-US" altLang="ja-JP" dirty="0" smtClean="0"/>
          </a:p>
          <a:p>
            <a:r>
              <a:rPr lang="ja-JP" altLang="en-US" dirty="0" smtClean="0"/>
              <a:t>選択可能な行動の中から，ランダムに行動を選択し実行</a:t>
            </a:r>
            <a:r>
              <a:rPr lang="ja-JP" altLang="en-US" dirty="0" smtClean="0"/>
              <a:t>することで，環境を探索する．</a:t>
            </a:r>
            <a:endParaRPr lang="en-US" altLang="ja-JP" dirty="0" smtClean="0"/>
          </a:p>
          <a:p>
            <a:r>
              <a:rPr kumimoji="1" lang="ja-JP" altLang="en-US" dirty="0" smtClean="0"/>
              <a:t>過去に経験した状態と，ゴールで獲得した報酬の差異</a:t>
            </a:r>
            <a:r>
              <a:rPr kumimoji="1" lang="ja-JP" altLang="en-US" dirty="0" smtClean="0"/>
              <a:t>からサブゴール</a:t>
            </a:r>
            <a:r>
              <a:rPr kumimoji="1" lang="ja-JP" altLang="en-US" dirty="0" smtClean="0"/>
              <a:t>を発見する．</a:t>
            </a:r>
            <a:endParaRPr kumimoji="1" lang="en-US" altLang="ja-JP" dirty="0" smtClean="0"/>
          </a:p>
          <a:p>
            <a:r>
              <a:rPr lang="ja-JP" altLang="en-US" dirty="0" smtClean="0"/>
              <a:t>探索終了後，発見したサブゴールを</a:t>
            </a:r>
            <a:r>
              <a:rPr kumimoji="1" lang="ja-JP" altLang="en-US" dirty="0" smtClean="0"/>
              <a:t>サブゴールクリア判定部へ渡す．</a:t>
            </a:r>
            <a:endParaRPr kumimoji="1" lang="ja-JP" altLang="en-US" dirty="0"/>
          </a:p>
        </p:txBody>
      </p:sp>
    </p:spTree>
    <p:extLst>
      <p:ext uri="{BB962C8B-B14F-4D97-AF65-F5344CB8AC3E}">
        <p14:creationId xmlns:p14="http://schemas.microsoft.com/office/powerpoint/2010/main" val="290660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サブゴールの発見</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628649" y="1690688"/>
                <a:ext cx="8198827" cy="5167311"/>
              </a:xfrm>
            </p:spPr>
            <p:txBody>
              <a:bodyPr>
                <a:normAutofit/>
              </a:bodyPr>
              <a:lstStyle/>
              <a:p>
                <a:pPr>
                  <a:lnSpc>
                    <a:spcPct val="100000"/>
                  </a:lnSpc>
                </a:pPr>
                <a:r>
                  <a:rPr lang="ja-JP" altLang="en-US" sz="2400" dirty="0" smtClean="0"/>
                  <a:t>タスクの開始から達成まで：</a:t>
                </a:r>
                <a:r>
                  <a:rPr lang="en-US" altLang="ja-JP" sz="2400" dirty="0" smtClean="0"/>
                  <a:t>1</a:t>
                </a:r>
                <a:r>
                  <a:rPr lang="ja-JP" altLang="en-US" sz="2400" dirty="0" smtClean="0"/>
                  <a:t>試行</a:t>
                </a:r>
                <a:endParaRPr lang="en-US" altLang="ja-JP" sz="2400" dirty="0" smtClean="0"/>
              </a:p>
              <a:p>
                <a:pPr>
                  <a:lnSpc>
                    <a:spcPct val="100000"/>
                  </a:lnSpc>
                </a:pPr>
                <a:r>
                  <a:rPr lang="en-US" altLang="ja-JP" sz="2400" dirty="0" smtClean="0"/>
                  <a:t>1</a:t>
                </a:r>
                <a:r>
                  <a:rPr lang="ja-JP" altLang="en-US" sz="2400" dirty="0" smtClean="0"/>
                  <a:t>試行中に経験した状態を，ゴール</a:t>
                </a:r>
                <a:r>
                  <a:rPr lang="ja-JP" altLang="en-US" sz="2400" dirty="0" smtClean="0"/>
                  <a:t>で獲得した報酬の大小毎に分類して状態を蓄積する</a:t>
                </a:r>
                <a:r>
                  <a:rPr lang="ja-JP" altLang="en-US" sz="2400" dirty="0" smtClean="0"/>
                  <a:t>．</a:t>
                </a:r>
                <a:endParaRPr lang="en-US" altLang="ja-JP" sz="2400" dirty="0" smtClean="0"/>
              </a:p>
              <a:p>
                <a:pPr lvl="1">
                  <a:lnSpc>
                    <a:spcPct val="100000"/>
                  </a:lnSpc>
                  <a:buFont typeface="Wingdings" panose="05000000000000000000" pitchFamily="2" charset="2"/>
                  <a:buChar char="Ø"/>
                </a:pPr>
                <a:r>
                  <a:rPr lang="ja-JP" altLang="en-US" sz="2000" dirty="0" smtClean="0"/>
                  <a:t>報酬が大きかった試行で常に経験している状態</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𝐸</m:t>
                        </m:r>
                      </m:e>
                      <m:sub>
                        <m:r>
                          <a:rPr lang="en-US" altLang="ja-JP" sz="2000" b="0" i="1" smtClean="0">
                            <a:latin typeface="Cambria Math" panose="02040503050406030204" pitchFamily="18" charset="0"/>
                          </a:rPr>
                          <m:t>𝑏𝑖𝑔</m:t>
                        </m:r>
                      </m:sub>
                    </m:sSub>
                    <m:r>
                      <a:rPr lang="ja-JP" altLang="en-US" sz="2000" i="1">
                        <a:latin typeface="Cambria Math" panose="02040503050406030204" pitchFamily="18" charset="0"/>
                      </a:rPr>
                      <m:t>，</m:t>
                    </m:r>
                  </m:oMath>
                </a14:m>
                <a:r>
                  <a:rPr lang="ja-JP" altLang="en-US" sz="2000" dirty="0" smtClean="0"/>
                  <a:t>小さかった試行で一度でも経験している状態</a:t>
                </a:r>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𝐸</m:t>
                        </m:r>
                      </m:e>
                      <m:sub>
                        <m:r>
                          <a:rPr lang="en-US" altLang="ja-JP" sz="2000" b="0" i="1" smtClean="0">
                            <a:latin typeface="Cambria Math" panose="02040503050406030204" pitchFamily="18" charset="0"/>
                          </a:rPr>
                          <m:t>𝑠𝑚𝑎𝑙𝑙</m:t>
                        </m:r>
                      </m:sub>
                    </m:sSub>
                  </m:oMath>
                </a14:m>
                <a:r>
                  <a:rPr lang="ja-JP" altLang="en-US" sz="2000" dirty="0" smtClean="0"/>
                  <a:t>に分類</a:t>
                </a:r>
                <a:r>
                  <a:rPr lang="en-US" altLang="ja-JP" sz="2000" dirty="0" smtClean="0"/>
                  <a:t/>
                </a:r>
                <a:br>
                  <a:rPr lang="en-US" altLang="ja-JP" sz="2000" dirty="0" smtClean="0"/>
                </a:br>
                <a14:m>
                  <m:oMath xmlns:m="http://schemas.openxmlformats.org/officeDocument/2006/math">
                    <m:sSub>
                      <m:sSubPr>
                        <m:ctrlPr>
                          <a:rPr lang="ja-JP" altLang="ja-JP" i="1" smtClean="0">
                            <a:latin typeface="Cambria Math" panose="02040503050406030204" pitchFamily="18" charset="0"/>
                          </a:rPr>
                        </m:ctrlPr>
                      </m:sSubPr>
                      <m:e>
                        <m:r>
                          <a:rPr lang="en-US" altLang="ja-JP" b="1" i="1">
                            <a:latin typeface="Cambria Math" panose="02040503050406030204" pitchFamily="18" charset="0"/>
                          </a:rPr>
                          <m:t>𝑬</m:t>
                        </m:r>
                      </m:e>
                      <m:sub>
                        <m:r>
                          <a:rPr lang="en-US" altLang="ja-JP" i="1">
                            <a:latin typeface="Cambria Math" panose="02040503050406030204" pitchFamily="18" charset="0"/>
                          </a:rPr>
                          <m:t>𝑏𝑖𝑔</m:t>
                        </m:r>
                      </m:sub>
                    </m:sSub>
                    <m:r>
                      <a:rPr lang="en-US" altLang="ja-JP" i="1" smtClean="0">
                        <a:latin typeface="Cambria Math" panose="02040503050406030204" pitchFamily="18" charset="0"/>
                      </a:rPr>
                      <m:t>≔</m:t>
                    </m:r>
                    <m:nary>
                      <m:naryPr>
                        <m:chr m:val="⋂"/>
                        <m:limLoc m:val="undOvr"/>
                        <m:supHide m:val="on"/>
                        <m:ctrlPr>
                          <a:rPr lang="ja-JP" altLang="ja-JP" i="1" smtClean="0">
                            <a:latin typeface="Cambria Math" panose="02040503050406030204" pitchFamily="18" charset="0"/>
                          </a:rPr>
                        </m:ctrlPr>
                      </m:naryPr>
                      <m:sub>
                        <m:r>
                          <a:rPr lang="en-US" altLang="ja-JP" i="1">
                            <a:latin typeface="Cambria Math" panose="02040503050406030204" pitchFamily="18" charset="0"/>
                          </a:rPr>
                          <m:t>𝑡</m:t>
                        </m:r>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𝑏𝑖𝑔</m:t>
                            </m:r>
                          </m:sub>
                        </m:sSub>
                      </m:sub>
                      <m:sup/>
                      <m:e>
                        <m:sSub>
                          <m:sSubPr>
                            <m:ctrlPr>
                              <a:rPr lang="ja-JP" altLang="ja-JP" i="1">
                                <a:latin typeface="Cambria Math" panose="02040503050406030204" pitchFamily="18" charset="0"/>
                              </a:rPr>
                            </m:ctrlPr>
                          </m:sSubPr>
                          <m:e>
                            <m:r>
                              <a:rPr lang="en-US" altLang="ja-JP" b="1" i="1">
                                <a:latin typeface="Cambria Math" panose="02040503050406030204" pitchFamily="18" charset="0"/>
                              </a:rPr>
                              <m:t>𝑬</m:t>
                            </m:r>
                          </m:e>
                          <m:sub>
                            <m:r>
                              <a:rPr lang="en-US" altLang="ja-JP" i="1">
                                <a:latin typeface="Cambria Math" panose="02040503050406030204" pitchFamily="18" charset="0"/>
                              </a:rPr>
                              <m:t>𝑡</m:t>
                            </m:r>
                          </m:sub>
                        </m:sSub>
                      </m:e>
                    </m:nary>
                    <m:r>
                      <a:rPr lang="ja-JP" altLang="en-US" i="1" smtClean="0">
                        <a:latin typeface="Cambria Math" panose="02040503050406030204" pitchFamily="18" charset="0"/>
                      </a:rPr>
                      <m:t>　</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oMath>
                </a14:m>
                <a:r>
                  <a:rPr lang="en-US" altLang="ja-JP" b="0" dirty="0" smtClean="0"/>
                  <a:t/>
                </a:r>
                <a:br>
                  <a:rPr lang="en-US" altLang="ja-JP" b="0" dirty="0" smtClean="0"/>
                </a:br>
                <a14:m>
                  <m:oMath xmlns:m="http://schemas.openxmlformats.org/officeDocument/2006/math">
                    <m:sSub>
                      <m:sSubPr>
                        <m:ctrlPr>
                          <a:rPr lang="ja-JP" altLang="ja-JP" i="1">
                            <a:latin typeface="Cambria Math" panose="02040503050406030204" pitchFamily="18" charset="0"/>
                          </a:rPr>
                        </m:ctrlPr>
                      </m:sSubPr>
                      <m:e>
                        <m:r>
                          <a:rPr lang="en-US" altLang="ja-JP" b="1" i="1">
                            <a:latin typeface="Cambria Math" panose="02040503050406030204" pitchFamily="18" charset="0"/>
                          </a:rPr>
                          <m:t>𝑬</m:t>
                        </m:r>
                      </m:e>
                      <m:sub>
                        <m:r>
                          <a:rPr lang="en-US" altLang="ja-JP" i="1">
                            <a:latin typeface="Cambria Math" panose="02040503050406030204" pitchFamily="18" charset="0"/>
                          </a:rPr>
                          <m:t>𝑠𝑚𝑎𝑙𝑙</m:t>
                        </m:r>
                      </m:sub>
                    </m:sSub>
                    <m:r>
                      <a:rPr lang="en-US" altLang="ja-JP" i="1">
                        <a:latin typeface="Cambria Math" panose="02040503050406030204" pitchFamily="18" charset="0"/>
                      </a:rPr>
                      <m:t>≔</m:t>
                    </m:r>
                    <m:nary>
                      <m:naryPr>
                        <m:chr m:val="⋃"/>
                        <m:limLoc m:val="undOvr"/>
                        <m:supHide m:val="on"/>
                        <m:ctrlPr>
                          <a:rPr lang="ja-JP" altLang="ja-JP" i="1">
                            <a:latin typeface="Cambria Math" panose="02040503050406030204" pitchFamily="18" charset="0"/>
                          </a:rPr>
                        </m:ctrlPr>
                      </m:naryPr>
                      <m:sub>
                        <m:r>
                          <a:rPr lang="en-US" altLang="ja-JP" i="1">
                            <a:latin typeface="Cambria Math" panose="02040503050406030204" pitchFamily="18" charset="0"/>
                          </a:rPr>
                          <m:t>𝑡</m:t>
                        </m:r>
                        <m:r>
                          <a:rPr lang="en-US" altLang="ja-JP" i="1">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𝑠𝑚𝑎𝑙𝑙</m:t>
                            </m:r>
                          </m:sub>
                        </m:sSub>
                      </m:sub>
                      <m:sup/>
                      <m:e>
                        <m:sSub>
                          <m:sSubPr>
                            <m:ctrlPr>
                              <a:rPr lang="ja-JP" altLang="ja-JP" i="1">
                                <a:latin typeface="Cambria Math" panose="02040503050406030204" pitchFamily="18" charset="0"/>
                              </a:rPr>
                            </m:ctrlPr>
                          </m:sSubPr>
                          <m:e>
                            <m:r>
                              <a:rPr lang="en-US" altLang="ja-JP" b="1" i="1">
                                <a:latin typeface="Cambria Math" panose="02040503050406030204" pitchFamily="18" charset="0"/>
                              </a:rPr>
                              <m:t>𝑬</m:t>
                            </m:r>
                          </m:e>
                          <m:sub>
                            <m:r>
                              <a:rPr lang="en-US" altLang="ja-JP" i="1">
                                <a:latin typeface="Cambria Math" panose="02040503050406030204" pitchFamily="18" charset="0"/>
                              </a:rPr>
                              <m:t>𝑡</m:t>
                            </m:r>
                          </m:sub>
                        </m:sSub>
                      </m:e>
                    </m:nary>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e>
                    </m:d>
                  </m:oMath>
                </a14:m>
                <a:r>
                  <a:rPr lang="en-US" altLang="ja-JP" b="0" dirty="0" smtClean="0"/>
                  <a:t/>
                </a:r>
                <a:br>
                  <a:rPr lang="en-US" altLang="ja-JP" b="0" dirty="0" smtClean="0"/>
                </a:br>
                <a14:m>
                  <m:oMath xmlns:m="http://schemas.openxmlformats.org/officeDocument/2006/math">
                    <m:sSub>
                      <m:sSubPr>
                        <m:ctrlPr>
                          <a:rPr lang="ja-JP" altLang="ja-JP" i="1">
                            <a:latin typeface="Cambria Math" panose="02040503050406030204" pitchFamily="18" charset="0"/>
                          </a:rPr>
                        </m:ctrlPr>
                      </m:sSubPr>
                      <m:e>
                        <m:r>
                          <a:rPr lang="en-US" altLang="ja-JP" b="1" i="1">
                            <a:latin typeface="Cambria Math" panose="02040503050406030204" pitchFamily="18" charset="0"/>
                          </a:rPr>
                          <m:t>𝑬</m:t>
                        </m:r>
                      </m:e>
                      <m:sub>
                        <m:r>
                          <a:rPr lang="en-US" altLang="ja-JP" i="1">
                            <a:latin typeface="Cambria Math" panose="02040503050406030204" pitchFamily="18" charset="0"/>
                          </a:rPr>
                          <m:t>𝑡</m:t>
                        </m:r>
                      </m:sub>
                    </m:sSub>
                    <m:r>
                      <a:rPr lang="en-US" altLang="ja-JP" b="0" i="1" smtClean="0">
                        <a:latin typeface="Cambria Math" panose="02040503050406030204" pitchFamily="18" charset="0"/>
                      </a:rPr>
                      <m:t>:</m:t>
                    </m:r>
                    <m:r>
                      <m:rPr>
                        <m:nor/>
                      </m:rPr>
                      <a:rPr lang="en-US" altLang="ja-JP" b="0" i="0" dirty="0" smtClean="0"/>
                      <m:t>t</m:t>
                    </m:r>
                    <m:r>
                      <a:rPr lang="ja-JP" altLang="en-US" i="1" dirty="0">
                        <a:latin typeface="Cambria Math" panose="02040503050406030204" pitchFamily="18" charset="0"/>
                      </a:rPr>
                      <m:t>試行目</m:t>
                    </m:r>
                    <m:r>
                      <m:rPr>
                        <m:nor/>
                      </m:rPr>
                      <a:rPr lang="ja-JP" altLang="en-US" dirty="0"/>
                      <m:t>に経験した状態や行動</m:t>
                    </m:r>
                  </m:oMath>
                </a14:m>
                <a:r>
                  <a:rPr lang="en-US" altLang="ja-JP" dirty="0" smtClean="0"/>
                  <a:t/>
                </a:r>
                <a:br>
                  <a:rPr lang="en-US" altLang="ja-JP" dirty="0" smtClean="0"/>
                </a:br>
                <a14:m>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𝑏𝑖𝑔</m:t>
                        </m:r>
                      </m:sub>
                    </m:sSub>
                    <m:r>
                      <a:rPr lang="en-US" altLang="ja-JP" b="0" i="1" smtClean="0">
                        <a:latin typeface="Cambria Math" panose="02040503050406030204" pitchFamily="18" charset="0"/>
                      </a:rPr>
                      <m:t>,</m:t>
                    </m:r>
                    <m:sSub>
                      <m:sSubPr>
                        <m:ctrlPr>
                          <a:rPr lang="ja-JP" altLang="ja-JP" i="1">
                            <a:latin typeface="Cambria Math" panose="02040503050406030204" pitchFamily="18" charset="0"/>
                          </a:rPr>
                        </m:ctrlPr>
                      </m:sSubPr>
                      <m:e>
                        <m:r>
                          <a:rPr lang="en-US" altLang="ja-JP" i="1">
                            <a:latin typeface="Cambria Math" panose="02040503050406030204" pitchFamily="18" charset="0"/>
                          </a:rPr>
                          <m:t>𝑇</m:t>
                        </m:r>
                      </m:e>
                      <m:sub>
                        <m:r>
                          <a:rPr lang="en-US" altLang="ja-JP" i="1">
                            <a:latin typeface="Cambria Math" panose="02040503050406030204" pitchFamily="18" charset="0"/>
                          </a:rPr>
                          <m:t>𝑠𝑚𝑎𝑙𝑙</m:t>
                        </m:r>
                      </m:sub>
                    </m:sSub>
                    <m:r>
                      <a:rPr lang="en-US" altLang="ja-JP" b="0" i="1" smtClean="0">
                        <a:latin typeface="Cambria Math" panose="02040503050406030204" pitchFamily="18" charset="0"/>
                      </a:rPr>
                      <m:t>:</m:t>
                    </m:r>
                    <m:r>
                      <a:rPr lang="ja-JP" altLang="en-US" i="1">
                        <a:latin typeface="Cambria Math" panose="02040503050406030204" pitchFamily="18" charset="0"/>
                      </a:rPr>
                      <m:t>報酬</m:t>
                    </m:r>
                    <m:r>
                      <a:rPr lang="ja-JP" altLang="en-US" i="1" dirty="0">
                        <a:latin typeface="Cambria Math" panose="02040503050406030204" pitchFamily="18" charset="0"/>
                      </a:rPr>
                      <m:t>が</m:t>
                    </m:r>
                    <m:r>
                      <a:rPr lang="ja-JP" altLang="en-US" i="1" dirty="0" smtClean="0">
                        <a:latin typeface="Cambria Math" panose="02040503050406030204" pitchFamily="18" charset="0"/>
                      </a:rPr>
                      <m:t>大きかった</m:t>
                    </m:r>
                    <m:r>
                      <a:rPr lang="ja-JP" altLang="en-US" i="1" dirty="0">
                        <a:latin typeface="Cambria Math" panose="02040503050406030204" pitchFamily="18" charset="0"/>
                      </a:rPr>
                      <m:t>試行</m:t>
                    </m:r>
                    <m:r>
                      <a:rPr lang="ja-JP" altLang="en-US" i="1" dirty="0" smtClean="0">
                        <a:latin typeface="Cambria Math" panose="02040503050406030204" pitchFamily="18" charset="0"/>
                      </a:rPr>
                      <m:t>，</m:t>
                    </m:r>
                    <m:r>
                      <a:rPr lang="ja-JP" altLang="en-US" i="1" dirty="0">
                        <a:latin typeface="Cambria Math" panose="02040503050406030204" pitchFamily="18" charset="0"/>
                      </a:rPr>
                      <m:t>小さかった</m:t>
                    </m:r>
                    <m:r>
                      <a:rPr lang="ja-JP" altLang="en-US" i="1" dirty="0">
                        <a:latin typeface="Cambria Math" panose="02040503050406030204" pitchFamily="18" charset="0"/>
                      </a:rPr>
                      <m:t>試行</m:t>
                    </m:r>
                  </m:oMath>
                </a14:m>
                <a:endParaRPr lang="en-US" altLang="ja-JP"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628649" y="1690688"/>
                <a:ext cx="8198827" cy="5167311"/>
              </a:xfrm>
              <a:blipFill rotWithShape="0">
                <a:blip r:embed="rId2"/>
                <a:stretch>
                  <a:fillRect l="-967" t="-14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8875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サブゴールの発見</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628650" y="1690689"/>
                <a:ext cx="7653704" cy="4351338"/>
              </a:xfrm>
            </p:spPr>
            <p:txBody>
              <a:bodyPr>
                <a:normAutofit/>
              </a:bodyPr>
              <a:lstStyle/>
              <a:p>
                <a:r>
                  <a:rPr lang="ja-JP" altLang="en-US" sz="2400" dirty="0" smtClean="0"/>
                  <a:t>探索終了後，サブゴール</a:t>
                </a:r>
                <a:r>
                  <a:rPr lang="en-US" altLang="ja-JP" sz="2400" dirty="0" err="1" smtClean="0"/>
                  <a:t>sG</a:t>
                </a:r>
                <a:r>
                  <a:rPr lang="ja-JP" altLang="en-US" sz="2400" dirty="0" smtClean="0"/>
                  <a:t>を求める．</a:t>
                </a:r>
                <a:endParaRPr lang="en-US" altLang="ja-JP" sz="2400" dirty="0" smtClean="0"/>
              </a:p>
              <a:p>
                <a:r>
                  <a:rPr lang="en-US" altLang="ja-JP" sz="2400" dirty="0" err="1" smtClean="0"/>
                  <a:t>sG</a:t>
                </a:r>
                <a:r>
                  <a:rPr lang="ja-JP" altLang="en-US" sz="2400" dirty="0" smtClean="0"/>
                  <a:t>：報酬が</a:t>
                </a:r>
                <a:r>
                  <a:rPr lang="ja-JP" altLang="en-US" sz="2400" dirty="0" smtClean="0"/>
                  <a:t>小さい</a:t>
                </a:r>
                <a:r>
                  <a:rPr lang="ja-JP" altLang="en-US" sz="2400" dirty="0"/>
                  <a:t>試行</a:t>
                </a:r>
                <a:r>
                  <a:rPr lang="ja-JP" altLang="en-US" sz="2400" dirty="0" smtClean="0"/>
                  <a:t>で</a:t>
                </a:r>
                <a:r>
                  <a:rPr lang="ja-JP" altLang="en-US" sz="2400" dirty="0" smtClean="0"/>
                  <a:t>一度も経験しておらず，報酬が</a:t>
                </a:r>
                <a:r>
                  <a:rPr lang="en-US" altLang="ja-JP" sz="2400" dirty="0" smtClean="0"/>
                  <a:t/>
                </a:r>
                <a:br>
                  <a:rPr lang="en-US" altLang="ja-JP" sz="2400" dirty="0" smtClean="0"/>
                </a:br>
                <a:r>
                  <a:rPr lang="en-US" altLang="ja-JP" sz="2400" dirty="0" smtClean="0"/>
                  <a:t> </a:t>
                </a:r>
                <a:r>
                  <a:rPr lang="ja-JP" altLang="en-US" sz="2400" dirty="0" smtClean="0"/>
                  <a:t>　　</a:t>
                </a:r>
                <a:r>
                  <a:rPr lang="ja-JP" altLang="en-US" sz="2400" dirty="0" smtClean="0"/>
                  <a:t>大きい</a:t>
                </a:r>
                <a:r>
                  <a:rPr lang="ja-JP" altLang="en-US" sz="2400" dirty="0"/>
                  <a:t>試行</a:t>
                </a:r>
                <a:r>
                  <a:rPr lang="ja-JP" altLang="en-US" sz="2400" dirty="0" smtClean="0"/>
                  <a:t>で</a:t>
                </a:r>
                <a:r>
                  <a:rPr lang="ja-JP" altLang="en-US" sz="2400" dirty="0" smtClean="0"/>
                  <a:t>常に経験していた状態</a:t>
                </a:r>
                <a:r>
                  <a:rPr lang="en-US" altLang="ja-JP" sz="2400" dirty="0" smtClean="0"/>
                  <a:t/>
                </a:r>
                <a:br>
                  <a:rPr lang="en-US" altLang="ja-JP" sz="2400" dirty="0" smtClean="0"/>
                </a:br>
                <a14:m>
                  <m:oMath xmlns:m="http://schemas.openxmlformats.org/officeDocument/2006/math">
                    <m:r>
                      <m:rPr>
                        <m:sty m:val="p"/>
                      </m:rPr>
                      <a:rPr lang="en-US" altLang="ja-JP" sz="2400">
                        <a:latin typeface="Cambria Math" panose="02040503050406030204" pitchFamily="18" charset="0"/>
                      </a:rPr>
                      <m:t>sG</m:t>
                    </m:r>
                    <m:r>
                      <a:rPr lang="en-US" altLang="ja-JP" sz="2400">
                        <a:latin typeface="Cambria Math" panose="02040503050406030204" pitchFamily="18" charset="0"/>
                      </a:rPr>
                      <m:t>≔</m:t>
                    </m:r>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𝑬</m:t>
                        </m:r>
                      </m:e>
                      <m:sub>
                        <m:r>
                          <a:rPr lang="en-US" altLang="ja-JP" sz="2400" i="1">
                            <a:latin typeface="Cambria Math" panose="02040503050406030204" pitchFamily="18" charset="0"/>
                          </a:rPr>
                          <m:t>𝑏𝑖𝑔</m:t>
                        </m:r>
                      </m:sub>
                    </m:sSub>
                    <m:r>
                      <a:rPr lang="en-US" altLang="ja-JP" sz="2400">
                        <a:latin typeface="Cambria Math" panose="02040503050406030204" pitchFamily="18" charset="0"/>
                      </a:rPr>
                      <m:t>∩</m:t>
                    </m:r>
                    <m:bar>
                      <m:barPr>
                        <m:pos m:val="top"/>
                        <m:ctrlPr>
                          <a:rPr lang="ja-JP" altLang="ja-JP" sz="2400" i="1">
                            <a:latin typeface="Cambria Math" panose="02040503050406030204" pitchFamily="18" charset="0"/>
                          </a:rPr>
                        </m:ctrlPr>
                      </m:barPr>
                      <m:e>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𝑬</m:t>
                            </m:r>
                          </m:e>
                          <m:sub>
                            <m:r>
                              <a:rPr lang="en-US" altLang="ja-JP" sz="2400" i="1">
                                <a:latin typeface="Cambria Math" panose="02040503050406030204" pitchFamily="18" charset="0"/>
                              </a:rPr>
                              <m:t>𝑠𝑚𝑎𝑙𝑙</m:t>
                            </m:r>
                          </m:sub>
                        </m:sSub>
                      </m:e>
                    </m:bar>
                    <m:r>
                      <a:rPr lang="ja-JP" altLang="en-US" sz="2400" i="1">
                        <a:latin typeface="Cambria Math" panose="02040503050406030204" pitchFamily="18" charset="0"/>
                      </a:rPr>
                      <m:t>　</m:t>
                    </m:r>
                    <m:r>
                      <a:rPr lang="en-US" altLang="ja-JP" sz="2400" b="0" i="1" smtClean="0">
                        <a:latin typeface="Cambria Math" panose="02040503050406030204" pitchFamily="18" charset="0"/>
                      </a:rPr>
                      <m:t>(3)</m:t>
                    </m:r>
                  </m:oMath>
                </a14:m>
                <a:endParaRPr lang="en-US" altLang="ja-JP" sz="2400" dirty="0" smtClean="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690689"/>
                <a:ext cx="7653704" cy="4351338"/>
              </a:xfrm>
              <a:blipFill rotWithShape="0">
                <a:blip r:embed="rId2"/>
                <a:stretch>
                  <a:fillRect l="-1035" t="-2521"/>
                </a:stretch>
              </a:blipFill>
            </p:spPr>
            <p:txBody>
              <a:bodyPr/>
              <a:lstStyle/>
              <a:p>
                <a:r>
                  <a:rPr lang="ja-JP" altLang="en-US">
                    <a:noFill/>
                  </a:rPr>
                  <a:t> </a:t>
                </a:r>
              </a:p>
            </p:txBody>
          </p:sp>
        </mc:Fallback>
      </mc:AlternateContent>
      <p:pic>
        <p:nvPicPr>
          <p:cNvPr id="5" name="図 4"/>
          <p:cNvPicPr>
            <a:picLocks noChangeAspect="1"/>
          </p:cNvPicPr>
          <p:nvPr/>
        </p:nvPicPr>
        <p:blipFill>
          <a:blip r:embed="rId3"/>
          <a:stretch>
            <a:fillRect/>
          </a:stretch>
        </p:blipFill>
        <p:spPr>
          <a:xfrm>
            <a:off x="1921360" y="3378584"/>
            <a:ext cx="4426685" cy="3310817"/>
          </a:xfrm>
          <a:prstGeom prst="rect">
            <a:avLst/>
          </a:prstGeom>
        </p:spPr>
      </p:pic>
    </p:spTree>
    <p:extLst>
      <p:ext uri="{BB962C8B-B14F-4D97-AF65-F5344CB8AC3E}">
        <p14:creationId xmlns:p14="http://schemas.microsoft.com/office/powerpoint/2010/main" val="129296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サブゴールをクリアする行動の学習</a:t>
            </a:r>
            <a:endParaRPr kumimoji="1" lang="ja-JP" altLang="en-US" sz="4000" dirty="0"/>
          </a:p>
        </p:txBody>
      </p:sp>
      <p:pic>
        <p:nvPicPr>
          <p:cNvPr id="5" name="コンテンツ プレースホルダー 4"/>
          <p:cNvPicPr>
            <a:picLocks noGrp="1" noChangeAspect="1"/>
          </p:cNvPicPr>
          <p:nvPr>
            <p:ph idx="1"/>
          </p:nvPr>
        </p:nvPicPr>
        <p:blipFill>
          <a:blip r:embed="rId2"/>
          <a:stretch>
            <a:fillRect/>
          </a:stretch>
        </p:blipFill>
        <p:spPr>
          <a:xfrm>
            <a:off x="918310" y="1690689"/>
            <a:ext cx="7162296" cy="4486274"/>
          </a:xfrm>
          <a:prstGeom prst="rect">
            <a:avLst/>
          </a:prstGeom>
        </p:spPr>
      </p:pic>
    </p:spTree>
    <p:extLst>
      <p:ext uri="{BB962C8B-B14F-4D97-AF65-F5344CB8AC3E}">
        <p14:creationId xmlns:p14="http://schemas.microsoft.com/office/powerpoint/2010/main" val="810014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サブゴールクリア判定部</a:t>
            </a:r>
            <a:endParaRPr kumimoji="1" lang="ja-JP" altLang="en-US" dirty="0"/>
          </a:p>
        </p:txBody>
      </p:sp>
      <p:sp>
        <p:nvSpPr>
          <p:cNvPr id="3" name="コンテンツ プレースホルダー 2"/>
          <p:cNvSpPr>
            <a:spLocks noGrp="1"/>
          </p:cNvSpPr>
          <p:nvPr>
            <p:ph idx="1"/>
          </p:nvPr>
        </p:nvSpPr>
        <p:spPr/>
        <p:txBody>
          <a:bodyPr/>
          <a:lstStyle/>
          <a:p>
            <a:r>
              <a:rPr lang="ja-JP" altLang="en-US" sz="2400" dirty="0" smtClean="0"/>
              <a:t>認識した状態がサブゴールであるか否かを判定する．</a:t>
            </a:r>
            <a:endParaRPr lang="en-US" altLang="ja-JP" sz="2400" dirty="0" smtClean="0"/>
          </a:p>
          <a:p>
            <a:r>
              <a:rPr kumimoji="1" lang="ja-JP" altLang="en-US" sz="2400" dirty="0" smtClean="0"/>
              <a:t>判定後，状態を出力する．サブゴールをクリアしてると判定されている間は，サブゴールクリア後の状態を出力する．</a:t>
            </a:r>
            <a:endParaRPr kumimoji="1" lang="ja-JP" altLang="en-US" sz="2400" dirty="0"/>
          </a:p>
        </p:txBody>
      </p:sp>
      <p:pic>
        <p:nvPicPr>
          <p:cNvPr id="4" name="図 3"/>
          <p:cNvPicPr>
            <a:picLocks noChangeAspect="1"/>
          </p:cNvPicPr>
          <p:nvPr/>
        </p:nvPicPr>
        <p:blipFill>
          <a:blip r:embed="rId2"/>
          <a:stretch>
            <a:fillRect/>
          </a:stretch>
        </p:blipFill>
        <p:spPr>
          <a:xfrm>
            <a:off x="2288692" y="3186125"/>
            <a:ext cx="4129694" cy="3352124"/>
          </a:xfrm>
          <a:prstGeom prst="rect">
            <a:avLst/>
          </a:prstGeom>
        </p:spPr>
      </p:pic>
    </p:spTree>
    <p:extLst>
      <p:ext uri="{BB962C8B-B14F-4D97-AF65-F5344CB8AC3E}">
        <p14:creationId xmlns:p14="http://schemas.microsoft.com/office/powerpoint/2010/main" val="1205956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シミュレーション実験：目的</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lang="ja-JP" altLang="en-US" dirty="0"/>
              <a:t>提案システムを適用したロボットがサブゴール</a:t>
            </a:r>
            <a:r>
              <a:rPr lang="ja-JP" altLang="en-US" dirty="0" smtClean="0"/>
              <a:t>を</a:t>
            </a:r>
            <a:r>
              <a:rPr lang="en-US" altLang="ja-JP" dirty="0" smtClean="0"/>
              <a:t/>
            </a:r>
            <a:br>
              <a:rPr lang="en-US" altLang="ja-JP" dirty="0" smtClean="0"/>
            </a:br>
            <a:r>
              <a:rPr lang="ja-JP" altLang="en-US" dirty="0" smtClean="0"/>
              <a:t>発見</a:t>
            </a:r>
            <a:r>
              <a:rPr lang="ja-JP" altLang="en-US" dirty="0"/>
              <a:t>し</a:t>
            </a:r>
            <a:r>
              <a:rPr lang="ja-JP" altLang="en-US" dirty="0" smtClean="0"/>
              <a:t>，発見したサブゴールをクリア</a:t>
            </a:r>
            <a:r>
              <a:rPr lang="ja-JP" altLang="en-US" dirty="0"/>
              <a:t>してゴールへ到達する行動の学習が可能である</a:t>
            </a:r>
            <a:r>
              <a:rPr lang="ja-JP" altLang="en-US" dirty="0" smtClean="0"/>
              <a:t>ことの検証</a:t>
            </a:r>
            <a:endParaRPr lang="en-US" altLang="ja-JP" dirty="0" smtClean="0"/>
          </a:p>
          <a:p>
            <a:endParaRPr kumimoji="1" lang="ja-JP" altLang="en-US" dirty="0"/>
          </a:p>
        </p:txBody>
      </p:sp>
    </p:spTree>
    <p:extLst>
      <p:ext uri="{BB962C8B-B14F-4D97-AF65-F5344CB8AC3E}">
        <p14:creationId xmlns:p14="http://schemas.microsoft.com/office/powerpoint/2010/main" val="177353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自律的に行動を学習するロボット</a:t>
            </a:r>
            <a:endParaRPr kumimoji="1" lang="ja-JP" altLang="en-US" sz="4000" dirty="0"/>
          </a:p>
        </p:txBody>
      </p:sp>
      <p:sp>
        <p:nvSpPr>
          <p:cNvPr id="3" name="コンテンツ プレースホルダー 2"/>
          <p:cNvSpPr>
            <a:spLocks noGrp="1"/>
          </p:cNvSpPr>
          <p:nvPr>
            <p:ph idx="1"/>
          </p:nvPr>
        </p:nvSpPr>
        <p:spPr>
          <a:xfrm>
            <a:off x="628649" y="1825625"/>
            <a:ext cx="8304335" cy="4351338"/>
          </a:xfrm>
        </p:spPr>
        <p:txBody>
          <a:bodyPr>
            <a:normAutofit/>
          </a:bodyPr>
          <a:lstStyle/>
          <a:p>
            <a:pPr>
              <a:lnSpc>
                <a:spcPct val="150000"/>
              </a:lnSpc>
            </a:pPr>
            <a:r>
              <a:rPr lang="ja-JP" altLang="ja-JP" dirty="0"/>
              <a:t>近年，</a:t>
            </a:r>
            <a:r>
              <a:rPr lang="ja-JP" altLang="ja-JP" dirty="0" smtClean="0"/>
              <a:t>ロボットが周囲</a:t>
            </a:r>
            <a:r>
              <a:rPr lang="ja-JP" altLang="ja-JP" dirty="0"/>
              <a:t>の環境に合わせて自律的</a:t>
            </a:r>
            <a:r>
              <a:rPr lang="ja-JP" altLang="ja-JP" dirty="0" smtClean="0"/>
              <a:t>に</a:t>
            </a:r>
            <a:r>
              <a:rPr lang="en-US" altLang="ja-JP" dirty="0"/>
              <a:t/>
            </a:r>
            <a:br>
              <a:rPr lang="en-US" altLang="ja-JP" dirty="0"/>
            </a:br>
            <a:r>
              <a:rPr lang="ja-JP" altLang="ja-JP" dirty="0" smtClean="0"/>
              <a:t>行動</a:t>
            </a:r>
            <a:r>
              <a:rPr lang="ja-JP" altLang="ja-JP" dirty="0"/>
              <a:t>を学習</a:t>
            </a:r>
            <a:r>
              <a:rPr lang="ja-JP" altLang="ja-JP" dirty="0" smtClean="0"/>
              <a:t>する研究</a:t>
            </a:r>
            <a:r>
              <a:rPr lang="ja-JP" altLang="ja-JP" dirty="0"/>
              <a:t>およびその実用化が進んでいる</a:t>
            </a:r>
            <a:r>
              <a:rPr lang="ja-JP" altLang="ja-JP" dirty="0" smtClean="0"/>
              <a:t>．</a:t>
            </a:r>
            <a:r>
              <a:rPr lang="en-US" altLang="ja-JP" dirty="0"/>
              <a:t/>
            </a:r>
            <a:br>
              <a:rPr lang="en-US" altLang="ja-JP" dirty="0"/>
            </a:br>
            <a:r>
              <a:rPr lang="ja-JP" altLang="en-US" dirty="0" smtClean="0"/>
              <a:t>→未知の環境下での使用</a:t>
            </a:r>
            <a:endParaRPr lang="en-US" altLang="ja-JP" dirty="0" smtClean="0"/>
          </a:p>
          <a:p>
            <a:pPr>
              <a:lnSpc>
                <a:spcPct val="150000"/>
              </a:lnSpc>
            </a:pPr>
            <a:r>
              <a:rPr lang="ja-JP" altLang="en-US" dirty="0" smtClean="0"/>
              <a:t>学習手法の一つとして，強化学習が用いられている．</a:t>
            </a:r>
            <a:endParaRPr lang="en-US" altLang="ja-JP" dirty="0" smtClean="0"/>
          </a:p>
        </p:txBody>
      </p:sp>
    </p:spTree>
    <p:extLst>
      <p:ext uri="{BB962C8B-B14F-4D97-AF65-F5344CB8AC3E}">
        <p14:creationId xmlns:p14="http://schemas.microsoft.com/office/powerpoint/2010/main" val="175497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実験設定：環境</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400" dirty="0" smtClean="0"/>
              <a:t>３</a:t>
            </a:r>
            <a:r>
              <a:rPr kumimoji="1" lang="en-US" altLang="ja-JP" sz="2400" dirty="0" smtClean="0"/>
              <a:t>×</a:t>
            </a:r>
            <a:r>
              <a:rPr kumimoji="1" lang="ja-JP" altLang="en-US" sz="2400" dirty="0" smtClean="0"/>
              <a:t>３のグリッドワールド</a:t>
            </a:r>
            <a:endParaRPr kumimoji="1" lang="en-US" altLang="ja-JP" sz="2400" dirty="0" smtClean="0"/>
          </a:p>
          <a:p>
            <a:pPr marL="0" indent="0">
              <a:buNone/>
            </a:pPr>
            <a:r>
              <a:rPr lang="ja-JP" altLang="en-US" sz="2400" dirty="0" smtClean="0"/>
              <a:t>周囲と内部に壁が存在</a:t>
            </a:r>
            <a:endParaRPr lang="en-US" altLang="ja-JP" sz="2400" dirty="0" smtClean="0"/>
          </a:p>
          <a:p>
            <a:pPr marL="0" indent="0">
              <a:buNone/>
            </a:pPr>
            <a:r>
              <a:rPr kumimoji="1" lang="ja-JP" altLang="en-US" sz="2400" dirty="0" smtClean="0"/>
              <a:t>スタート，ゴール，サブゴールが存在</a:t>
            </a:r>
            <a:endParaRPr kumimoji="1" lang="ja-JP" altLang="en-US" sz="2400" dirty="0"/>
          </a:p>
        </p:txBody>
      </p:sp>
      <p:pic>
        <p:nvPicPr>
          <p:cNvPr id="5" name="図 4"/>
          <p:cNvPicPr>
            <a:picLocks noChangeAspect="1"/>
          </p:cNvPicPr>
          <p:nvPr/>
        </p:nvPicPr>
        <p:blipFill>
          <a:blip r:embed="rId2"/>
          <a:stretch>
            <a:fillRect/>
          </a:stretch>
        </p:blipFill>
        <p:spPr>
          <a:xfrm>
            <a:off x="2233246" y="3291863"/>
            <a:ext cx="4659924" cy="3220564"/>
          </a:xfrm>
          <a:prstGeom prst="rect">
            <a:avLst/>
          </a:prstGeom>
        </p:spPr>
      </p:pic>
    </p:spTree>
    <p:extLst>
      <p:ext uri="{BB962C8B-B14F-4D97-AF65-F5344CB8AC3E}">
        <p14:creationId xmlns:p14="http://schemas.microsoft.com/office/powerpoint/2010/main" val="1444056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実験設定：内容</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学習機能を持つロボットが，スタートからゴールまでの行動を学習</a:t>
            </a:r>
            <a:endParaRPr kumimoji="1" lang="en-US" altLang="ja-JP" sz="2400" dirty="0" smtClean="0"/>
          </a:p>
          <a:p>
            <a:r>
              <a:rPr kumimoji="1" lang="ja-JP" altLang="en-US" sz="2400" dirty="0" smtClean="0"/>
              <a:t>ロボットはゴールに到達すると報酬が与えられる</a:t>
            </a:r>
            <a:endParaRPr kumimoji="1" lang="en-US" altLang="ja-JP" sz="2400" dirty="0" smtClean="0"/>
          </a:p>
          <a:p>
            <a:r>
              <a:rPr lang="ja-JP" altLang="en-US" sz="2400" dirty="0" smtClean="0"/>
              <a:t>サブゴールを通ってゴールへ到達すると与えられる報酬が大きく</a:t>
            </a:r>
            <a:r>
              <a:rPr lang="ja-JP" altLang="en-US" sz="2400" dirty="0" smtClean="0"/>
              <a:t>なる</a:t>
            </a:r>
            <a:endParaRPr lang="en-US" altLang="ja-JP" sz="2400" dirty="0" smtClean="0"/>
          </a:p>
          <a:p>
            <a:r>
              <a:rPr lang="ja-JP" altLang="en-US" sz="2400" dirty="0"/>
              <a:t>二体のロボットを設定</a:t>
            </a:r>
            <a:endParaRPr lang="en-US" altLang="ja-JP" sz="2400" dirty="0"/>
          </a:p>
          <a:p>
            <a:r>
              <a:rPr lang="ja-JP" altLang="en-US" sz="2400" dirty="0" smtClean="0"/>
              <a:t>スタート</a:t>
            </a:r>
            <a:r>
              <a:rPr lang="ja-JP" altLang="en-US" sz="2400" dirty="0" smtClean="0"/>
              <a:t>からゴールへ到達するまで：</a:t>
            </a:r>
            <a:r>
              <a:rPr lang="en-US" altLang="ja-JP" sz="2400" dirty="0" smtClean="0"/>
              <a:t>1</a:t>
            </a:r>
            <a:r>
              <a:rPr lang="ja-JP" altLang="en-US" sz="2400" dirty="0" smtClean="0"/>
              <a:t>試行</a:t>
            </a:r>
            <a:endParaRPr lang="en-US" altLang="ja-JP" sz="2400" dirty="0" smtClean="0"/>
          </a:p>
          <a:p>
            <a:r>
              <a:rPr lang="ja-JP" altLang="en-US" sz="2400" dirty="0" smtClean="0"/>
              <a:t>１度</a:t>
            </a:r>
            <a:r>
              <a:rPr lang="ja-JP" altLang="en-US" sz="2400" dirty="0" smtClean="0"/>
              <a:t>の実験</a:t>
            </a:r>
            <a:r>
              <a:rPr lang="ja-JP" altLang="en-US" sz="2400" dirty="0" smtClean="0"/>
              <a:t>で行動学習を</a:t>
            </a:r>
            <a:r>
              <a:rPr lang="en-US" altLang="ja-JP" sz="2400" dirty="0" smtClean="0"/>
              <a:t>20</a:t>
            </a:r>
            <a:r>
              <a:rPr lang="ja-JP" altLang="en-US" sz="2400" dirty="0" smtClean="0"/>
              <a:t>万試行</a:t>
            </a:r>
            <a:r>
              <a:rPr lang="ja-JP" altLang="en-US" sz="2400" dirty="0" smtClean="0"/>
              <a:t>，合計</a:t>
            </a:r>
            <a:r>
              <a:rPr lang="en-US" altLang="ja-JP" sz="2400" dirty="0" smtClean="0"/>
              <a:t>1000</a:t>
            </a:r>
            <a:r>
              <a:rPr lang="ja-JP" altLang="en-US" sz="2400" dirty="0" smtClean="0"/>
              <a:t>回</a:t>
            </a:r>
            <a:r>
              <a:rPr lang="ja-JP" altLang="en-US" sz="2400" dirty="0" smtClean="0"/>
              <a:t>の実験</a:t>
            </a:r>
            <a:r>
              <a:rPr lang="ja-JP" altLang="en-US" sz="2400" dirty="0" smtClean="0"/>
              <a:t>を</a:t>
            </a:r>
            <a:r>
              <a:rPr lang="ja-JP" altLang="en-US" sz="2400" dirty="0" smtClean="0"/>
              <a:t>行う</a:t>
            </a:r>
            <a:endParaRPr lang="en-US" altLang="ja-JP" sz="2400" dirty="0" smtClean="0"/>
          </a:p>
          <a:p>
            <a:r>
              <a:rPr lang="ja-JP" altLang="en-US" sz="2400" dirty="0" smtClean="0"/>
              <a:t>各実験間で行動価値などのデータは引き継がない</a:t>
            </a:r>
            <a:endParaRPr lang="en-US" altLang="ja-JP" sz="2400" dirty="0" smtClean="0"/>
          </a:p>
          <a:p>
            <a:endParaRPr kumimoji="1" lang="ja-JP" altLang="en-US" dirty="0"/>
          </a:p>
        </p:txBody>
      </p:sp>
    </p:spTree>
    <p:extLst>
      <p:ext uri="{BB962C8B-B14F-4D97-AF65-F5344CB8AC3E}">
        <p14:creationId xmlns:p14="http://schemas.microsoft.com/office/powerpoint/2010/main" val="1598102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実験設定：</a:t>
            </a:r>
            <a:r>
              <a:rPr lang="ja-JP" altLang="en-US" dirty="0"/>
              <a:t>設定</a:t>
            </a:r>
            <a:r>
              <a:rPr kumimoji="1" lang="ja-JP" altLang="en-US" dirty="0" smtClean="0"/>
              <a:t>するロボット</a:t>
            </a:r>
            <a:endParaRPr kumimoji="1" lang="ja-JP" altLang="en-US" dirty="0"/>
          </a:p>
        </p:txBody>
      </p:sp>
      <p:sp>
        <p:nvSpPr>
          <p:cNvPr id="3" name="コンテンツ プレースホルダー 2"/>
          <p:cNvSpPr>
            <a:spLocks noGrp="1"/>
          </p:cNvSpPr>
          <p:nvPr>
            <p:ph idx="1"/>
          </p:nvPr>
        </p:nvSpPr>
        <p:spPr>
          <a:xfrm>
            <a:off x="628650" y="1825625"/>
            <a:ext cx="8392258" cy="4351338"/>
          </a:xfrm>
        </p:spPr>
        <p:txBody>
          <a:bodyPr>
            <a:normAutofit/>
          </a:bodyPr>
          <a:lstStyle/>
          <a:p>
            <a:r>
              <a:rPr kumimoji="1" lang="ja-JP" altLang="en-US" sz="2400" dirty="0" smtClean="0"/>
              <a:t>ロボット</a:t>
            </a:r>
            <a:r>
              <a:rPr kumimoji="1" lang="ja-JP" altLang="en-US" sz="2400" dirty="0" smtClean="0"/>
              <a:t>Ａ</a:t>
            </a:r>
            <a:endParaRPr lang="en-US" altLang="ja-JP" sz="2400" dirty="0"/>
          </a:p>
          <a:p>
            <a:pPr lvl="1">
              <a:buFont typeface="Wingdings" panose="05000000000000000000" pitchFamily="2" charset="2"/>
              <a:buChar char="Ø"/>
            </a:pPr>
            <a:r>
              <a:rPr lang="ja-JP" altLang="ja-JP" sz="2000" dirty="0" smtClean="0"/>
              <a:t>強化</a:t>
            </a:r>
            <a:r>
              <a:rPr lang="ja-JP" altLang="ja-JP" sz="2000" dirty="0"/>
              <a:t>学習によってスタートからゴールまでの最適行動を</a:t>
            </a:r>
            <a:r>
              <a:rPr lang="ja-JP" altLang="ja-JP" sz="2000" dirty="0" smtClean="0"/>
              <a:t>学習</a:t>
            </a:r>
            <a:endParaRPr lang="en-US" altLang="ja-JP" sz="2000" dirty="0" smtClean="0"/>
          </a:p>
          <a:p>
            <a:pPr lvl="1">
              <a:buFont typeface="Wingdings" panose="05000000000000000000" pitchFamily="2" charset="2"/>
              <a:buChar char="Ø"/>
            </a:pPr>
            <a:r>
              <a:rPr lang="ja-JP" altLang="en-US" sz="2000" dirty="0" smtClean="0"/>
              <a:t>行動学習を</a:t>
            </a:r>
            <a:r>
              <a:rPr lang="en-US" altLang="ja-JP" sz="2000" dirty="0" smtClean="0"/>
              <a:t>20</a:t>
            </a:r>
            <a:r>
              <a:rPr lang="ja-JP" altLang="en-US" sz="2000" dirty="0" smtClean="0"/>
              <a:t>万試行行う</a:t>
            </a:r>
            <a:endParaRPr lang="en-US" altLang="ja-JP" sz="2000" dirty="0" smtClean="0"/>
          </a:p>
          <a:p>
            <a:r>
              <a:rPr kumimoji="1" lang="ja-JP" altLang="en-US" sz="2400" dirty="0" smtClean="0"/>
              <a:t>ロボットＢ</a:t>
            </a:r>
            <a:endParaRPr kumimoji="1" lang="en-US" altLang="ja-JP" sz="2400" dirty="0" smtClean="0"/>
          </a:p>
          <a:p>
            <a:pPr lvl="1">
              <a:buFont typeface="Wingdings" panose="05000000000000000000" pitchFamily="2" charset="2"/>
              <a:buChar char="Ø"/>
            </a:pPr>
            <a:r>
              <a:rPr lang="ja-JP" altLang="ja-JP" sz="2000" dirty="0" smtClean="0"/>
              <a:t>提案</a:t>
            </a:r>
            <a:r>
              <a:rPr lang="ja-JP" altLang="ja-JP" sz="2000" dirty="0"/>
              <a:t>システムを適用した</a:t>
            </a:r>
            <a:r>
              <a:rPr lang="ja-JP" altLang="ja-JP" sz="2000" dirty="0" smtClean="0"/>
              <a:t>ロボット</a:t>
            </a:r>
            <a:endParaRPr lang="en-US" altLang="ja-JP" sz="2000" dirty="0"/>
          </a:p>
          <a:p>
            <a:pPr lvl="1">
              <a:buFont typeface="Wingdings" panose="05000000000000000000" pitchFamily="2" charset="2"/>
              <a:buChar char="Ø"/>
            </a:pPr>
            <a:r>
              <a:rPr lang="ja-JP" altLang="en-US" sz="2000" dirty="0" smtClean="0"/>
              <a:t>サブゴール</a:t>
            </a:r>
            <a:r>
              <a:rPr lang="ja-JP" altLang="en-US" sz="2000" dirty="0" smtClean="0"/>
              <a:t>の探索を</a:t>
            </a:r>
            <a:r>
              <a:rPr lang="en-US" altLang="ja-JP" sz="2000" dirty="0" smtClean="0"/>
              <a:t>1000</a:t>
            </a:r>
            <a:r>
              <a:rPr lang="ja-JP" altLang="en-US" sz="2000" dirty="0" smtClean="0"/>
              <a:t>試行，行動学習を</a:t>
            </a:r>
            <a:r>
              <a:rPr lang="en-US" altLang="ja-JP" sz="2000" dirty="0" smtClean="0"/>
              <a:t>20</a:t>
            </a:r>
            <a:r>
              <a:rPr lang="ja-JP" altLang="en-US" sz="2000" dirty="0" smtClean="0"/>
              <a:t>万試行行う</a:t>
            </a:r>
            <a:endParaRPr lang="en-US" altLang="ja-JP" sz="2000" dirty="0" smtClean="0"/>
          </a:p>
          <a:p>
            <a:r>
              <a:rPr kumimoji="1" lang="ja-JP" altLang="en-US" sz="2400" dirty="0" smtClean="0"/>
              <a:t>どちらのロボット</a:t>
            </a:r>
            <a:r>
              <a:rPr kumimoji="1" lang="ja-JP" altLang="en-US" sz="2400" dirty="0" smtClean="0"/>
              <a:t>も選択可能な行動と認識可能な状態は共通</a:t>
            </a:r>
            <a:endParaRPr kumimoji="1" lang="en-US" altLang="ja-JP" sz="2400" dirty="0" smtClean="0"/>
          </a:p>
          <a:p>
            <a:pPr lvl="1">
              <a:buFont typeface="Wingdings" panose="05000000000000000000" pitchFamily="2" charset="2"/>
              <a:buChar char="Ø"/>
            </a:pPr>
            <a:r>
              <a:rPr lang="ja-JP" altLang="en-US" sz="2000" dirty="0" smtClean="0"/>
              <a:t>選択可能な行動：</a:t>
            </a:r>
            <a:r>
              <a:rPr kumimoji="1" lang="ja-JP" altLang="en-US" sz="2000" dirty="0" smtClean="0"/>
              <a:t>上下</a:t>
            </a:r>
            <a:r>
              <a:rPr kumimoji="1" lang="ja-JP" altLang="en-US" sz="2000" dirty="0" smtClean="0"/>
              <a:t>左右への</a:t>
            </a:r>
            <a:r>
              <a:rPr lang="ja-JP" altLang="en-US" sz="2000" dirty="0"/>
              <a:t>移動　壁に衝突するとその場に</a:t>
            </a:r>
            <a:r>
              <a:rPr lang="ja-JP" altLang="en-US" sz="2000" dirty="0" smtClean="0"/>
              <a:t>停止</a:t>
            </a:r>
            <a:endParaRPr kumimoji="1" lang="en-US" altLang="ja-JP" sz="2000" dirty="0" smtClean="0"/>
          </a:p>
          <a:p>
            <a:pPr lvl="1">
              <a:buFont typeface="Wingdings" panose="05000000000000000000" pitchFamily="2" charset="2"/>
              <a:buChar char="Ø"/>
            </a:pPr>
            <a:r>
              <a:rPr lang="ja-JP" altLang="en-US" sz="2000" dirty="0" smtClean="0"/>
              <a:t>認識可能な状態：自身の現在位置</a:t>
            </a:r>
            <a:endParaRPr kumimoji="1" lang="en-US" altLang="ja-JP" sz="2000" dirty="0" smtClean="0"/>
          </a:p>
        </p:txBody>
      </p:sp>
    </p:spTree>
    <p:extLst>
      <p:ext uri="{BB962C8B-B14F-4D97-AF65-F5344CB8AC3E}">
        <p14:creationId xmlns:p14="http://schemas.microsoft.com/office/powerpoint/2010/main" val="387951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825625"/>
                <a:ext cx="8357088" cy="4351338"/>
              </a:xfrm>
            </p:spPr>
            <p:txBody>
              <a:bodyPr>
                <a:normAutofit/>
              </a:bodyPr>
              <a:lstStyle/>
              <a:p>
                <a:r>
                  <a:rPr kumimoji="1" lang="ja-JP" altLang="en-US" dirty="0" smtClean="0"/>
                  <a:t>行動学習手法：</a:t>
                </a:r>
                <a:r>
                  <a:rPr kumimoji="1" lang="en-US" altLang="ja-JP" dirty="0" smtClean="0"/>
                  <a:t>Q</a:t>
                </a:r>
                <a:r>
                  <a:rPr kumimoji="1" lang="ja-JP" altLang="en-US" dirty="0" smtClean="0"/>
                  <a:t>学習</a:t>
                </a:r>
                <a:r>
                  <a:rPr kumimoji="1" lang="en-US" altLang="ja-JP" dirty="0" smtClean="0"/>
                  <a:t/>
                </a:r>
                <a:br>
                  <a:rPr kumimoji="1" lang="en-US" altLang="ja-JP" dirty="0" smtClean="0"/>
                </a:b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𝑄</m:t>
                        </m:r>
                      </m:e>
                      <m: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𝑡</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𝑡</m:t>
                            </m:r>
                          </m:sub>
                        </m:sSub>
                        <m:r>
                          <a:rPr kumimoji="1" lang="en-US" altLang="ja-JP" sz="2400" b="0" i="1" smtClean="0">
                            <a:latin typeface="Cambria Math" panose="02040503050406030204" pitchFamily="18" charset="0"/>
                          </a:rPr>
                          <m:t>)</m:t>
                        </m:r>
                      </m:sub>
                    </m:sSub>
                    <m:sSub>
                      <m:sSubPr>
                        <m:ctrlPr>
                          <a:rPr lang="en-US" altLang="ja-JP" sz="2400" i="1">
                            <a:latin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rPr>
                          <m:t>𝑄</m:t>
                        </m:r>
                      </m:e>
                      <m:sub>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𝑡</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𝑎</m:t>
                                </m:r>
                              </m:e>
                              <m:sub>
                                <m:r>
                                  <a:rPr lang="en-US" altLang="ja-JP" sz="2400" i="1">
                                    <a:latin typeface="Cambria Math" panose="02040503050406030204" pitchFamily="18" charset="0"/>
                                  </a:rPr>
                                  <m:t>𝑡</m:t>
                                </m:r>
                              </m:sub>
                            </m:sSub>
                          </m:e>
                        </m:d>
                      </m:sub>
                    </m:sSub>
                    <m: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ea typeface="Cambria Math" panose="02040503050406030204" pitchFamily="18" charset="0"/>
                      </a:rPr>
                      <m:t>𝛼</m:t>
                    </m:r>
                    <m:d>
                      <m:dPr>
                        <m:begChr m:val="["/>
                        <m:endChr m:val="]"/>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𝑟</m:t>
                            </m:r>
                          </m:e>
                          <m:sub>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r>
                          <a:rPr lang="ja-JP" altLang="en-US" sz="2400" b="0" i="1" smtClean="0">
                            <a:latin typeface="Cambria Math" panose="02040503050406030204" pitchFamily="18" charset="0"/>
                            <a:ea typeface="Cambria Math" panose="02040503050406030204" pitchFamily="18" charset="0"/>
                          </a:rPr>
                          <m:t>𝛾</m:t>
                        </m:r>
                        <m:func>
                          <m:funcPr>
                            <m:ctrlPr>
                              <a:rPr lang="en-US" altLang="ja-JP" sz="2400" b="0" i="1" smtClean="0">
                                <a:latin typeface="Cambria Math" panose="02040503050406030204" pitchFamily="18" charset="0"/>
                                <a:ea typeface="Cambria Math" panose="02040503050406030204" pitchFamily="18" charset="0"/>
                              </a:rPr>
                            </m:ctrlPr>
                          </m:funcPr>
                          <m:fName>
                            <m:limLow>
                              <m:limLowPr>
                                <m:ctrlPr>
                                  <a:rPr lang="en-US" altLang="ja-JP" sz="2400" b="0" i="1" smtClean="0">
                                    <a:latin typeface="Cambria Math" panose="02040503050406030204" pitchFamily="18" charset="0"/>
                                    <a:ea typeface="Cambria Math" panose="02040503050406030204" pitchFamily="18" charset="0"/>
                                  </a:rPr>
                                </m:ctrlPr>
                              </m:limLowPr>
                              <m:e>
                                <m:r>
                                  <m:rPr>
                                    <m:sty m:val="p"/>
                                  </m:rPr>
                                  <a:rPr lang="en-US" altLang="ja-JP" sz="2400" b="0" i="0" smtClean="0">
                                    <a:latin typeface="Cambria Math" panose="02040503050406030204" pitchFamily="18" charset="0"/>
                                    <a:ea typeface="Cambria Math" panose="02040503050406030204" pitchFamily="18" charset="0"/>
                                  </a:rPr>
                                  <m:t>max</m:t>
                                </m:r>
                              </m:e>
                              <m:lim>
                                <m:r>
                                  <a:rPr lang="en-US" altLang="ja-JP" sz="2400" b="0" i="1" smtClean="0">
                                    <a:latin typeface="Cambria Math" panose="02040503050406030204" pitchFamily="18" charset="0"/>
                                    <a:ea typeface="Cambria Math" panose="02040503050406030204" pitchFamily="18" charset="0"/>
                                  </a:rPr>
                                  <m:t>𝑎</m:t>
                                </m:r>
                              </m:lim>
                            </m:limLow>
                          </m:fName>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𝑄</m:t>
                                </m:r>
                              </m:e>
                              <m:sub>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b="0" i="1" smtClean="0">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𝑠</m:t>
                                        </m:r>
                                      </m:e>
                                      <m:sub>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+1</m:t>
                                        </m:r>
                                      </m:sub>
                                    </m:sSub>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𝑎</m:t>
                                    </m:r>
                                  </m:e>
                                </m:d>
                              </m:sub>
                            </m:sSub>
                            <m:r>
                              <a:rPr lang="en-US" altLang="ja-JP" sz="2400" b="0" i="1" smtClean="0">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𝑄</m:t>
                                </m:r>
                              </m:e>
                              <m:sub>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𝑡</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𝑎</m:t>
                                        </m:r>
                                      </m:e>
                                      <m:sub>
                                        <m:r>
                                          <a:rPr lang="en-US" altLang="ja-JP" sz="2400" i="1">
                                            <a:latin typeface="Cambria Math" panose="02040503050406030204" pitchFamily="18" charset="0"/>
                                          </a:rPr>
                                          <m:t>𝑡</m:t>
                                        </m:r>
                                      </m:sub>
                                    </m:sSub>
                                  </m:e>
                                </m:d>
                              </m:sub>
                            </m:sSub>
                          </m:e>
                        </m:func>
                      </m:e>
                    </m:d>
                  </m:oMath>
                </a14:m>
                <a:r>
                  <a:rPr kumimoji="1" lang="ja-JP" altLang="en-US" sz="2400" dirty="0" smtClean="0"/>
                  <a:t>　</a:t>
                </a:r>
                <a:r>
                  <a:rPr kumimoji="1" lang="en-US" altLang="ja-JP" sz="2400" dirty="0" smtClean="0"/>
                  <a:t>(4)</a:t>
                </a:r>
                <a:br>
                  <a:rPr kumimoji="1" lang="en-US" altLang="ja-JP" sz="2400" dirty="0" smtClean="0"/>
                </a:br>
                <a:r>
                  <a:rPr lang="en-US" altLang="ja-JP" sz="2400" dirty="0" smtClean="0"/>
                  <a:t/>
                </a:r>
                <a:br>
                  <a:rPr lang="en-US" altLang="ja-JP" sz="2400" dirty="0" smtClean="0"/>
                </a:b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𝑄</m:t>
                        </m:r>
                      </m:e>
                      <m: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𝑠</m:t>
                            </m:r>
                          </m:e>
                          <m:sub>
                            <m:r>
                              <a:rPr lang="en-US" altLang="ja-JP" sz="2000" i="1">
                                <a:latin typeface="Cambria Math" panose="02040503050406030204" pitchFamily="18" charset="0"/>
                              </a:rPr>
                              <m:t>𝑡</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i="1">
                                <a:latin typeface="Cambria Math" panose="02040503050406030204" pitchFamily="18" charset="0"/>
                              </a:rPr>
                              <m:t>𝑡</m:t>
                            </m:r>
                          </m:sub>
                        </m:sSub>
                        <m:r>
                          <a:rPr lang="en-US" altLang="ja-JP" sz="2000" i="1">
                            <a:latin typeface="Cambria Math" panose="02040503050406030204" pitchFamily="18" charset="0"/>
                          </a:rPr>
                          <m:t>)</m:t>
                        </m:r>
                      </m:sub>
                    </m:sSub>
                    <m:r>
                      <a:rPr lang="en-US" altLang="ja-JP" sz="2000" b="0" i="1" smtClean="0">
                        <a:latin typeface="Cambria Math" panose="02040503050406030204" pitchFamily="18" charset="0"/>
                      </a:rPr>
                      <m:t>:</m:t>
                    </m:r>
                    <m:r>
                      <m:rPr>
                        <m:nor/>
                      </m:rPr>
                      <a:rPr lang="ja-JP" altLang="en-US" sz="2000"/>
                      <m:t>時刻</m:t>
                    </m:r>
                    <m:r>
                      <m:rPr>
                        <m:nor/>
                      </m:rPr>
                      <a:rPr lang="en-US" altLang="ja-JP" sz="2000" i="1"/>
                      <m:t>t</m:t>
                    </m:r>
                    <m:r>
                      <m:rPr>
                        <m:nor/>
                      </m:rPr>
                      <a:rPr lang="ja-JP" altLang="en-US" sz="2000"/>
                      <m:t>，状態</m:t>
                    </m:r>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𝑠</m:t>
                        </m:r>
                      </m:e>
                      <m:sub>
                        <m:r>
                          <a:rPr lang="en-US" altLang="ja-JP" sz="2000" i="1">
                            <a:latin typeface="Cambria Math" panose="02040503050406030204" pitchFamily="18" charset="0"/>
                          </a:rPr>
                          <m:t>𝑡</m:t>
                        </m:r>
                      </m:sub>
                    </m:sSub>
                    <m:r>
                      <m:rPr>
                        <m:nor/>
                      </m:rPr>
                      <a:rPr lang="ja-JP" altLang="en-US" sz="2000"/>
                      <m:t>で行動</m:t>
                    </m:r>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i="1">
                            <a:latin typeface="Cambria Math" panose="02040503050406030204" pitchFamily="18" charset="0"/>
                          </a:rPr>
                          <m:t>𝑡</m:t>
                        </m:r>
                      </m:sub>
                    </m:sSub>
                    <m:r>
                      <m:rPr>
                        <m:nor/>
                      </m:rPr>
                      <a:rPr lang="ja-JP" altLang="en-US" sz="2000"/>
                      <m:t>を選択した場合の行動価値</m:t>
                    </m:r>
                  </m:oMath>
                </a14:m>
                <a:r>
                  <a:rPr lang="en-US" altLang="ja-JP" sz="2000" dirty="0" smtClean="0"/>
                  <a:t/>
                </a:r>
                <a:br>
                  <a:rPr lang="en-US" altLang="ja-JP" sz="2000" dirty="0" smtClean="0"/>
                </a:b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𝑟</m:t>
                        </m:r>
                      </m:e>
                      <m:sub>
                        <m:r>
                          <a:rPr lang="en-US" altLang="ja-JP" sz="2000" i="1">
                            <a:latin typeface="Cambria Math" panose="02040503050406030204" pitchFamily="18" charset="0"/>
                          </a:rPr>
                          <m:t>𝑡</m:t>
                        </m:r>
                        <m:r>
                          <a:rPr lang="en-US" altLang="ja-JP" sz="2000" i="1">
                            <a:latin typeface="Cambria Math" panose="02040503050406030204" pitchFamily="18" charset="0"/>
                          </a:rPr>
                          <m:t>+1</m:t>
                        </m:r>
                      </m:sub>
                    </m:sSub>
                    <m:r>
                      <m:rPr>
                        <m:nor/>
                      </m:rPr>
                      <a:rPr lang="ja-JP" altLang="en-US" sz="2000"/>
                      <m:t>：新たに獲得した報酬</m:t>
                    </m:r>
                  </m:oMath>
                </a14:m>
                <a:endParaRPr lang="ja-JP" altLang="ja-JP" sz="2000" dirty="0"/>
              </a:p>
              <a:p>
                <a:r>
                  <a:rPr kumimoji="1" lang="ja-JP" altLang="en-US" dirty="0" smtClean="0"/>
                  <a:t>行動選択手法：</a:t>
                </a:r>
                <a:r>
                  <a:rPr kumimoji="1" lang="en-US" altLang="ja-JP" dirty="0" smtClean="0"/>
                  <a:t>ε-greedy</a:t>
                </a:r>
                <a:r>
                  <a:rPr kumimoji="1" lang="ja-JP" altLang="en-US" dirty="0" smtClean="0"/>
                  <a:t>法</a:t>
                </a:r>
                <a:r>
                  <a:rPr kumimoji="1" lang="en-US" altLang="ja-JP" dirty="0" smtClean="0"/>
                  <a:t/>
                </a:r>
                <a:br>
                  <a:rPr kumimoji="1" lang="en-US" altLang="ja-JP" dirty="0" smtClean="0"/>
                </a:br>
                <a14:m>
                  <m:oMath xmlns:m="http://schemas.openxmlformats.org/officeDocument/2006/math">
                    <m:d>
                      <m:dPr>
                        <m:begChr m:val="{"/>
                        <m:endChr m:val=""/>
                        <m:ctrlPr>
                          <a:rPr kumimoji="1" lang="en-US" altLang="ja-JP" sz="2400" i="1" smtClean="0">
                            <a:latin typeface="Cambria Math" panose="02040503050406030204" pitchFamily="18" charset="0"/>
                          </a:rPr>
                        </m:ctrlPr>
                      </m:dPr>
                      <m:e>
                        <m:eqArr>
                          <m:eqArrPr>
                            <m:ctrlPr>
                              <a:rPr kumimoji="1" lang="en-US" altLang="ja-JP" sz="2400" i="1" smtClean="0">
                                <a:latin typeface="Cambria Math" panose="02040503050406030204" pitchFamily="18" charset="0"/>
                              </a:rPr>
                            </m:ctrlPr>
                          </m:eqArrPr>
                          <m:e>
                            <m:r>
                              <a:rPr kumimoji="1" lang="ja-JP" altLang="en-US" sz="2400" i="1" smtClean="0">
                                <a:latin typeface="Cambria Math" panose="02040503050406030204" pitchFamily="18" charset="0"/>
                              </a:rPr>
                              <m:t>𝜀</m:t>
                            </m:r>
                          </m:e>
                          <m:e>
                            <m:r>
                              <a:rPr kumimoji="1" lang="en-US" altLang="ja-JP" sz="2400" b="0" i="1" smtClean="0">
                                <a:latin typeface="Cambria Math" panose="02040503050406030204" pitchFamily="18" charset="0"/>
                              </a:rPr>
                              <m:t>1−</m:t>
                            </m:r>
                            <m:r>
                              <a:rPr kumimoji="1" lang="ja-JP" altLang="en-US" sz="2400" b="0" i="1" smtClean="0">
                                <a:latin typeface="Cambria Math" panose="02040503050406030204" pitchFamily="18" charset="0"/>
                              </a:rPr>
                              <m:t>𝜀</m:t>
                            </m:r>
                          </m:e>
                        </m:eqArr>
                      </m:e>
                    </m:d>
                  </m:oMath>
                </a14:m>
                <a:r>
                  <a:rPr kumimoji="1" lang="en-US" altLang="ja-JP" sz="2400" dirty="0" smtClean="0"/>
                  <a:t> </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825625"/>
                <a:ext cx="8357088" cy="4351338"/>
              </a:xfrm>
              <a:blipFill rotWithShape="0">
                <a:blip r:embed="rId2"/>
                <a:stretch>
                  <a:fillRect l="-1313" t="-2941"/>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lstStyle/>
          <a:p>
            <a:r>
              <a:rPr kumimoji="1" lang="ja-JP" altLang="en-US" dirty="0" smtClean="0"/>
              <a:t>実験設定：学習方法</a:t>
            </a:r>
            <a:endParaRPr kumimoji="1" lang="ja-JP" altLang="en-US" dirty="0"/>
          </a:p>
        </p:txBody>
      </p:sp>
      <p:sp>
        <p:nvSpPr>
          <p:cNvPr id="7" name="テキスト ボックス 6"/>
          <p:cNvSpPr txBox="1"/>
          <p:nvPr/>
        </p:nvSpPr>
        <p:spPr>
          <a:xfrm>
            <a:off x="1749153" y="4163034"/>
            <a:ext cx="4255477" cy="369332"/>
          </a:xfrm>
          <a:prstGeom prst="rect">
            <a:avLst/>
          </a:prstGeom>
          <a:noFill/>
        </p:spPr>
        <p:txBody>
          <a:bodyPr wrap="square" rtlCol="0">
            <a:spAutoFit/>
          </a:bodyPr>
          <a:lstStyle/>
          <a:p>
            <a:r>
              <a:rPr lang="ja-JP" altLang="en-US" dirty="0"/>
              <a:t>の確率で最も行動価値の高い行動を選択</a:t>
            </a:r>
          </a:p>
        </p:txBody>
      </p:sp>
      <p:sp>
        <p:nvSpPr>
          <p:cNvPr id="8" name="テキスト ボックス 7"/>
          <p:cNvSpPr txBox="1"/>
          <p:nvPr/>
        </p:nvSpPr>
        <p:spPr>
          <a:xfrm>
            <a:off x="1749153" y="4497196"/>
            <a:ext cx="4255477" cy="369332"/>
          </a:xfrm>
          <a:prstGeom prst="rect">
            <a:avLst/>
          </a:prstGeom>
          <a:noFill/>
        </p:spPr>
        <p:txBody>
          <a:bodyPr wrap="square" rtlCol="0">
            <a:spAutoFit/>
          </a:bodyPr>
          <a:lstStyle/>
          <a:p>
            <a:r>
              <a:rPr lang="ja-JP" altLang="en-US" dirty="0"/>
              <a:t>の確率でランダムな行動を選択</a:t>
            </a:r>
          </a:p>
        </p:txBody>
      </p:sp>
    </p:spTree>
    <p:extLst>
      <p:ext uri="{BB962C8B-B14F-4D97-AF65-F5344CB8AC3E}">
        <p14:creationId xmlns:p14="http://schemas.microsoft.com/office/powerpoint/2010/main" val="1685295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実験設定：パラメータ</a:t>
            </a:r>
            <a:endParaRPr kumimoji="1" lang="ja-JP" altLang="en-US" dirty="0"/>
          </a:p>
        </p:txBody>
      </p:sp>
      <mc:AlternateContent xmlns:mc="http://schemas.openxmlformats.org/markup-compatibility/2006">
        <mc:Choice xmlns:a14="http://schemas.microsoft.com/office/drawing/2010/main" Requires="a14">
          <p:graphicFrame>
            <p:nvGraphicFramePr>
              <p:cNvPr id="6" name="表 5"/>
              <p:cNvGraphicFramePr>
                <a:graphicFrameLocks noGrp="1"/>
              </p:cNvGraphicFramePr>
              <p:nvPr>
                <p:extLst>
                  <p:ext uri="{D42A27DB-BD31-4B8C-83A1-F6EECF244321}">
                    <p14:modId xmlns:p14="http://schemas.microsoft.com/office/powerpoint/2010/main" val="2509056026"/>
                  </p:ext>
                </p:extLst>
              </p:nvPr>
            </p:nvGraphicFramePr>
            <p:xfrm>
              <a:off x="769327" y="1690689"/>
              <a:ext cx="6123842" cy="4599842"/>
            </p:xfrm>
            <a:graphic>
              <a:graphicData uri="http://schemas.openxmlformats.org/drawingml/2006/table">
                <a:tbl>
                  <a:tblPr>
                    <a:tableStyleId>{5C22544A-7EE6-4342-B048-85BDC9FD1C3A}</a:tableStyleId>
                  </a:tblPr>
                  <a:tblGrid>
                    <a:gridCol w="2379509"/>
                    <a:gridCol w="3744333"/>
                  </a:tblGrid>
                  <a:tr h="557385">
                    <a:tc>
                      <a:txBody>
                        <a:bodyPr/>
                        <a:lstStyle/>
                        <a:p>
                          <a:pPr algn="l"/>
                          <a:r>
                            <a:rPr kumimoji="1" lang="ja-JP" altLang="en-US" sz="2400" dirty="0" smtClean="0"/>
                            <a:t>学習率</a:t>
                          </a:r>
                          <a:r>
                            <a:rPr kumimoji="1" lang="en-US" altLang="ja-JP" sz="2400" dirty="0" smtClean="0"/>
                            <a:t>α</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0.10</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032">
                    <a:tc>
                      <a:txBody>
                        <a:bodyPr/>
                        <a:lstStyle/>
                        <a:p>
                          <a:pPr algn="l"/>
                          <a:r>
                            <a:rPr kumimoji="1" lang="ja-JP" altLang="en-US" sz="2400" dirty="0" smtClean="0"/>
                            <a:t>割引率</a:t>
                          </a:r>
                          <a:r>
                            <a:rPr kumimoji="1" lang="en-US" altLang="ja-JP" sz="2400" dirty="0" smtClean="0"/>
                            <a:t>γ</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0.90</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071">
                    <a:tc>
                      <a:txBody>
                        <a:bodyPr/>
                        <a:lstStyle/>
                        <a:p>
                          <a:pPr algn="l"/>
                          <a:r>
                            <a:rPr kumimoji="1" lang="ja-JP" altLang="en-US" sz="2400" dirty="0" smtClean="0"/>
                            <a:t>報酬</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+1</m:t>
                                  </m:r>
                                </m:sub>
                              </m:sSub>
                            </m:oMath>
                          </a14:m>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100</a:t>
                          </a:r>
                          <a:r>
                            <a:rPr kumimoji="1" lang="ja-JP" altLang="en-US" sz="2400" dirty="0" smtClean="0"/>
                            <a:t>（サブゴール未通過）</a:t>
                          </a:r>
                          <a:endParaRPr kumimoji="1" lang="en-US" altLang="ja-JP" sz="2400" dirty="0" smtClean="0"/>
                        </a:p>
                        <a:p>
                          <a:pPr algn="l"/>
                          <a:r>
                            <a:rPr kumimoji="1" lang="en-US" altLang="ja-JP" sz="2400" dirty="0" smtClean="0"/>
                            <a:t>1000</a:t>
                          </a:r>
                          <a:r>
                            <a:rPr kumimoji="1" lang="ja-JP" altLang="en-US" sz="2400" dirty="0" smtClean="0"/>
                            <a:t>（サブゴール通過）</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1725">
                    <a:tc>
                      <a:txBody>
                        <a:bodyPr/>
                        <a:lstStyle/>
                        <a:p>
                          <a:pPr algn="l"/>
                          <a:r>
                            <a:rPr kumimoji="1" lang="ja-JP" altLang="en-US" sz="2400" dirty="0" smtClean="0"/>
                            <a:t>試行回数</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200000</a:t>
                          </a:r>
                          <a:r>
                            <a:rPr kumimoji="1" lang="ja-JP" altLang="en-US" sz="2400" dirty="0" smtClean="0"/>
                            <a:t>回（行動学習時）</a:t>
                          </a:r>
                          <a:endParaRPr kumimoji="1" lang="en-US" altLang="ja-JP" sz="2400" dirty="0" smtClean="0"/>
                        </a:p>
                        <a:p>
                          <a:pPr algn="l"/>
                          <a:r>
                            <a:rPr kumimoji="1" lang="en-US" altLang="ja-JP" sz="2400" dirty="0" smtClean="0"/>
                            <a:t>1000</a:t>
                          </a:r>
                          <a:r>
                            <a:rPr kumimoji="1" lang="ja-JP" altLang="en-US" sz="2400" dirty="0" smtClean="0"/>
                            <a:t>回（サブゴール探索時）</a:t>
                          </a:r>
                          <a:endParaRPr kumimoji="1" lang="en-US" altLang="ja-JP" sz="24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032">
                    <a:tc>
                      <a:txBody>
                        <a:bodyPr/>
                        <a:lstStyle/>
                        <a:p>
                          <a:pPr algn="l"/>
                          <a:r>
                            <a:rPr kumimoji="1" lang="en-US" altLang="ja-JP" sz="2400" dirty="0" smtClean="0"/>
                            <a:t>ε</a:t>
                          </a:r>
                          <a:r>
                            <a:rPr kumimoji="1" lang="ja-JP" altLang="en-US" sz="2400" dirty="0" smtClean="0"/>
                            <a:t>（</a:t>
                          </a:r>
                          <a:r>
                            <a:rPr kumimoji="1" lang="en-US" altLang="ja-JP" sz="2400" dirty="0" smtClean="0"/>
                            <a:t>ε-greedy</a:t>
                          </a:r>
                          <a:r>
                            <a:rPr kumimoji="1" lang="ja-JP" altLang="en-US" sz="2400" dirty="0" smtClean="0"/>
                            <a:t>法）</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0.05</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11">
                    <a:tc>
                      <a:txBody>
                        <a:bodyPr/>
                        <a:lstStyle/>
                        <a:p>
                          <a:pPr algn="l"/>
                          <a:r>
                            <a:rPr kumimoji="1" lang="ja-JP" altLang="en-US" sz="2400" dirty="0" smtClean="0"/>
                            <a:t>サブゴールの数</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11">
                    <a:tc>
                      <a:txBody>
                        <a:bodyPr/>
                        <a:lstStyle/>
                        <a:p>
                          <a:pPr algn="l"/>
                          <a:r>
                            <a:rPr kumimoji="1" lang="ja-JP" altLang="en-US" sz="2400" dirty="0" smtClean="0"/>
                            <a:t>総実験数</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1000</a:t>
                          </a:r>
                          <a:r>
                            <a:rPr kumimoji="1" lang="ja-JP" altLang="en-US" sz="2400" dirty="0" smtClean="0"/>
                            <a:t>回</a:t>
                          </a:r>
                          <a:endParaRPr kumimoji="1" lang="en-US" altLang="ja-JP" sz="24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p:graphicFrame>
            <p:nvGraphicFramePr>
              <p:cNvPr id="6" name="表 5"/>
              <p:cNvGraphicFramePr>
                <a:graphicFrameLocks noGrp="1"/>
              </p:cNvGraphicFramePr>
              <p:nvPr>
                <p:extLst>
                  <p:ext uri="{D42A27DB-BD31-4B8C-83A1-F6EECF244321}">
                    <p14:modId xmlns:p14="http://schemas.microsoft.com/office/powerpoint/2010/main" val="2509056026"/>
                  </p:ext>
                </p:extLst>
              </p:nvPr>
            </p:nvGraphicFramePr>
            <p:xfrm>
              <a:off x="769327" y="1690689"/>
              <a:ext cx="6123842" cy="4599842"/>
            </p:xfrm>
            <a:graphic>
              <a:graphicData uri="http://schemas.openxmlformats.org/drawingml/2006/table">
                <a:tbl>
                  <a:tblPr>
                    <a:tableStyleId>{5C22544A-7EE6-4342-B048-85BDC9FD1C3A}</a:tableStyleId>
                  </a:tblPr>
                  <a:tblGrid>
                    <a:gridCol w="2379509"/>
                    <a:gridCol w="3744333"/>
                  </a:tblGrid>
                  <a:tr h="557385">
                    <a:tc>
                      <a:txBody>
                        <a:bodyPr/>
                        <a:lstStyle/>
                        <a:p>
                          <a:pPr algn="l"/>
                          <a:r>
                            <a:rPr kumimoji="1" lang="ja-JP" altLang="en-US" sz="2400" dirty="0" smtClean="0"/>
                            <a:t>学習率</a:t>
                          </a:r>
                          <a:r>
                            <a:rPr kumimoji="1" lang="en-US" altLang="ja-JP" sz="2400" dirty="0" smtClean="0"/>
                            <a:t>α</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0.10</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032">
                    <a:tc>
                      <a:txBody>
                        <a:bodyPr/>
                        <a:lstStyle/>
                        <a:p>
                          <a:pPr algn="l"/>
                          <a:r>
                            <a:rPr kumimoji="1" lang="ja-JP" altLang="en-US" sz="2400" dirty="0" smtClean="0"/>
                            <a:t>割引率</a:t>
                          </a:r>
                          <a:r>
                            <a:rPr kumimoji="1" lang="en-US" altLang="ja-JP" sz="2400" dirty="0" smtClean="0"/>
                            <a:t>γ</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0.90</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071">
                    <a:tc>
                      <a:txBody>
                        <a:bodyPr/>
                        <a:lstStyle/>
                        <a:p>
                          <a:endParaRPr lang="ja-JP"/>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56" t="-123457" r="-157545" b="-254938"/>
                          </a:stretch>
                        </a:blipFill>
                      </a:tcPr>
                    </a:tc>
                    <a:tc>
                      <a:txBody>
                        <a:bodyPr/>
                        <a:lstStyle/>
                        <a:p>
                          <a:pPr algn="l"/>
                          <a:r>
                            <a:rPr kumimoji="1" lang="en-US" altLang="ja-JP" sz="2400" dirty="0" smtClean="0"/>
                            <a:t>100</a:t>
                          </a:r>
                          <a:r>
                            <a:rPr kumimoji="1" lang="ja-JP" altLang="en-US" sz="2400" dirty="0" smtClean="0"/>
                            <a:t>（サブゴール未通過）</a:t>
                          </a:r>
                          <a:endParaRPr kumimoji="1" lang="en-US" altLang="ja-JP" sz="2400" dirty="0" smtClean="0"/>
                        </a:p>
                        <a:p>
                          <a:pPr algn="l"/>
                          <a:r>
                            <a:rPr kumimoji="1" lang="en-US" altLang="ja-JP" sz="2400" dirty="0" smtClean="0"/>
                            <a:t>1000</a:t>
                          </a:r>
                          <a:r>
                            <a:rPr kumimoji="1" lang="ja-JP" altLang="en-US" sz="2400" dirty="0" smtClean="0"/>
                            <a:t>（サブゴール通過）</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100">
                    <a:tc>
                      <a:txBody>
                        <a:bodyPr/>
                        <a:lstStyle/>
                        <a:p>
                          <a:pPr algn="l"/>
                          <a:r>
                            <a:rPr kumimoji="1" lang="ja-JP" altLang="en-US" sz="2400" dirty="0" smtClean="0"/>
                            <a:t>試行回数</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200000</a:t>
                          </a:r>
                          <a:r>
                            <a:rPr kumimoji="1" lang="ja-JP" altLang="en-US" sz="2400" dirty="0" smtClean="0"/>
                            <a:t>回（行動学習時）</a:t>
                          </a:r>
                          <a:endParaRPr kumimoji="1" lang="en-US" altLang="ja-JP" sz="2400" dirty="0" smtClean="0"/>
                        </a:p>
                        <a:p>
                          <a:pPr algn="l"/>
                          <a:r>
                            <a:rPr kumimoji="1" lang="en-US" altLang="ja-JP" sz="2400" dirty="0" smtClean="0"/>
                            <a:t>1000</a:t>
                          </a:r>
                          <a:r>
                            <a:rPr kumimoji="1" lang="ja-JP" altLang="en-US" sz="2400" dirty="0" smtClean="0"/>
                            <a:t>回（サブゴール探索時）</a:t>
                          </a:r>
                          <a:endParaRPr kumimoji="1" lang="en-US" altLang="ja-JP" sz="24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032">
                    <a:tc>
                      <a:txBody>
                        <a:bodyPr/>
                        <a:lstStyle/>
                        <a:p>
                          <a:pPr algn="l"/>
                          <a:r>
                            <a:rPr kumimoji="1" lang="en-US" altLang="ja-JP" sz="2400" dirty="0" smtClean="0"/>
                            <a:t>ε</a:t>
                          </a:r>
                          <a:r>
                            <a:rPr kumimoji="1" lang="ja-JP" altLang="en-US" sz="2400" dirty="0" smtClean="0"/>
                            <a:t>（</a:t>
                          </a:r>
                          <a:r>
                            <a:rPr kumimoji="1" lang="en-US" altLang="ja-JP" sz="2400" dirty="0" smtClean="0"/>
                            <a:t>ε-greedy</a:t>
                          </a:r>
                          <a:r>
                            <a:rPr kumimoji="1" lang="ja-JP" altLang="en-US" sz="2400" dirty="0" smtClean="0"/>
                            <a:t>法）</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0.05</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11">
                    <a:tc>
                      <a:txBody>
                        <a:bodyPr/>
                        <a:lstStyle/>
                        <a:p>
                          <a:pPr algn="l"/>
                          <a:r>
                            <a:rPr kumimoji="1" lang="ja-JP" altLang="en-US" sz="2400" dirty="0" smtClean="0"/>
                            <a:t>サブゴールの数</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11">
                    <a:tc>
                      <a:txBody>
                        <a:bodyPr/>
                        <a:lstStyle/>
                        <a:p>
                          <a:pPr algn="l"/>
                          <a:r>
                            <a:rPr kumimoji="1" lang="ja-JP" altLang="en-US" sz="2400" dirty="0" smtClean="0"/>
                            <a:t>総実験数</a:t>
                          </a:r>
                          <a:endParaRPr kumimoji="1" lang="ja-JP" alt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400" dirty="0" smtClean="0"/>
                            <a:t>1000</a:t>
                          </a:r>
                          <a:r>
                            <a:rPr kumimoji="1" lang="ja-JP" altLang="en-US" sz="2400" dirty="0" smtClean="0"/>
                            <a:t>回</a:t>
                          </a:r>
                          <a:endParaRPr kumimoji="1" lang="en-US" altLang="ja-JP" sz="24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7057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4511047" y="1705708"/>
            <a:ext cx="5459430" cy="4307087"/>
          </a:xfrm>
          <a:prstGeom prst="rect">
            <a:avLst/>
          </a:prstGeom>
        </p:spPr>
      </p:pic>
      <p:pic>
        <p:nvPicPr>
          <p:cNvPr id="13" name="図 12"/>
          <p:cNvPicPr>
            <a:picLocks noChangeAspect="1"/>
          </p:cNvPicPr>
          <p:nvPr/>
        </p:nvPicPr>
        <p:blipFill>
          <a:blip r:embed="rId3"/>
          <a:stretch>
            <a:fillRect/>
          </a:stretch>
        </p:blipFill>
        <p:spPr>
          <a:xfrm>
            <a:off x="-1" y="1705708"/>
            <a:ext cx="5627077" cy="4307087"/>
          </a:xfrm>
          <a:prstGeom prst="rect">
            <a:avLst/>
          </a:prstGeom>
        </p:spPr>
      </p:pic>
      <p:sp>
        <p:nvSpPr>
          <p:cNvPr id="2" name="タイトル 1"/>
          <p:cNvSpPr>
            <a:spLocks noGrp="1"/>
          </p:cNvSpPr>
          <p:nvPr>
            <p:ph type="title"/>
          </p:nvPr>
        </p:nvSpPr>
        <p:spPr>
          <a:xfrm>
            <a:off x="558313" y="318488"/>
            <a:ext cx="8321919" cy="994172"/>
          </a:xfrm>
        </p:spPr>
        <p:txBody>
          <a:bodyPr>
            <a:normAutofit/>
          </a:bodyPr>
          <a:lstStyle/>
          <a:p>
            <a:r>
              <a:rPr kumimoji="1" lang="ja-JP" altLang="en-US" sz="3200" dirty="0" smtClean="0"/>
              <a:t>実験結果：試行毎の獲得報酬（実験</a:t>
            </a:r>
            <a:r>
              <a:rPr kumimoji="1" lang="en-US" altLang="ja-JP" sz="3200" dirty="0" smtClean="0"/>
              <a:t>1000</a:t>
            </a:r>
            <a:r>
              <a:rPr kumimoji="1" lang="ja-JP" altLang="en-US" sz="3200" dirty="0" smtClean="0"/>
              <a:t>回目）</a:t>
            </a:r>
            <a:endParaRPr kumimoji="1" lang="ja-JP" altLang="en-US" sz="3200" dirty="0"/>
          </a:p>
        </p:txBody>
      </p:sp>
      <p:sp>
        <p:nvSpPr>
          <p:cNvPr id="4" name="テキスト ボックス 3"/>
          <p:cNvSpPr txBox="1"/>
          <p:nvPr/>
        </p:nvSpPr>
        <p:spPr>
          <a:xfrm>
            <a:off x="1508176" y="6012795"/>
            <a:ext cx="1953077" cy="300082"/>
          </a:xfrm>
          <a:prstGeom prst="rect">
            <a:avLst/>
          </a:prstGeom>
          <a:noFill/>
        </p:spPr>
        <p:txBody>
          <a:bodyPr wrap="square" rtlCol="0">
            <a:spAutoFit/>
          </a:bodyPr>
          <a:lstStyle/>
          <a:p>
            <a:r>
              <a:rPr lang="ja-JP" altLang="en-US" sz="1350" dirty="0"/>
              <a:t>ロボット</a:t>
            </a:r>
            <a:r>
              <a:rPr lang="ja-JP" altLang="en-US" sz="1350" dirty="0" smtClean="0"/>
              <a:t>Ａ（強化学習）</a:t>
            </a:r>
            <a:endParaRPr lang="ja-JP" altLang="en-US" sz="1350" dirty="0"/>
          </a:p>
        </p:txBody>
      </p:sp>
      <p:sp>
        <p:nvSpPr>
          <p:cNvPr id="10" name="テキスト ボックス 9"/>
          <p:cNvSpPr txBox="1"/>
          <p:nvPr/>
        </p:nvSpPr>
        <p:spPr>
          <a:xfrm>
            <a:off x="5966197" y="6012795"/>
            <a:ext cx="2006104" cy="300082"/>
          </a:xfrm>
          <a:prstGeom prst="rect">
            <a:avLst/>
          </a:prstGeom>
          <a:noFill/>
        </p:spPr>
        <p:txBody>
          <a:bodyPr wrap="square" rtlCol="0">
            <a:spAutoFit/>
          </a:bodyPr>
          <a:lstStyle/>
          <a:p>
            <a:r>
              <a:rPr lang="ja-JP" altLang="en-US" sz="1350" dirty="0"/>
              <a:t>ロボット</a:t>
            </a:r>
            <a:r>
              <a:rPr lang="ja-JP" altLang="en-US" sz="1350" dirty="0" smtClean="0"/>
              <a:t>Ｂ（提案手法）</a:t>
            </a:r>
            <a:endParaRPr lang="ja-JP" altLang="en-US" sz="1350" dirty="0"/>
          </a:p>
        </p:txBody>
      </p:sp>
    </p:spTree>
    <p:extLst>
      <p:ext uri="{BB962C8B-B14F-4D97-AF65-F5344CB8AC3E}">
        <p14:creationId xmlns:p14="http://schemas.microsoft.com/office/powerpoint/2010/main" val="1088719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510619" y="1698843"/>
            <a:ext cx="5424688" cy="4165628"/>
          </a:xfrm>
          <a:prstGeom prst="rect">
            <a:avLst/>
          </a:prstGeom>
        </p:spPr>
      </p:pic>
      <p:pic>
        <p:nvPicPr>
          <p:cNvPr id="3" name="図 2"/>
          <p:cNvPicPr>
            <a:picLocks noChangeAspect="1"/>
          </p:cNvPicPr>
          <p:nvPr/>
        </p:nvPicPr>
        <p:blipFill>
          <a:blip r:embed="rId3"/>
          <a:stretch>
            <a:fillRect/>
          </a:stretch>
        </p:blipFill>
        <p:spPr>
          <a:xfrm>
            <a:off x="-105511" y="1698843"/>
            <a:ext cx="4888523" cy="4165628"/>
          </a:xfrm>
          <a:prstGeom prst="rect">
            <a:avLst/>
          </a:prstGeom>
        </p:spPr>
      </p:pic>
      <p:sp>
        <p:nvSpPr>
          <p:cNvPr id="2" name="タイトル 1"/>
          <p:cNvSpPr>
            <a:spLocks noGrp="1"/>
          </p:cNvSpPr>
          <p:nvPr>
            <p:ph type="title"/>
          </p:nvPr>
        </p:nvSpPr>
        <p:spPr>
          <a:xfrm>
            <a:off x="622052" y="458484"/>
            <a:ext cx="8321919" cy="994172"/>
          </a:xfrm>
        </p:spPr>
        <p:txBody>
          <a:bodyPr>
            <a:normAutofit/>
          </a:bodyPr>
          <a:lstStyle/>
          <a:p>
            <a:r>
              <a:rPr kumimoji="1" lang="ja-JP" altLang="en-US" sz="3200" dirty="0" smtClean="0"/>
              <a:t>実験結果：試行毎の獲得報酬（実験</a:t>
            </a:r>
            <a:r>
              <a:rPr kumimoji="1" lang="en-US" altLang="ja-JP" sz="3200" dirty="0" smtClean="0"/>
              <a:t>1000</a:t>
            </a:r>
            <a:r>
              <a:rPr kumimoji="1" lang="ja-JP" altLang="en-US" sz="3200" dirty="0" smtClean="0"/>
              <a:t>回目）</a:t>
            </a:r>
            <a:r>
              <a:rPr kumimoji="1" lang="en-US" altLang="ja-JP" sz="3200" dirty="0" smtClean="0"/>
              <a:t/>
            </a:r>
            <a:br>
              <a:rPr kumimoji="1" lang="en-US" altLang="ja-JP" sz="3200" dirty="0" smtClean="0"/>
            </a:br>
            <a:r>
              <a:rPr lang="en-US" altLang="ja-JP" sz="3200" dirty="0" smtClean="0"/>
              <a:t>19</a:t>
            </a:r>
            <a:r>
              <a:rPr lang="ja-JP" altLang="en-US" sz="3200" dirty="0" smtClean="0"/>
              <a:t>万試行～</a:t>
            </a:r>
            <a:r>
              <a:rPr lang="en-US" altLang="ja-JP" sz="3200" dirty="0" smtClean="0"/>
              <a:t>20</a:t>
            </a:r>
            <a:r>
              <a:rPr lang="ja-JP" altLang="en-US" sz="3200" dirty="0" smtClean="0"/>
              <a:t>万試行</a:t>
            </a:r>
            <a:endParaRPr kumimoji="1" lang="ja-JP" altLang="en-US" sz="3200" dirty="0"/>
          </a:p>
        </p:txBody>
      </p:sp>
      <p:sp>
        <p:nvSpPr>
          <p:cNvPr id="4" name="テキスト ボックス 3"/>
          <p:cNvSpPr txBox="1"/>
          <p:nvPr/>
        </p:nvSpPr>
        <p:spPr>
          <a:xfrm>
            <a:off x="1576645" y="5846886"/>
            <a:ext cx="2030521" cy="300082"/>
          </a:xfrm>
          <a:prstGeom prst="rect">
            <a:avLst/>
          </a:prstGeom>
          <a:noFill/>
        </p:spPr>
        <p:txBody>
          <a:bodyPr wrap="square" rtlCol="0">
            <a:spAutoFit/>
          </a:bodyPr>
          <a:lstStyle/>
          <a:p>
            <a:r>
              <a:rPr lang="ja-JP" altLang="en-US" sz="1350" dirty="0"/>
              <a:t>ロボット</a:t>
            </a:r>
            <a:r>
              <a:rPr lang="ja-JP" altLang="en-US" sz="1350" dirty="0" smtClean="0"/>
              <a:t>Ａ（強化学習）</a:t>
            </a:r>
            <a:endParaRPr lang="ja-JP" altLang="en-US" sz="1350" dirty="0"/>
          </a:p>
        </p:txBody>
      </p:sp>
      <p:sp>
        <p:nvSpPr>
          <p:cNvPr id="10" name="テキスト ボックス 9"/>
          <p:cNvSpPr txBox="1"/>
          <p:nvPr/>
        </p:nvSpPr>
        <p:spPr>
          <a:xfrm>
            <a:off x="6053755" y="5846886"/>
            <a:ext cx="1806568" cy="300082"/>
          </a:xfrm>
          <a:prstGeom prst="rect">
            <a:avLst/>
          </a:prstGeom>
          <a:noFill/>
        </p:spPr>
        <p:txBody>
          <a:bodyPr wrap="square" rtlCol="0">
            <a:spAutoFit/>
          </a:bodyPr>
          <a:lstStyle/>
          <a:p>
            <a:r>
              <a:rPr lang="ja-JP" altLang="en-US" sz="1350" dirty="0"/>
              <a:t>ロボット</a:t>
            </a:r>
            <a:r>
              <a:rPr lang="ja-JP" altLang="en-US" sz="1350" dirty="0" smtClean="0"/>
              <a:t>Ｂ（提案手法）</a:t>
            </a:r>
            <a:endParaRPr lang="ja-JP" altLang="en-US" sz="1350" dirty="0"/>
          </a:p>
        </p:txBody>
      </p:sp>
    </p:spTree>
    <p:extLst>
      <p:ext uri="{BB962C8B-B14F-4D97-AF65-F5344CB8AC3E}">
        <p14:creationId xmlns:p14="http://schemas.microsoft.com/office/powerpoint/2010/main" val="2407821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396155" y="1379733"/>
            <a:ext cx="5503983" cy="4229759"/>
          </a:xfrm>
          <a:prstGeom prst="rect">
            <a:avLst/>
          </a:prstGeom>
        </p:spPr>
      </p:pic>
      <p:pic>
        <p:nvPicPr>
          <p:cNvPr id="18" name="図 17"/>
          <p:cNvPicPr>
            <a:picLocks noChangeAspect="1"/>
          </p:cNvPicPr>
          <p:nvPr/>
        </p:nvPicPr>
        <p:blipFill>
          <a:blip r:embed="rId3"/>
          <a:stretch>
            <a:fillRect/>
          </a:stretch>
        </p:blipFill>
        <p:spPr>
          <a:xfrm>
            <a:off x="0" y="1379733"/>
            <a:ext cx="5334088" cy="4229759"/>
          </a:xfrm>
          <a:prstGeom prst="rect">
            <a:avLst/>
          </a:prstGeom>
        </p:spPr>
      </p:pic>
      <p:sp>
        <p:nvSpPr>
          <p:cNvPr id="2" name="タイトル 1"/>
          <p:cNvSpPr>
            <a:spLocks noGrp="1"/>
          </p:cNvSpPr>
          <p:nvPr>
            <p:ph type="title"/>
          </p:nvPr>
        </p:nvSpPr>
        <p:spPr/>
        <p:txBody>
          <a:bodyPr>
            <a:normAutofit/>
          </a:bodyPr>
          <a:lstStyle/>
          <a:p>
            <a:r>
              <a:rPr kumimoji="1" lang="ja-JP" altLang="en-US" sz="4000" dirty="0" smtClean="0"/>
              <a:t>実験結果：試行毎の平均獲得報酬</a:t>
            </a:r>
            <a:endParaRPr kumimoji="1" lang="ja-JP" altLang="en-US" sz="4000" dirty="0"/>
          </a:p>
        </p:txBody>
      </p:sp>
      <p:sp>
        <p:nvSpPr>
          <p:cNvPr id="13" name="テキスト ボックス 12"/>
          <p:cNvSpPr txBox="1"/>
          <p:nvPr/>
        </p:nvSpPr>
        <p:spPr>
          <a:xfrm>
            <a:off x="1436121" y="5670501"/>
            <a:ext cx="1834617" cy="300082"/>
          </a:xfrm>
          <a:prstGeom prst="rect">
            <a:avLst/>
          </a:prstGeom>
          <a:noFill/>
        </p:spPr>
        <p:txBody>
          <a:bodyPr wrap="square" rtlCol="0">
            <a:spAutoFit/>
          </a:bodyPr>
          <a:lstStyle/>
          <a:p>
            <a:r>
              <a:rPr lang="ja-JP" altLang="en-US" sz="1350" dirty="0"/>
              <a:t>ロボット</a:t>
            </a:r>
            <a:r>
              <a:rPr lang="ja-JP" altLang="en-US" sz="1350" dirty="0" smtClean="0"/>
              <a:t>Ａ（強化学習）</a:t>
            </a:r>
            <a:endParaRPr lang="ja-JP" altLang="en-US" sz="1350" dirty="0"/>
          </a:p>
        </p:txBody>
      </p:sp>
      <p:sp>
        <p:nvSpPr>
          <p:cNvPr id="15" name="テキスト ボックス 14"/>
          <p:cNvSpPr txBox="1"/>
          <p:nvPr/>
        </p:nvSpPr>
        <p:spPr>
          <a:xfrm>
            <a:off x="6025221" y="5670501"/>
            <a:ext cx="1887855" cy="300082"/>
          </a:xfrm>
          <a:prstGeom prst="rect">
            <a:avLst/>
          </a:prstGeom>
          <a:noFill/>
        </p:spPr>
        <p:txBody>
          <a:bodyPr wrap="square" rtlCol="0">
            <a:spAutoFit/>
          </a:bodyPr>
          <a:lstStyle/>
          <a:p>
            <a:r>
              <a:rPr lang="ja-JP" altLang="en-US" sz="1350" dirty="0"/>
              <a:t>ロボット</a:t>
            </a:r>
            <a:r>
              <a:rPr lang="ja-JP" altLang="en-US" sz="1350" dirty="0" smtClean="0"/>
              <a:t>Ｂ（提案手法）</a:t>
            </a:r>
            <a:endParaRPr lang="ja-JP" altLang="en-US" sz="1350" dirty="0"/>
          </a:p>
        </p:txBody>
      </p:sp>
    </p:spTree>
    <p:extLst>
      <p:ext uri="{BB962C8B-B14F-4D97-AF65-F5344CB8AC3E}">
        <p14:creationId xmlns:p14="http://schemas.microsoft.com/office/powerpoint/2010/main" val="107646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628650" y="1825625"/>
            <a:ext cx="8515350" cy="4351338"/>
          </a:xfrm>
        </p:spPr>
        <p:txBody>
          <a:bodyPr>
            <a:normAutofit/>
          </a:bodyPr>
          <a:lstStyle/>
          <a:p>
            <a:r>
              <a:rPr lang="ja-JP" altLang="en-US" dirty="0" smtClean="0"/>
              <a:t>ロボットＡ</a:t>
            </a:r>
            <a:r>
              <a:rPr lang="en-US" altLang="ja-JP" dirty="0"/>
              <a:t/>
            </a:r>
            <a:br>
              <a:rPr lang="en-US" altLang="ja-JP" dirty="0"/>
            </a:br>
            <a:r>
              <a:rPr lang="ja-JP" altLang="en-US" dirty="0" smtClean="0"/>
              <a:t>サブゴールを通過する行動は学習することができない</a:t>
            </a:r>
            <a:endParaRPr lang="en-US" altLang="ja-JP" dirty="0"/>
          </a:p>
          <a:p>
            <a:pPr lvl="1">
              <a:buFont typeface="Wingdings" panose="05000000000000000000" pitchFamily="2" charset="2"/>
              <a:buChar char="Ø"/>
            </a:pPr>
            <a:r>
              <a:rPr lang="ja-JP" altLang="en-US" dirty="0" smtClean="0"/>
              <a:t>今回の実験環境では，サブゴールをクリアするまでとクリア後で同じ場所を通過しなければならない</a:t>
            </a:r>
            <a:endParaRPr lang="en-US" altLang="ja-JP" dirty="0"/>
          </a:p>
          <a:p>
            <a:pPr lvl="1">
              <a:buFont typeface="Wingdings" panose="05000000000000000000" pitchFamily="2" charset="2"/>
              <a:buChar char="Ø"/>
            </a:pPr>
            <a:r>
              <a:rPr lang="ja-JP" altLang="en-US" dirty="0" smtClean="0"/>
              <a:t>一つの場所で二つの行動を学習する必要がある</a:t>
            </a:r>
            <a:endParaRPr lang="en-US" altLang="ja-JP" dirty="0" smtClean="0"/>
          </a:p>
          <a:p>
            <a:r>
              <a:rPr kumimoji="1" lang="ja-JP" altLang="en-US" dirty="0" smtClean="0"/>
              <a:t>ロボットＢ</a:t>
            </a:r>
            <a:r>
              <a:rPr lang="en-US" altLang="ja-JP" dirty="0" smtClean="0"/>
              <a:t/>
            </a:r>
            <a:br>
              <a:rPr lang="en-US" altLang="ja-JP" dirty="0" smtClean="0"/>
            </a:br>
            <a:r>
              <a:rPr kumimoji="1" lang="ja-JP" altLang="en-US" dirty="0" smtClean="0"/>
              <a:t>サブゴールを通過する行動の学習が可能</a:t>
            </a:r>
            <a:endParaRPr kumimoji="1" lang="en-US" altLang="ja-JP" dirty="0" smtClean="0"/>
          </a:p>
          <a:p>
            <a:pPr lvl="1">
              <a:buFont typeface="Wingdings" panose="05000000000000000000" pitchFamily="2" charset="2"/>
              <a:buChar char="Ø"/>
            </a:pPr>
            <a:r>
              <a:rPr kumimoji="1" lang="ja-JP" altLang="en-US" dirty="0" smtClean="0"/>
              <a:t>ある程度試行を重ねなければ，サブゴールを通過する行動が学習できない場合がある</a:t>
            </a:r>
            <a:r>
              <a:rPr kumimoji="1" lang="en-US" altLang="ja-JP" dirty="0" smtClean="0"/>
              <a:t/>
            </a:r>
            <a:br>
              <a:rPr kumimoji="1" lang="en-US" altLang="ja-JP" dirty="0" smtClean="0"/>
            </a:br>
            <a:endParaRPr kumimoji="1" lang="ja-JP" altLang="en-US" dirty="0"/>
          </a:p>
        </p:txBody>
      </p:sp>
    </p:spTree>
    <p:extLst>
      <p:ext uri="{BB962C8B-B14F-4D97-AF65-F5344CB8AC3E}">
        <p14:creationId xmlns:p14="http://schemas.microsoft.com/office/powerpoint/2010/main" val="90512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kumimoji="1" lang="ja-JP" altLang="en-US" sz="2400" dirty="0" smtClean="0"/>
              <a:t>獲得した報酬の差からサブゴールを発見し，発見したサブゴールをクリアする行動の学習を行うシステムを提案</a:t>
            </a:r>
            <a:endParaRPr kumimoji="1" lang="en-US" altLang="ja-JP" sz="2400" dirty="0" smtClean="0"/>
          </a:p>
          <a:p>
            <a:pPr>
              <a:lnSpc>
                <a:spcPct val="150000"/>
              </a:lnSpc>
            </a:pPr>
            <a:r>
              <a:rPr lang="ja-JP" altLang="en-US" sz="2400" dirty="0" smtClean="0"/>
              <a:t>シミュレーション実験により，提案システムがサブゴールを自律的に</a:t>
            </a:r>
            <a:r>
              <a:rPr lang="ja-JP" altLang="en-US" sz="2400" dirty="0" smtClean="0"/>
              <a:t>発見し，発見したサブゴールをクリアする行動を学習すること</a:t>
            </a:r>
            <a:r>
              <a:rPr lang="ja-JP" altLang="en-US" sz="2400" dirty="0" smtClean="0"/>
              <a:t>が可能であることを示した</a:t>
            </a:r>
            <a:endParaRPr kumimoji="1" lang="ja-JP" altLang="en-US" sz="2400" dirty="0"/>
          </a:p>
        </p:txBody>
      </p:sp>
    </p:spTree>
    <p:extLst>
      <p:ext uri="{BB962C8B-B14F-4D97-AF65-F5344CB8AC3E}">
        <p14:creationId xmlns:p14="http://schemas.microsoft.com/office/powerpoint/2010/main" val="103365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a:t>
            </a:r>
            <a:endParaRPr kumimoji="1" lang="ja-JP" altLang="en-US" dirty="0"/>
          </a:p>
        </p:txBody>
      </p:sp>
      <p:sp>
        <p:nvSpPr>
          <p:cNvPr id="3" name="コンテンツ プレースホルダー 2"/>
          <p:cNvSpPr>
            <a:spLocks noGrp="1"/>
          </p:cNvSpPr>
          <p:nvPr>
            <p:ph idx="1"/>
          </p:nvPr>
        </p:nvSpPr>
        <p:spPr>
          <a:xfrm>
            <a:off x="628650" y="1690689"/>
            <a:ext cx="8515350" cy="3799284"/>
          </a:xfrm>
        </p:spPr>
        <p:txBody>
          <a:bodyPr>
            <a:normAutofit/>
          </a:bodyPr>
          <a:lstStyle/>
          <a:p>
            <a:r>
              <a:rPr kumimoji="1" lang="ja-JP" altLang="en-US" sz="2400" dirty="0" smtClean="0"/>
              <a:t>ロボットがある状態においてある行動を取った時，報酬</a:t>
            </a:r>
            <a:r>
              <a:rPr kumimoji="1" lang="ja-JP" altLang="en-US" sz="2400" dirty="0" smtClean="0"/>
              <a:t>を与えられる．</a:t>
            </a:r>
            <a:endParaRPr kumimoji="1" lang="en-US" altLang="ja-JP" sz="2400" dirty="0" smtClean="0"/>
          </a:p>
          <a:p>
            <a:r>
              <a:rPr lang="ja-JP" altLang="en-US" sz="2400" dirty="0" smtClean="0"/>
              <a:t>各状態における行動は行動価値によって決定する．</a:t>
            </a:r>
            <a:endParaRPr kumimoji="1" lang="en-US" altLang="ja-JP" sz="2400" dirty="0" smtClean="0"/>
          </a:p>
          <a:p>
            <a:r>
              <a:rPr lang="ja-JP" altLang="en-US" sz="2400" dirty="0" smtClean="0"/>
              <a:t>報酬の大きさ，与えるタイミングは人間が設定する．</a:t>
            </a:r>
            <a:endParaRPr kumimoji="1" lang="en-US" altLang="ja-JP" sz="2400" dirty="0" smtClean="0"/>
          </a:p>
          <a:p>
            <a:r>
              <a:rPr lang="ja-JP" altLang="en-US" sz="2400" dirty="0" smtClean="0"/>
              <a:t>環境との試行錯誤を通じて，報酬が最大となる行動を学習する．</a:t>
            </a:r>
            <a:endParaRPr kumimoji="1" lang="ja-JP" altLang="en-US" sz="2400" dirty="0"/>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449" y="3991708"/>
            <a:ext cx="3552089" cy="2772599"/>
          </a:xfrm>
          <a:prstGeom prst="rect">
            <a:avLst/>
          </a:prstGeom>
          <a:noFill/>
          <a:ln>
            <a:noFill/>
          </a:ln>
        </p:spPr>
      </p:pic>
    </p:spTree>
    <p:extLst>
      <p:ext uri="{BB962C8B-B14F-4D97-AF65-F5344CB8AC3E}">
        <p14:creationId xmlns:p14="http://schemas.microsoft.com/office/powerpoint/2010/main" val="99422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kumimoji="1" lang="ja-JP" altLang="en-US" sz="3200" dirty="0" smtClean="0"/>
              <a:t>サブゴール発見と行動学習の並列進行</a:t>
            </a:r>
            <a:endParaRPr lang="en-US" altLang="ja-JP" sz="3200" dirty="0" smtClean="0"/>
          </a:p>
          <a:p>
            <a:pPr>
              <a:lnSpc>
                <a:spcPct val="150000"/>
              </a:lnSpc>
            </a:pPr>
            <a:r>
              <a:rPr lang="ja-JP" altLang="en-US" sz="3200" dirty="0" smtClean="0"/>
              <a:t>サブゴール</a:t>
            </a:r>
            <a:r>
              <a:rPr lang="ja-JP" altLang="en-US" sz="3200" dirty="0" smtClean="0"/>
              <a:t>が複数存在する環境での</a:t>
            </a:r>
            <a:r>
              <a:rPr lang="ja-JP" altLang="en-US" sz="3200" dirty="0" smtClean="0"/>
              <a:t>学習</a:t>
            </a:r>
            <a:endParaRPr lang="en-US" altLang="ja-JP" sz="3200" dirty="0" smtClean="0"/>
          </a:p>
          <a:p>
            <a:pPr>
              <a:lnSpc>
                <a:spcPct val="150000"/>
              </a:lnSpc>
            </a:pPr>
            <a:r>
              <a:rPr lang="ja-JP" altLang="en-US" sz="3200" dirty="0"/>
              <a:t>サブゴールが変化する環境での学習</a:t>
            </a:r>
            <a:endParaRPr lang="en-US" altLang="ja-JP" sz="3200" dirty="0" smtClean="0"/>
          </a:p>
        </p:txBody>
      </p:sp>
    </p:spTree>
    <p:extLst>
      <p:ext uri="{BB962C8B-B14F-4D97-AF65-F5344CB8AC3E}">
        <p14:creationId xmlns:p14="http://schemas.microsoft.com/office/powerpoint/2010/main" val="3729598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ormAutofit/>
          </a:bodyPr>
          <a:lstStyle/>
          <a:p>
            <a:r>
              <a:rPr kumimoji="1" lang="ja-JP" altLang="en-US" sz="4800" dirty="0" smtClean="0"/>
              <a:t>ご静聴ありがとうございました</a:t>
            </a:r>
            <a:endParaRPr kumimoji="1" lang="ja-JP" altLang="en-US" sz="4800"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15569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901584" y="4737555"/>
            <a:ext cx="5064247" cy="3500001"/>
          </a:xfrm>
          <a:prstGeom prst="rect">
            <a:avLst/>
          </a:prstGeom>
        </p:spPr>
      </p:pic>
      <p:pic>
        <p:nvPicPr>
          <p:cNvPr id="5" name="図 4"/>
          <p:cNvPicPr>
            <a:picLocks noChangeAspect="1"/>
          </p:cNvPicPr>
          <p:nvPr/>
        </p:nvPicPr>
        <p:blipFill>
          <a:blip r:embed="rId3"/>
          <a:stretch>
            <a:fillRect/>
          </a:stretch>
        </p:blipFill>
        <p:spPr>
          <a:xfrm>
            <a:off x="371035" y="-1846385"/>
            <a:ext cx="8120576" cy="6090432"/>
          </a:xfrm>
          <a:prstGeom prst="rect">
            <a:avLst/>
          </a:prstGeom>
        </p:spPr>
      </p:pic>
    </p:spTree>
    <p:extLst>
      <p:ext uri="{BB962C8B-B14F-4D97-AF65-F5344CB8AC3E}">
        <p14:creationId xmlns:p14="http://schemas.microsoft.com/office/powerpoint/2010/main" val="2730826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984" y="365126"/>
            <a:ext cx="7033277" cy="5274958"/>
          </a:xfrm>
        </p:spPr>
      </p:pic>
    </p:spTree>
    <p:extLst>
      <p:ext uri="{BB962C8B-B14F-4D97-AF65-F5344CB8AC3E}">
        <p14:creationId xmlns:p14="http://schemas.microsoft.com/office/powerpoint/2010/main" val="894057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強化学習によるタスク実行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目的地までの経路探索問題</a:t>
            </a:r>
            <a:endParaRPr lang="en-US" altLang="ja-JP" dirty="0"/>
          </a:p>
          <a:p>
            <a:r>
              <a:rPr lang="ja-JP" altLang="en-US" sz="2400" dirty="0" smtClean="0"/>
              <a:t>ロボットはスタートから目的地（ゴール）までの行動を学習する．</a:t>
            </a:r>
            <a:endParaRPr lang="en-US" altLang="ja-JP" sz="2400" dirty="0" smtClean="0"/>
          </a:p>
          <a:p>
            <a:r>
              <a:rPr lang="ja-JP" altLang="en-US" sz="2400" dirty="0" smtClean="0"/>
              <a:t>ゴールで報酬を獲得することで学習を行う．</a:t>
            </a:r>
            <a:endParaRPr lang="en-US" altLang="ja-JP" sz="2400" dirty="0" smtClean="0"/>
          </a:p>
        </p:txBody>
      </p:sp>
      <p:pic>
        <p:nvPicPr>
          <p:cNvPr id="6" name="図 5"/>
          <p:cNvPicPr>
            <a:picLocks noChangeAspect="1"/>
          </p:cNvPicPr>
          <p:nvPr/>
        </p:nvPicPr>
        <p:blipFill>
          <a:blip r:embed="rId2"/>
          <a:stretch>
            <a:fillRect/>
          </a:stretch>
        </p:blipFill>
        <p:spPr>
          <a:xfrm>
            <a:off x="2368592" y="3534973"/>
            <a:ext cx="4419069" cy="3252687"/>
          </a:xfrm>
          <a:prstGeom prst="rect">
            <a:avLst/>
          </a:prstGeom>
        </p:spPr>
      </p:pic>
    </p:spTree>
    <p:extLst>
      <p:ext uri="{BB962C8B-B14F-4D97-AF65-F5344CB8AC3E}">
        <p14:creationId xmlns:p14="http://schemas.microsoft.com/office/powerpoint/2010/main" val="2454330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タスク達成のためのサブゴール</a:t>
            </a:r>
            <a:endParaRPr kumimoji="1" lang="ja-JP" altLang="en-US" dirty="0"/>
          </a:p>
        </p:txBody>
      </p:sp>
      <p:sp>
        <p:nvSpPr>
          <p:cNvPr id="3" name="コンテンツ プレースホルダー 2"/>
          <p:cNvSpPr>
            <a:spLocks noGrp="1"/>
          </p:cNvSpPr>
          <p:nvPr>
            <p:ph idx="1"/>
          </p:nvPr>
        </p:nvSpPr>
        <p:spPr>
          <a:xfrm>
            <a:off x="628650" y="1690689"/>
            <a:ext cx="8154866" cy="3263504"/>
          </a:xfrm>
        </p:spPr>
        <p:txBody>
          <a:bodyPr>
            <a:normAutofit/>
          </a:bodyPr>
          <a:lstStyle/>
          <a:p>
            <a:r>
              <a:rPr kumimoji="1" lang="ja-JP" altLang="en-US" sz="2400" dirty="0" smtClean="0"/>
              <a:t>タスクを達成</a:t>
            </a:r>
            <a:r>
              <a:rPr kumimoji="1" lang="ja-JP" altLang="en-US" sz="2400" dirty="0" smtClean="0"/>
              <a:t>するプロセスの一つに</a:t>
            </a:r>
            <a:r>
              <a:rPr kumimoji="1" lang="ja-JP" altLang="en-US" sz="2400" dirty="0" smtClean="0"/>
              <a:t>，小目標を設定</a:t>
            </a:r>
            <a:r>
              <a:rPr kumimoji="1" lang="en-US" altLang="ja-JP" sz="2400" dirty="0" smtClean="0"/>
              <a:t/>
            </a:r>
            <a:br>
              <a:rPr kumimoji="1" lang="en-US" altLang="ja-JP" sz="2400" dirty="0" smtClean="0"/>
            </a:br>
            <a:r>
              <a:rPr kumimoji="1" lang="ja-JP" altLang="en-US" sz="2400" dirty="0" smtClean="0"/>
              <a:t>小目標→サブゴール</a:t>
            </a:r>
            <a:r>
              <a:rPr kumimoji="1" lang="en-US" altLang="ja-JP" sz="2400" dirty="0" smtClean="0"/>
              <a:t/>
            </a:r>
            <a:br>
              <a:rPr kumimoji="1" lang="en-US" altLang="ja-JP" sz="2400" dirty="0" smtClean="0"/>
            </a:br>
            <a:endParaRPr kumimoji="1" lang="ja-JP" altLang="en-US" sz="2400" dirty="0"/>
          </a:p>
        </p:txBody>
      </p:sp>
      <p:pic>
        <p:nvPicPr>
          <p:cNvPr id="4" name="図 3"/>
          <p:cNvPicPr>
            <a:picLocks noChangeAspect="1"/>
          </p:cNvPicPr>
          <p:nvPr/>
        </p:nvPicPr>
        <p:blipFill>
          <a:blip r:embed="rId2"/>
          <a:stretch>
            <a:fillRect/>
          </a:stretch>
        </p:blipFill>
        <p:spPr>
          <a:xfrm>
            <a:off x="2321171" y="2655277"/>
            <a:ext cx="5436260" cy="3991708"/>
          </a:xfrm>
          <a:prstGeom prst="rect">
            <a:avLst/>
          </a:prstGeom>
        </p:spPr>
      </p:pic>
    </p:spTree>
    <p:extLst>
      <p:ext uri="{BB962C8B-B14F-4D97-AF65-F5344CB8AC3E}">
        <p14:creationId xmlns:p14="http://schemas.microsoft.com/office/powerpoint/2010/main" val="355022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サブゴール</a:t>
            </a:r>
            <a:endParaRPr kumimoji="1" lang="ja-JP" altLang="en-US" dirty="0"/>
          </a:p>
        </p:txBody>
      </p:sp>
      <p:sp>
        <p:nvSpPr>
          <p:cNvPr id="3" name="コンテンツ プレースホルダー 2"/>
          <p:cNvSpPr>
            <a:spLocks noGrp="1"/>
          </p:cNvSpPr>
          <p:nvPr>
            <p:ph idx="1"/>
          </p:nvPr>
        </p:nvSpPr>
        <p:spPr>
          <a:xfrm>
            <a:off x="628650" y="1825625"/>
            <a:ext cx="7319596" cy="4351338"/>
          </a:xfrm>
        </p:spPr>
        <p:txBody>
          <a:bodyPr>
            <a:normAutofit/>
          </a:bodyPr>
          <a:lstStyle/>
          <a:p>
            <a:pPr>
              <a:lnSpc>
                <a:spcPct val="150000"/>
              </a:lnSpc>
            </a:pPr>
            <a:r>
              <a:rPr kumimoji="1" lang="ja-JP" altLang="en-US" sz="3200" dirty="0" smtClean="0"/>
              <a:t>タスク達成までのプロセスの一つを学習</a:t>
            </a:r>
            <a:r>
              <a:rPr kumimoji="1" lang="en-US" altLang="ja-JP" sz="3200" dirty="0" smtClean="0"/>
              <a:t/>
            </a:r>
            <a:br>
              <a:rPr kumimoji="1" lang="en-US" altLang="ja-JP" sz="3200" dirty="0" smtClean="0"/>
            </a:br>
            <a:r>
              <a:rPr kumimoji="1" lang="ja-JP" altLang="en-US" sz="3200" dirty="0" smtClean="0"/>
              <a:t>させるために設定</a:t>
            </a:r>
            <a:endParaRPr kumimoji="1" lang="en-US" altLang="ja-JP" sz="3200" dirty="0" smtClean="0"/>
          </a:p>
          <a:p>
            <a:pPr>
              <a:lnSpc>
                <a:spcPct val="150000"/>
              </a:lnSpc>
            </a:pPr>
            <a:r>
              <a:rPr lang="ja-JP" altLang="en-US" sz="3200" dirty="0" smtClean="0"/>
              <a:t>サブゴールをクリアできない場合，他のプロセスを辿る事でタスクの達成は可能</a:t>
            </a:r>
            <a:endParaRPr kumimoji="1" lang="ja-JP" altLang="en-US" sz="3200" dirty="0"/>
          </a:p>
        </p:txBody>
      </p:sp>
    </p:spTree>
    <p:extLst>
      <p:ext uri="{BB962C8B-B14F-4D97-AF65-F5344CB8AC3E}">
        <p14:creationId xmlns:p14="http://schemas.microsoft.com/office/powerpoint/2010/main" val="189503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3200" dirty="0" smtClean="0"/>
              <a:t>サブゴールが存在するタスクを扱う研究</a:t>
            </a:r>
            <a:endParaRPr kumimoji="1" lang="en-US" altLang="ja-JP" sz="3200" dirty="0" smtClean="0"/>
          </a:p>
          <a:p>
            <a:pPr lvl="1">
              <a:buFont typeface="Wingdings" panose="05000000000000000000" pitchFamily="2" charset="2"/>
              <a:buChar char="Ø"/>
            </a:pPr>
            <a:r>
              <a:rPr lang="ja-JP" altLang="en-US" sz="2800" dirty="0" smtClean="0"/>
              <a:t>サブゴールクリア時に，ロボットに報酬を与える．</a:t>
            </a:r>
            <a:endParaRPr lang="en-US" altLang="ja-JP" sz="2800" dirty="0" smtClean="0"/>
          </a:p>
          <a:p>
            <a:endParaRPr kumimoji="1" lang="en-US" altLang="ja-JP" sz="2400" dirty="0"/>
          </a:p>
          <a:p>
            <a:endParaRPr kumimoji="1" lang="en-US" altLang="ja-JP" sz="2400" dirty="0" smtClean="0"/>
          </a:p>
          <a:p>
            <a:endParaRPr kumimoji="1" lang="en-US" altLang="ja-JP" sz="2400" dirty="0" smtClean="0"/>
          </a:p>
        </p:txBody>
      </p:sp>
      <p:sp>
        <p:nvSpPr>
          <p:cNvPr id="4" name="下矢印 3"/>
          <p:cNvSpPr/>
          <p:nvPr/>
        </p:nvSpPr>
        <p:spPr>
          <a:xfrm>
            <a:off x="3389434" y="3028252"/>
            <a:ext cx="2044212" cy="1115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p:cNvSpPr txBox="1"/>
          <p:nvPr/>
        </p:nvSpPr>
        <p:spPr>
          <a:xfrm>
            <a:off x="1714500" y="4375328"/>
            <a:ext cx="6444762" cy="523220"/>
          </a:xfrm>
          <a:prstGeom prst="rect">
            <a:avLst/>
          </a:prstGeom>
          <a:noFill/>
        </p:spPr>
        <p:txBody>
          <a:bodyPr wrap="square" rtlCol="0">
            <a:spAutoFit/>
          </a:bodyPr>
          <a:lstStyle/>
          <a:p>
            <a:r>
              <a:rPr lang="ja-JP" altLang="en-US" sz="2800" b="1" dirty="0"/>
              <a:t>サブゴールをクリア</a:t>
            </a:r>
            <a:r>
              <a:rPr lang="ja-JP" altLang="en-US" sz="2800" b="1" dirty="0" smtClean="0"/>
              <a:t>する行動</a:t>
            </a:r>
            <a:r>
              <a:rPr lang="ja-JP" altLang="en-US" sz="2800" b="1" dirty="0"/>
              <a:t>を学習</a:t>
            </a:r>
          </a:p>
        </p:txBody>
      </p:sp>
    </p:spTree>
    <p:extLst>
      <p:ext uri="{BB962C8B-B14F-4D97-AF65-F5344CB8AC3E}">
        <p14:creationId xmlns:p14="http://schemas.microsoft.com/office/powerpoint/2010/main" val="413393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従来研究の問題点</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lang="ja-JP" altLang="ja-JP" sz="2400" dirty="0" smtClean="0"/>
              <a:t>サブゴール</a:t>
            </a:r>
            <a:r>
              <a:rPr lang="ja-JP" altLang="en-US" sz="2400" dirty="0" smtClean="0"/>
              <a:t>クリア時に</a:t>
            </a:r>
            <a:r>
              <a:rPr lang="ja-JP" altLang="ja-JP" sz="2400" dirty="0" smtClean="0"/>
              <a:t>ロボット</a:t>
            </a:r>
            <a:r>
              <a:rPr lang="ja-JP" altLang="ja-JP" sz="2400" dirty="0"/>
              <a:t>に報酬を</a:t>
            </a:r>
            <a:r>
              <a:rPr lang="ja-JP" altLang="ja-JP" sz="2400" dirty="0" smtClean="0"/>
              <a:t>与える</a:t>
            </a:r>
            <a:r>
              <a:rPr lang="en-US" altLang="ja-JP" sz="2400" dirty="0" smtClean="0"/>
              <a:t/>
            </a:r>
            <a:br>
              <a:rPr lang="en-US" altLang="ja-JP" sz="2400" dirty="0" smtClean="0"/>
            </a:br>
            <a:r>
              <a:rPr lang="ja-JP" altLang="en-US" sz="2400" dirty="0" smtClean="0"/>
              <a:t>→</a:t>
            </a:r>
            <a:r>
              <a:rPr lang="ja-JP" altLang="ja-JP" sz="2400" dirty="0" smtClean="0"/>
              <a:t>ロボット</a:t>
            </a:r>
            <a:r>
              <a:rPr lang="ja-JP" altLang="ja-JP" sz="2400" dirty="0"/>
              <a:t>が使用される環境を事前に想定</a:t>
            </a:r>
            <a:r>
              <a:rPr lang="ja-JP" altLang="ja-JP" sz="2400" dirty="0" smtClean="0"/>
              <a:t>できる</a:t>
            </a:r>
            <a:r>
              <a:rPr lang="ja-JP" altLang="en-US" sz="2400" dirty="0" smtClean="0"/>
              <a:t>ため</a:t>
            </a:r>
            <a:endParaRPr lang="en-US" altLang="ja-JP" sz="2400" dirty="0" smtClean="0"/>
          </a:p>
          <a:p>
            <a:pPr>
              <a:lnSpc>
                <a:spcPct val="150000"/>
              </a:lnSpc>
            </a:pPr>
            <a:r>
              <a:rPr lang="ja-JP" altLang="en-US" sz="2400" dirty="0" smtClean="0"/>
              <a:t>ロボットが</a:t>
            </a:r>
            <a:r>
              <a:rPr lang="ja-JP" altLang="ja-JP" sz="2400" dirty="0" smtClean="0"/>
              <a:t>未知</a:t>
            </a:r>
            <a:r>
              <a:rPr lang="ja-JP" altLang="ja-JP" sz="2400" dirty="0"/>
              <a:t>の</a:t>
            </a:r>
            <a:r>
              <a:rPr lang="ja-JP" altLang="ja-JP" sz="2400" dirty="0" smtClean="0"/>
              <a:t>環境</a:t>
            </a:r>
            <a:r>
              <a:rPr lang="ja-JP" altLang="en-US" sz="2400" dirty="0" smtClean="0"/>
              <a:t>下</a:t>
            </a:r>
            <a:r>
              <a:rPr lang="ja-JP" altLang="ja-JP" sz="2400" dirty="0" smtClean="0"/>
              <a:t>で</a:t>
            </a:r>
            <a:r>
              <a:rPr lang="ja-JP" altLang="en-US" sz="2400" dirty="0" smtClean="0"/>
              <a:t>学習を行う場合，</a:t>
            </a:r>
            <a:r>
              <a:rPr lang="ja-JP" altLang="ja-JP" sz="2400" dirty="0" smtClean="0"/>
              <a:t>サブゴール</a:t>
            </a:r>
            <a:r>
              <a:rPr lang="ja-JP" altLang="en-US" sz="2400" dirty="0" smtClean="0"/>
              <a:t>を人間</a:t>
            </a:r>
            <a:r>
              <a:rPr lang="ja-JP" altLang="ja-JP" sz="2400" dirty="0" smtClean="0"/>
              <a:t>が想定</a:t>
            </a:r>
            <a:r>
              <a:rPr lang="ja-JP" altLang="ja-JP" sz="2400" dirty="0"/>
              <a:t>できない可能性が</a:t>
            </a:r>
            <a:r>
              <a:rPr lang="ja-JP" altLang="ja-JP" sz="2400" dirty="0" smtClean="0"/>
              <a:t>ある</a:t>
            </a:r>
            <a:r>
              <a:rPr lang="en-US" altLang="ja-JP" sz="2400" dirty="0"/>
              <a:t/>
            </a:r>
            <a:br>
              <a:rPr lang="en-US" altLang="ja-JP" sz="2400" dirty="0"/>
            </a:br>
            <a:r>
              <a:rPr lang="ja-JP" altLang="en-US" sz="2400" dirty="0" smtClean="0"/>
              <a:t>→</a:t>
            </a:r>
            <a:r>
              <a:rPr lang="ja-JP" altLang="ja-JP" sz="2400" dirty="0" smtClean="0"/>
              <a:t>サブゴール</a:t>
            </a:r>
            <a:r>
              <a:rPr lang="ja-JP" altLang="en-US" sz="2400" dirty="0" smtClean="0"/>
              <a:t>クリア時に</a:t>
            </a:r>
            <a:r>
              <a:rPr lang="ja-JP" altLang="ja-JP" sz="2400" dirty="0" smtClean="0"/>
              <a:t>報酬を</a:t>
            </a:r>
            <a:r>
              <a:rPr lang="ja-JP" altLang="en-US" sz="2400" dirty="0" smtClean="0"/>
              <a:t>与える</a:t>
            </a:r>
            <a:r>
              <a:rPr lang="ja-JP" altLang="ja-JP" sz="2400" dirty="0" smtClean="0"/>
              <a:t>こと</a:t>
            </a:r>
            <a:r>
              <a:rPr lang="ja-JP" altLang="en-US" sz="2400" dirty="0" smtClean="0"/>
              <a:t>が</a:t>
            </a:r>
            <a:r>
              <a:rPr lang="ja-JP" altLang="ja-JP" sz="2400" dirty="0" smtClean="0"/>
              <a:t>難しい</a:t>
            </a:r>
            <a:endParaRPr kumimoji="1" lang="ja-JP" altLang="en-US" sz="2400" dirty="0"/>
          </a:p>
        </p:txBody>
      </p:sp>
    </p:spTree>
    <p:extLst>
      <p:ext uri="{BB962C8B-B14F-4D97-AF65-F5344CB8AC3E}">
        <p14:creationId xmlns:p14="http://schemas.microsoft.com/office/powerpoint/2010/main" val="2757653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628651" y="2226469"/>
            <a:ext cx="7460273" cy="3263504"/>
          </a:xfrm>
        </p:spPr>
        <p:txBody>
          <a:bodyPr>
            <a:normAutofit/>
          </a:bodyPr>
          <a:lstStyle/>
          <a:p>
            <a:pPr>
              <a:lnSpc>
                <a:spcPct val="150000"/>
              </a:lnSpc>
            </a:pPr>
            <a:r>
              <a:rPr kumimoji="1" lang="ja-JP" altLang="en-US" sz="3200" dirty="0" smtClean="0"/>
              <a:t>サブゴールの発見およびサブゴールをクリアする行動の学習を，自律的に行う学習システムの提案</a:t>
            </a:r>
            <a:endParaRPr kumimoji="1" lang="en-US" altLang="ja-JP" sz="3200" dirty="0" smtClean="0"/>
          </a:p>
        </p:txBody>
      </p:sp>
    </p:spTree>
    <p:extLst>
      <p:ext uri="{BB962C8B-B14F-4D97-AF65-F5344CB8AC3E}">
        <p14:creationId xmlns:p14="http://schemas.microsoft.com/office/powerpoint/2010/main" val="49648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11159</TotalTime>
  <Words>920</Words>
  <Application>Microsoft Office PowerPoint</Application>
  <PresentationFormat>画面に合わせる (4:3)</PresentationFormat>
  <Paragraphs>129</Paragraphs>
  <Slides>33</Slides>
  <Notes>0</Notes>
  <HiddenSlides>2</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ＭＳ Ｐゴシック</vt:lpstr>
      <vt:lpstr>Arial</vt:lpstr>
      <vt:lpstr>Calibri</vt:lpstr>
      <vt:lpstr>Calibri Light</vt:lpstr>
      <vt:lpstr>Cambria Math</vt:lpstr>
      <vt:lpstr>Wingdings</vt:lpstr>
      <vt:lpstr>Office テーマ</vt:lpstr>
      <vt:lpstr>報酬の差異による単体サブゴール発見手法の提案</vt:lpstr>
      <vt:lpstr>自律的に行動を学習するロボット</vt:lpstr>
      <vt:lpstr>強化学習</vt:lpstr>
      <vt:lpstr>強化学習によるタスク実行</vt:lpstr>
      <vt:lpstr>タスク達成のためのサブゴール</vt:lpstr>
      <vt:lpstr>サブゴール</vt:lpstr>
      <vt:lpstr>従来研究</vt:lpstr>
      <vt:lpstr>従来研究の問題点</vt:lpstr>
      <vt:lpstr>本研究の目的</vt:lpstr>
      <vt:lpstr>アプローチ</vt:lpstr>
      <vt:lpstr>アプローチ</vt:lpstr>
      <vt:lpstr>提案システム</vt:lpstr>
      <vt:lpstr>サブゴールの探索</vt:lpstr>
      <vt:lpstr>サブゴール探索部</vt:lpstr>
      <vt:lpstr>サブゴールの発見</vt:lpstr>
      <vt:lpstr>サブゴールの発見</vt:lpstr>
      <vt:lpstr>サブゴールをクリアする行動の学習</vt:lpstr>
      <vt:lpstr>サブゴールクリア判定部</vt:lpstr>
      <vt:lpstr>シミュレーション実験：目的</vt:lpstr>
      <vt:lpstr>実験設定：環境</vt:lpstr>
      <vt:lpstr>実験設定：内容</vt:lpstr>
      <vt:lpstr>実験設定：設定するロボット</vt:lpstr>
      <vt:lpstr>実験設定：学習方法</vt:lpstr>
      <vt:lpstr>実験設定：パラメータ</vt:lpstr>
      <vt:lpstr>実験結果：試行毎の獲得報酬（実験1000回目）</vt:lpstr>
      <vt:lpstr>実験結果：試行毎の獲得報酬（実験1000回目） 19万試行～20万試行</vt:lpstr>
      <vt:lpstr>実験結果：試行毎の平均獲得報酬</vt:lpstr>
      <vt:lpstr>考察</vt:lpstr>
      <vt:lpstr>まとめ</vt:lpstr>
      <vt:lpstr>今後の課題</vt:lpstr>
      <vt:lpstr>ご静聴ありがとうございました</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10024060</dc:creator>
  <cp:lastModifiedBy>kobashi</cp:lastModifiedBy>
  <cp:revision>419</cp:revision>
  <cp:lastPrinted>2014-02-11T05:51:01Z</cp:lastPrinted>
  <dcterms:created xsi:type="dcterms:W3CDTF">2014-02-04T07:52:20Z</dcterms:created>
  <dcterms:modified xsi:type="dcterms:W3CDTF">2014-02-18T06:09:33Z</dcterms:modified>
</cp:coreProperties>
</file>