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53"/>
  </p:notesMasterIdLst>
  <p:handoutMasterIdLst>
    <p:handoutMasterId r:id="rId54"/>
  </p:handoutMasterIdLst>
  <p:sldIdLst>
    <p:sldId id="256" r:id="rId2"/>
    <p:sldId id="442" r:id="rId3"/>
    <p:sldId id="394" r:id="rId4"/>
    <p:sldId id="434" r:id="rId5"/>
    <p:sldId id="455" r:id="rId6"/>
    <p:sldId id="398" r:id="rId7"/>
    <p:sldId id="399" r:id="rId8"/>
    <p:sldId id="395" r:id="rId9"/>
    <p:sldId id="431" r:id="rId10"/>
    <p:sldId id="458" r:id="rId11"/>
    <p:sldId id="467" r:id="rId12"/>
    <p:sldId id="261" r:id="rId13"/>
    <p:sldId id="401" r:id="rId14"/>
    <p:sldId id="410" r:id="rId15"/>
    <p:sldId id="459" r:id="rId16"/>
    <p:sldId id="456" r:id="rId17"/>
    <p:sldId id="436" r:id="rId18"/>
    <p:sldId id="421" r:id="rId19"/>
    <p:sldId id="468" r:id="rId20"/>
    <p:sldId id="438" r:id="rId21"/>
    <p:sldId id="427" r:id="rId22"/>
    <p:sldId id="441" r:id="rId23"/>
    <p:sldId id="440" r:id="rId24"/>
    <p:sldId id="437" r:id="rId25"/>
    <p:sldId id="449" r:id="rId26"/>
    <p:sldId id="370" r:id="rId27"/>
    <p:sldId id="371" r:id="rId28"/>
    <p:sldId id="439" r:id="rId29"/>
    <p:sldId id="372" r:id="rId30"/>
    <p:sldId id="373" r:id="rId31"/>
    <p:sldId id="423" r:id="rId32"/>
    <p:sldId id="457" r:id="rId33"/>
    <p:sldId id="460" r:id="rId34"/>
    <p:sldId id="466" r:id="rId35"/>
    <p:sldId id="453" r:id="rId36"/>
    <p:sldId id="450" r:id="rId37"/>
    <p:sldId id="443" r:id="rId38"/>
    <p:sldId id="452" r:id="rId39"/>
    <p:sldId id="445" r:id="rId40"/>
    <p:sldId id="446" r:id="rId41"/>
    <p:sldId id="447" r:id="rId42"/>
    <p:sldId id="448" r:id="rId43"/>
    <p:sldId id="336" r:id="rId44"/>
    <p:sldId id="337" r:id="rId45"/>
    <p:sldId id="331" r:id="rId46"/>
    <p:sldId id="330" r:id="rId47"/>
    <p:sldId id="461" r:id="rId48"/>
    <p:sldId id="462" r:id="rId49"/>
    <p:sldId id="463" r:id="rId50"/>
    <p:sldId id="465" r:id="rId51"/>
    <p:sldId id="464" r:id="rId5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92">
          <p15:clr>
            <a:srgbClr val="A4A3A4"/>
          </p15:clr>
        </p15:guide>
        <p15:guide id="4" pos="2771">
          <p15:clr>
            <a:srgbClr val="A4A3A4"/>
          </p15:clr>
        </p15:guide>
        <p15:guide id="5"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autoAdjust="0"/>
  </p:normalViewPr>
  <p:slideViewPr>
    <p:cSldViewPr snapToGrid="0">
      <p:cViewPr varScale="1">
        <p:scale>
          <a:sx n="110" d="100"/>
          <a:sy n="110" d="100"/>
        </p:scale>
        <p:origin x="1626" y="102"/>
      </p:cViewPr>
      <p:guideLst>
        <p:guide orient="horz" pos="2160"/>
        <p:guide pos="3840"/>
        <p:guide pos="3992"/>
        <p:guide pos="277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9" d="100"/>
          <a:sy n="59" d="100"/>
        </p:scale>
        <p:origin x="30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3.wmf"/><Relationship Id="rId7" Type="http://schemas.openxmlformats.org/officeDocument/2006/relationships/image" Target="../media/image45.wmf"/><Relationship Id="rId2" Type="http://schemas.openxmlformats.org/officeDocument/2006/relationships/image" Target="../media/image62.wmf"/><Relationship Id="rId1" Type="http://schemas.openxmlformats.org/officeDocument/2006/relationships/image" Target="../media/image40.wmf"/><Relationship Id="rId6" Type="http://schemas.openxmlformats.org/officeDocument/2006/relationships/image" Target="../media/image65.wmf"/><Relationship Id="rId5" Type="http://schemas.openxmlformats.org/officeDocument/2006/relationships/image" Target="../media/image64.wmf"/><Relationship Id="rId4"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0.wmf"/><Relationship Id="rId1" Type="http://schemas.openxmlformats.org/officeDocument/2006/relationships/image" Target="../media/image22.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5" Type="http://schemas.openxmlformats.org/officeDocument/2006/relationships/image" Target="../media/image57.wmf"/><Relationship Id="rId4"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1369A5-5291-40AB-A806-EBF03459AFAE}" type="slidenum">
              <a:rPr kumimoji="1" lang="ja-JP" altLang="en-US" smtClean="0"/>
              <a:pPr/>
              <a:t>‹#›</a:t>
            </a:fld>
            <a:endParaRPr kumimoji="1" lang="ja-JP" altLang="en-US"/>
          </a:p>
        </p:txBody>
      </p:sp>
    </p:spTree>
    <p:extLst>
      <p:ext uri="{BB962C8B-B14F-4D97-AF65-F5344CB8AC3E}">
        <p14:creationId xmlns:p14="http://schemas.microsoft.com/office/powerpoint/2010/main" val="291136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D9EFD-4A5E-4CEE-921D-1712F0BC4CA1}" type="datetimeFigureOut">
              <a:rPr kumimoji="1" lang="ja-JP" altLang="en-US" smtClean="0"/>
              <a:pPr/>
              <a:t>2014/2/18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A4C684-854F-4319-BF17-9330CB729E3B}" type="slidenum">
              <a:rPr kumimoji="1" lang="ja-JP" altLang="en-US" smtClean="0"/>
              <a:pPr/>
              <a:t>‹#›</a:t>
            </a:fld>
            <a:endParaRPr kumimoji="1" lang="ja-JP" altLang="en-US"/>
          </a:p>
        </p:txBody>
      </p:sp>
    </p:spTree>
    <p:extLst>
      <p:ext uri="{BB962C8B-B14F-4D97-AF65-F5344CB8AC3E}">
        <p14:creationId xmlns:p14="http://schemas.microsoft.com/office/powerpoint/2010/main" val="1739751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EA4C684-854F-4319-BF17-9330CB729E3B}" type="slidenum">
              <a:rPr kumimoji="1" lang="ja-JP" altLang="en-US" smtClean="0"/>
              <a:pPr/>
              <a:t>1</a:t>
            </a:fld>
            <a:endParaRPr kumimoji="1" lang="ja-JP" altLang="en-US"/>
          </a:p>
        </p:txBody>
      </p:sp>
    </p:spTree>
    <p:extLst>
      <p:ext uri="{BB962C8B-B14F-4D97-AF65-F5344CB8AC3E}">
        <p14:creationId xmlns:p14="http://schemas.microsoft.com/office/powerpoint/2010/main" val="1476144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12</a:t>
            </a:fld>
            <a:endParaRPr kumimoji="1" lang="ja-JP" altLang="en-US"/>
          </a:p>
        </p:txBody>
      </p:sp>
    </p:spTree>
    <p:extLst>
      <p:ext uri="{BB962C8B-B14F-4D97-AF65-F5344CB8AC3E}">
        <p14:creationId xmlns:p14="http://schemas.microsoft.com/office/powerpoint/2010/main" val="347789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13</a:t>
            </a:fld>
            <a:endParaRPr kumimoji="1" lang="ja-JP" altLang="en-US"/>
          </a:p>
        </p:txBody>
      </p:sp>
    </p:spTree>
    <p:extLst>
      <p:ext uri="{BB962C8B-B14F-4D97-AF65-F5344CB8AC3E}">
        <p14:creationId xmlns:p14="http://schemas.microsoft.com/office/powerpoint/2010/main" val="2075288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ロボットの一回の行動に対し各エージェントの行動選択は一回です．行動選択後に他エージェントとやり取りできません．</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14</a:t>
            </a:fld>
            <a:endParaRPr kumimoji="1" lang="ja-JP" altLang="en-US"/>
          </a:p>
        </p:txBody>
      </p:sp>
    </p:spTree>
    <p:extLst>
      <p:ext uri="{BB962C8B-B14F-4D97-AF65-F5344CB8AC3E}">
        <p14:creationId xmlns:p14="http://schemas.microsoft.com/office/powerpoint/2010/main" val="540040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15</a:t>
            </a:fld>
            <a:endParaRPr kumimoji="1" lang="ja-JP" altLang="en-US"/>
          </a:p>
        </p:txBody>
      </p:sp>
    </p:spTree>
    <p:extLst>
      <p:ext uri="{BB962C8B-B14F-4D97-AF65-F5344CB8AC3E}">
        <p14:creationId xmlns:p14="http://schemas.microsoft.com/office/powerpoint/2010/main" val="2075288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ロボットの一回の行動に対し各エージェントの行動選択は一回です．行動選択後に他エージェントとやり取りできません．</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16</a:t>
            </a:fld>
            <a:endParaRPr kumimoji="1" lang="ja-JP" altLang="en-US"/>
          </a:p>
        </p:txBody>
      </p:sp>
    </p:spTree>
    <p:extLst>
      <p:ext uri="{BB962C8B-B14F-4D97-AF65-F5344CB8AC3E}">
        <p14:creationId xmlns:p14="http://schemas.microsoft.com/office/powerpoint/2010/main" val="540040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17</a:t>
            </a:fld>
            <a:endParaRPr kumimoji="1" lang="ja-JP" altLang="en-US"/>
          </a:p>
        </p:txBody>
      </p:sp>
    </p:spTree>
    <p:extLst>
      <p:ext uri="{BB962C8B-B14F-4D97-AF65-F5344CB8AC3E}">
        <p14:creationId xmlns:p14="http://schemas.microsoft.com/office/powerpoint/2010/main" val="701829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18</a:t>
            </a:fld>
            <a:endParaRPr kumimoji="1" lang="ja-JP" altLang="en-US"/>
          </a:p>
        </p:txBody>
      </p:sp>
    </p:spTree>
    <p:extLst>
      <p:ext uri="{BB962C8B-B14F-4D97-AF65-F5344CB8AC3E}">
        <p14:creationId xmlns:p14="http://schemas.microsoft.com/office/powerpoint/2010/main" val="2190591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19</a:t>
            </a:fld>
            <a:endParaRPr kumimoji="1" lang="ja-JP" altLang="en-US"/>
          </a:p>
        </p:txBody>
      </p:sp>
    </p:spTree>
    <p:extLst>
      <p:ext uri="{BB962C8B-B14F-4D97-AF65-F5344CB8AC3E}">
        <p14:creationId xmlns:p14="http://schemas.microsoft.com/office/powerpoint/2010/main" val="2190591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24</a:t>
            </a:fld>
            <a:endParaRPr kumimoji="1" lang="ja-JP" altLang="en-US"/>
          </a:p>
        </p:txBody>
      </p:sp>
    </p:spTree>
    <p:extLst>
      <p:ext uri="{BB962C8B-B14F-4D97-AF65-F5344CB8AC3E}">
        <p14:creationId xmlns:p14="http://schemas.microsoft.com/office/powerpoint/2010/main" val="1632185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25</a:t>
            </a:fld>
            <a:endParaRPr kumimoji="1" lang="ja-JP" altLang="en-US"/>
          </a:p>
        </p:txBody>
      </p:sp>
    </p:spTree>
    <p:extLst>
      <p:ext uri="{BB962C8B-B14F-4D97-AF65-F5344CB8AC3E}">
        <p14:creationId xmlns:p14="http://schemas.microsoft.com/office/powerpoint/2010/main" val="24580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3</a:t>
            </a:fld>
            <a:endParaRPr kumimoji="1" lang="ja-JP" altLang="en-US"/>
          </a:p>
        </p:txBody>
      </p:sp>
    </p:spTree>
    <p:extLst>
      <p:ext uri="{BB962C8B-B14F-4D97-AF65-F5344CB8AC3E}">
        <p14:creationId xmlns:p14="http://schemas.microsoft.com/office/powerpoint/2010/main" val="4132415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26</a:t>
            </a:fld>
            <a:endParaRPr kumimoji="1" lang="ja-JP" altLang="en-US"/>
          </a:p>
        </p:txBody>
      </p:sp>
    </p:spTree>
    <p:extLst>
      <p:ext uri="{BB962C8B-B14F-4D97-AF65-F5344CB8AC3E}">
        <p14:creationId xmlns:p14="http://schemas.microsoft.com/office/powerpoint/2010/main" val="193006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27</a:t>
            </a:fld>
            <a:endParaRPr kumimoji="1" lang="ja-JP" altLang="en-US"/>
          </a:p>
        </p:txBody>
      </p:sp>
    </p:spTree>
    <p:extLst>
      <p:ext uri="{BB962C8B-B14F-4D97-AF65-F5344CB8AC3E}">
        <p14:creationId xmlns:p14="http://schemas.microsoft.com/office/powerpoint/2010/main" val="468839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28</a:t>
            </a:fld>
            <a:endParaRPr kumimoji="1" lang="ja-JP" altLang="en-US"/>
          </a:p>
        </p:txBody>
      </p:sp>
    </p:spTree>
    <p:extLst>
      <p:ext uri="{BB962C8B-B14F-4D97-AF65-F5344CB8AC3E}">
        <p14:creationId xmlns:p14="http://schemas.microsoft.com/office/powerpoint/2010/main" val="2778769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29</a:t>
            </a:fld>
            <a:endParaRPr kumimoji="1" lang="ja-JP" altLang="en-US"/>
          </a:p>
        </p:txBody>
      </p:sp>
    </p:spTree>
    <p:extLst>
      <p:ext uri="{BB962C8B-B14F-4D97-AF65-F5344CB8AC3E}">
        <p14:creationId xmlns:p14="http://schemas.microsoft.com/office/powerpoint/2010/main" val="819309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30</a:t>
            </a:fld>
            <a:endParaRPr kumimoji="1" lang="ja-JP" altLang="en-US"/>
          </a:p>
        </p:txBody>
      </p:sp>
    </p:spTree>
    <p:extLst>
      <p:ext uri="{BB962C8B-B14F-4D97-AF65-F5344CB8AC3E}">
        <p14:creationId xmlns:p14="http://schemas.microsoft.com/office/powerpoint/2010/main" val="400297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強化学習はロボットに用いられる機械学習手法の一つです．</a:t>
            </a:r>
            <a:endParaRPr kumimoji="1" lang="en-US" altLang="ja-JP" dirty="0" smtClean="0"/>
          </a:p>
          <a:p>
            <a:r>
              <a:rPr kumimoji="1" lang="ja-JP" altLang="en-US" dirty="0" smtClean="0"/>
              <a:t>エージェントは環境状態を観測します．</a:t>
            </a:r>
            <a:endParaRPr kumimoji="1" lang="en-US" altLang="ja-JP" dirty="0" smtClean="0"/>
          </a:p>
          <a:p>
            <a:r>
              <a:rPr kumimoji="1" lang="ja-JP" altLang="en-US" dirty="0" smtClean="0"/>
              <a:t>環境状態から行動を選択します．</a:t>
            </a:r>
            <a:endParaRPr kumimoji="1" lang="en-US" altLang="ja-JP" dirty="0" smtClean="0"/>
          </a:p>
          <a:p>
            <a:r>
              <a:rPr kumimoji="1" lang="ja-JP" altLang="en-US" dirty="0" smtClean="0"/>
              <a:t>行動に応じて環境から報酬を得ます．</a:t>
            </a:r>
            <a:endParaRPr kumimoji="1" lang="en-US" altLang="ja-JP" dirty="0" smtClean="0"/>
          </a:p>
          <a:p>
            <a:r>
              <a:rPr kumimoji="1" lang="ja-JP" altLang="en-US" dirty="0" smtClean="0"/>
              <a:t>強化学習では報酬を最大化する行動を学習します．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5</a:t>
            </a:fld>
            <a:endParaRPr kumimoji="1" lang="ja-JP" altLang="en-US"/>
          </a:p>
        </p:txBody>
      </p:sp>
    </p:spTree>
    <p:extLst>
      <p:ext uri="{BB962C8B-B14F-4D97-AF65-F5344CB8AC3E}">
        <p14:creationId xmlns:p14="http://schemas.microsoft.com/office/powerpoint/2010/main" val="263905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先行研究ではロボットに搭載されているアクチュエータ一つにつきエージェントを一つずつ設定します．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6</a:t>
            </a:fld>
            <a:endParaRPr kumimoji="1" lang="ja-JP" altLang="en-US"/>
          </a:p>
        </p:txBody>
      </p:sp>
    </p:spTree>
    <p:extLst>
      <p:ext uri="{BB962C8B-B14F-4D97-AF65-F5344CB8AC3E}">
        <p14:creationId xmlns:p14="http://schemas.microsoft.com/office/powerpoint/2010/main" val="344543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これにより従来の強化学習では一つのエージェントが持っていた状態行動空間から</a:t>
            </a:r>
            <a:endParaRPr kumimoji="1" lang="en-US" altLang="ja-JP" dirty="0" smtClean="0"/>
          </a:p>
          <a:p>
            <a:r>
              <a:rPr kumimoji="1" lang="ja-JP" altLang="en-US" dirty="0" smtClean="0"/>
              <a:t>複数のエージェントで行動軸を分割する．各エージェントが並列して学習することによりロボットの一回の行動で複数の状態行動対を学習できます．</a:t>
            </a:r>
            <a:endParaRPr kumimoji="1" lang="en-US" altLang="ja-JP" dirty="0" smtClean="0"/>
          </a:p>
          <a:p>
            <a:r>
              <a:rPr kumimoji="1" lang="ja-JP" altLang="en-US" dirty="0" smtClean="0"/>
              <a:t>これにより，学習時間を短縮しています．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7</a:t>
            </a:fld>
            <a:endParaRPr kumimoji="1" lang="ja-JP" altLang="en-US"/>
          </a:p>
        </p:txBody>
      </p:sp>
    </p:spTree>
    <p:extLst>
      <p:ext uri="{BB962C8B-B14F-4D97-AF65-F5344CB8AC3E}">
        <p14:creationId xmlns:p14="http://schemas.microsoft.com/office/powerpoint/2010/main" val="94965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先行研究の問題点に従来の強化学習に比べて学習精度が悪いという問題点があります．</a:t>
            </a:r>
            <a:endParaRPr kumimoji="1" lang="en-US" altLang="ja-JP" dirty="0" smtClean="0"/>
          </a:p>
          <a:p>
            <a:r>
              <a:rPr kumimoji="1" lang="ja-JP" altLang="en-US" dirty="0" smtClean="0"/>
              <a:t>これはエージェントの行動選択時に，他エージェントの行動を考慮していなかったことが原因であると考えられます．</a:t>
            </a:r>
            <a:endParaRPr kumimoji="1" lang="en-US" altLang="ja-JP" dirty="0" smtClean="0"/>
          </a:p>
          <a:p>
            <a:r>
              <a:rPr kumimoji="1" lang="ja-JP" altLang="en-US" dirty="0" smtClean="0"/>
              <a:t>複数のエージェントの選択する行動の組み合わせでロボットの行動となります．エージェントの行動の評価は他エージェントの行動に依存しますので，エージェント自身の行動のみではロボットの行動として最適なのか判断ができません．</a:t>
            </a:r>
            <a:endParaRPr kumimoji="1" lang="en-US" altLang="ja-JP" dirty="0" smtClean="0"/>
          </a:p>
          <a:p>
            <a:r>
              <a:rPr kumimoji="1" lang="ja-JP" altLang="en-US" dirty="0" smtClean="0"/>
              <a:t>他エージェントの行動を考慮に入れた行動選択が必要になります．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8</a:t>
            </a:fld>
            <a:endParaRPr kumimoji="1" lang="ja-JP" altLang="en-US"/>
          </a:p>
        </p:txBody>
      </p:sp>
    </p:spTree>
    <p:extLst>
      <p:ext uri="{BB962C8B-B14F-4D97-AF65-F5344CB8AC3E}">
        <p14:creationId xmlns:p14="http://schemas.microsoft.com/office/powerpoint/2010/main" val="1856197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先行研究の問題点に従来の強化学習に比べて学習精度が悪いという問題点があります．</a:t>
            </a:r>
            <a:endParaRPr kumimoji="1" lang="en-US" altLang="ja-JP" dirty="0" smtClean="0"/>
          </a:p>
          <a:p>
            <a:r>
              <a:rPr kumimoji="1" lang="ja-JP" altLang="en-US" dirty="0" smtClean="0"/>
              <a:t>これはエージェントの行動選択時に，他エージェントの行動を考慮していなかったことが原因であると考えられます．</a:t>
            </a:r>
            <a:endParaRPr kumimoji="1" lang="en-US" altLang="ja-JP" dirty="0" smtClean="0"/>
          </a:p>
          <a:p>
            <a:r>
              <a:rPr kumimoji="1" lang="ja-JP" altLang="en-US" dirty="0" smtClean="0"/>
              <a:t>複数のエージェントの選択する行動の組み合わせでロボットの行動となります．エージェントの行動の評価は他エージェントの行動に依存しますので，エージェント自身の行動のみではロボットの行動として最適なのか判断ができません．</a:t>
            </a:r>
            <a:endParaRPr kumimoji="1" lang="en-US" altLang="ja-JP" dirty="0" smtClean="0"/>
          </a:p>
          <a:p>
            <a:r>
              <a:rPr kumimoji="1" lang="ja-JP" altLang="en-US" dirty="0" smtClean="0"/>
              <a:t>他エージェントの行動を考慮に入れた行動選択が必要になります．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9</a:t>
            </a:fld>
            <a:endParaRPr kumimoji="1" lang="ja-JP" altLang="en-US"/>
          </a:p>
        </p:txBody>
      </p:sp>
    </p:spTree>
    <p:extLst>
      <p:ext uri="{BB962C8B-B14F-4D97-AF65-F5344CB8AC3E}">
        <p14:creationId xmlns:p14="http://schemas.microsoft.com/office/powerpoint/2010/main" val="3648047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先行研究の問題点に従来の強化学習に比べて学習精度が悪いという問題点があります．</a:t>
            </a:r>
            <a:endParaRPr kumimoji="1" lang="en-US" altLang="ja-JP" dirty="0" smtClean="0"/>
          </a:p>
          <a:p>
            <a:r>
              <a:rPr kumimoji="1" lang="ja-JP" altLang="en-US" dirty="0" smtClean="0"/>
              <a:t>これはエージェントの行動選択時に，他エージェントの行動を考慮していなかったことが原因であると考えられます．</a:t>
            </a:r>
            <a:endParaRPr kumimoji="1" lang="en-US" altLang="ja-JP" dirty="0" smtClean="0"/>
          </a:p>
          <a:p>
            <a:r>
              <a:rPr kumimoji="1" lang="ja-JP" altLang="en-US" dirty="0" smtClean="0"/>
              <a:t>複数のエージェントの選択する行動の組み合わせでロボットの行動となります．エージェントの行動の評価は他エージェントの行動に依存しますので，エージェント自身の行動のみではロボットの行動として最適なのか判断ができません．</a:t>
            </a:r>
            <a:endParaRPr kumimoji="1" lang="en-US" altLang="ja-JP" dirty="0" smtClean="0"/>
          </a:p>
          <a:p>
            <a:r>
              <a:rPr kumimoji="1" lang="ja-JP" altLang="en-US" dirty="0" smtClean="0"/>
              <a:t>他エージェントの行動を考慮に入れた行動選択が必要になります．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10</a:t>
            </a:fld>
            <a:endParaRPr kumimoji="1" lang="ja-JP" altLang="en-US"/>
          </a:p>
        </p:txBody>
      </p:sp>
    </p:spTree>
    <p:extLst>
      <p:ext uri="{BB962C8B-B14F-4D97-AF65-F5344CB8AC3E}">
        <p14:creationId xmlns:p14="http://schemas.microsoft.com/office/powerpoint/2010/main" val="984067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先行研究の問題点に従来の強化学習に比べて学習精度が悪いという問題点があります．</a:t>
            </a:r>
            <a:endParaRPr kumimoji="1" lang="en-US" altLang="ja-JP" dirty="0" smtClean="0"/>
          </a:p>
          <a:p>
            <a:r>
              <a:rPr kumimoji="1" lang="ja-JP" altLang="en-US" dirty="0" smtClean="0"/>
              <a:t>これはエージェントの行動選択時に，他エージェントの行動を考慮していなかったことが原因であると考えられます．</a:t>
            </a:r>
            <a:endParaRPr kumimoji="1" lang="en-US" altLang="ja-JP" dirty="0" smtClean="0"/>
          </a:p>
          <a:p>
            <a:r>
              <a:rPr kumimoji="1" lang="ja-JP" altLang="en-US" dirty="0" smtClean="0"/>
              <a:t>複数のエージェントの選択する行動の組み合わせでロボットの行動となります．エージェントの行動の評価は他エージェントの行動に依存しますので，エージェント自身の行動のみではロボットの行動として最適なのか判断ができません．</a:t>
            </a:r>
            <a:endParaRPr kumimoji="1" lang="en-US" altLang="ja-JP" dirty="0" smtClean="0"/>
          </a:p>
          <a:p>
            <a:r>
              <a:rPr kumimoji="1" lang="ja-JP" altLang="en-US" dirty="0" smtClean="0"/>
              <a:t>他エージェントの行動を考慮に入れた行動選択が必要になります．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11</a:t>
            </a:fld>
            <a:endParaRPr kumimoji="1" lang="ja-JP" altLang="en-US"/>
          </a:p>
        </p:txBody>
      </p:sp>
    </p:spTree>
    <p:extLst>
      <p:ext uri="{BB962C8B-B14F-4D97-AF65-F5344CB8AC3E}">
        <p14:creationId xmlns:p14="http://schemas.microsoft.com/office/powerpoint/2010/main" val="98406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1915" y="2514605"/>
            <a:ext cx="668654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1915" y="4777389"/>
            <a:ext cx="6686549" cy="1126283"/>
          </a:xfrm>
        </p:spPr>
        <p:txBody>
          <a:bodyPr anchor="t"/>
          <a:lstStyle>
            <a:lvl1pPr marL="0" indent="0" algn="l">
              <a:buNone/>
              <a:defRPr>
                <a:solidFill>
                  <a:schemeClr val="tx1">
                    <a:lumMod val="65000"/>
                    <a:lumOff val="35000"/>
                  </a:schemeClr>
                </a:solidFill>
              </a:defRPr>
            </a:lvl1pPr>
            <a:lvl2pPr marL="457190" indent="0" algn="ctr">
              <a:buNone/>
              <a:defRPr>
                <a:solidFill>
                  <a:schemeClr val="tx1">
                    <a:tint val="75000"/>
                  </a:schemeClr>
                </a:solidFill>
              </a:defRPr>
            </a:lvl2pPr>
            <a:lvl3pPr marL="914378" indent="0" algn="ctr">
              <a:buNone/>
              <a:defRPr>
                <a:solidFill>
                  <a:schemeClr val="tx1">
                    <a:tint val="75000"/>
                  </a:schemeClr>
                </a:solidFill>
              </a:defRPr>
            </a:lvl3pPr>
            <a:lvl4pPr marL="1371568" indent="0" algn="ctr">
              <a:buNone/>
              <a:defRPr>
                <a:solidFill>
                  <a:schemeClr val="tx1">
                    <a:tint val="75000"/>
                  </a:schemeClr>
                </a:solidFill>
              </a:defRPr>
            </a:lvl4pPr>
            <a:lvl5pPr marL="1828758" indent="0" algn="ctr">
              <a:buNone/>
              <a:defRPr>
                <a:solidFill>
                  <a:schemeClr val="tx1">
                    <a:tint val="75000"/>
                  </a:schemeClr>
                </a:solidFill>
              </a:defRPr>
            </a:lvl5pPr>
            <a:lvl6pPr marL="2285946" indent="0" algn="ctr">
              <a:buNone/>
              <a:defRPr>
                <a:solidFill>
                  <a:schemeClr val="tx1">
                    <a:tint val="75000"/>
                  </a:schemeClr>
                </a:solidFill>
              </a:defRPr>
            </a:lvl6pPr>
            <a:lvl7pPr marL="2743136" indent="0" algn="ctr">
              <a:buNone/>
              <a:defRPr>
                <a:solidFill>
                  <a:schemeClr val="tx1">
                    <a:tint val="75000"/>
                  </a:schemeClr>
                </a:solidFill>
              </a:defRPr>
            </a:lvl7pPr>
            <a:lvl8pPr marL="3200326" indent="0" algn="ctr">
              <a:buNone/>
              <a:defRPr>
                <a:solidFill>
                  <a:schemeClr val="tx1">
                    <a:tint val="75000"/>
                  </a:schemeClr>
                </a:solidFill>
              </a:defRPr>
            </a:lvl8pPr>
            <a:lvl9pPr marL="3657514"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6"/>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1" y="4529546"/>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415850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1914" y="609600"/>
            <a:ext cx="668654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1914" y="4354046"/>
            <a:ext cx="6686549" cy="1555864"/>
          </a:xfrm>
        </p:spPr>
        <p:txBody>
          <a:bodyPr anchor="ctr">
            <a:normAutofit/>
          </a:bodyPr>
          <a:lstStyle>
            <a:lvl1pPr marL="0" indent="0" algn="l">
              <a:buNone/>
              <a:defRPr sz="1800">
                <a:solidFill>
                  <a:schemeClr val="tx1">
                    <a:lumMod val="65000"/>
                    <a:lumOff val="35000"/>
                  </a:schemeClr>
                </a:solidFill>
              </a:defRPr>
            </a:lvl1pPr>
            <a:lvl2pPr marL="457190" indent="0">
              <a:buNone/>
              <a:defRPr sz="1800">
                <a:solidFill>
                  <a:schemeClr val="tx1">
                    <a:tint val="75000"/>
                  </a:schemeClr>
                </a:solidFill>
              </a:defRPr>
            </a:lvl2pPr>
            <a:lvl3pPr marL="914378" indent="0">
              <a:buNone/>
              <a:defRPr sz="1600">
                <a:solidFill>
                  <a:schemeClr val="tx1">
                    <a:tint val="75000"/>
                  </a:schemeClr>
                </a:solidFill>
              </a:defRPr>
            </a:lvl3pPr>
            <a:lvl4pPr marL="1371568" indent="0">
              <a:buNone/>
              <a:defRPr sz="1400">
                <a:solidFill>
                  <a:schemeClr val="tx1">
                    <a:tint val="75000"/>
                  </a:schemeClr>
                </a:solidFill>
              </a:defRPr>
            </a:lvl4pPr>
            <a:lvl5pPr marL="1828758" indent="0">
              <a:buNone/>
              <a:defRPr sz="1400">
                <a:solidFill>
                  <a:schemeClr val="tx1">
                    <a:tint val="75000"/>
                  </a:schemeClr>
                </a:solidFill>
              </a:defRPr>
            </a:lvl5pPr>
            <a:lvl6pPr marL="2285946" indent="0">
              <a:buNone/>
              <a:defRPr sz="1400">
                <a:solidFill>
                  <a:schemeClr val="tx1">
                    <a:tint val="75000"/>
                  </a:schemeClr>
                </a:solidFill>
              </a:defRPr>
            </a:lvl6pPr>
            <a:lvl7pPr marL="2743136" indent="0">
              <a:buNone/>
              <a:defRPr sz="1400">
                <a:solidFill>
                  <a:schemeClr val="tx1">
                    <a:tint val="75000"/>
                  </a:schemeClr>
                </a:solidFill>
              </a:defRPr>
            </a:lvl7pPr>
            <a:lvl8pPr marL="3200326" indent="0">
              <a:buNone/>
              <a:defRPr sz="1400">
                <a:solidFill>
                  <a:schemeClr val="tx1">
                    <a:tint val="75000"/>
                  </a:schemeClr>
                </a:solidFill>
              </a:defRPr>
            </a:lvl8pPr>
            <a:lvl9pPr marL="3657514"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3140" y="31781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1" y="3244144"/>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91026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37464" y="609601"/>
            <a:ext cx="6295445"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56262" y="3505201"/>
            <a:ext cx="5652416" cy="381000"/>
          </a:xfrm>
        </p:spPr>
        <p:txBody>
          <a:bodyPr anchor="ctr">
            <a:noAutofit/>
          </a:bodyPr>
          <a:lstStyle>
            <a:lvl1pPr marL="0" indent="0">
              <a:buFontTx/>
              <a:buNone/>
              <a:defRPr sz="1600">
                <a:solidFill>
                  <a:schemeClr val="tx1">
                    <a:lumMod val="50000"/>
                    <a:lumOff val="50000"/>
                  </a:schemeClr>
                </a:solidFill>
              </a:defRPr>
            </a:lvl1pPr>
            <a:lvl2pPr marL="457190" indent="0">
              <a:buFontTx/>
              <a:buNone/>
              <a:defRPr/>
            </a:lvl2pPr>
            <a:lvl3pPr marL="914378" indent="0">
              <a:buFontTx/>
              <a:buNone/>
              <a:defRPr/>
            </a:lvl3pPr>
            <a:lvl4pPr marL="1371568" indent="0">
              <a:buFontTx/>
              <a:buNone/>
              <a:defRPr/>
            </a:lvl4pPr>
            <a:lvl5pPr marL="1828758"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1914" y="4354046"/>
            <a:ext cx="6686549" cy="1555864"/>
          </a:xfrm>
        </p:spPr>
        <p:txBody>
          <a:bodyPr anchor="ctr">
            <a:normAutofit/>
          </a:bodyPr>
          <a:lstStyle>
            <a:lvl1pPr marL="0" indent="0" algn="l">
              <a:buNone/>
              <a:defRPr sz="1800">
                <a:solidFill>
                  <a:schemeClr val="tx1">
                    <a:lumMod val="65000"/>
                    <a:lumOff val="35000"/>
                  </a:schemeClr>
                </a:solidFill>
              </a:defRPr>
            </a:lvl1pPr>
            <a:lvl2pPr marL="457190" indent="0">
              <a:buNone/>
              <a:defRPr sz="1800">
                <a:solidFill>
                  <a:schemeClr val="tx1">
                    <a:tint val="75000"/>
                  </a:schemeClr>
                </a:solidFill>
              </a:defRPr>
            </a:lvl2pPr>
            <a:lvl3pPr marL="914378" indent="0">
              <a:buNone/>
              <a:defRPr sz="1600">
                <a:solidFill>
                  <a:schemeClr val="tx1">
                    <a:tint val="75000"/>
                  </a:schemeClr>
                </a:solidFill>
              </a:defRPr>
            </a:lvl3pPr>
            <a:lvl4pPr marL="1371568" indent="0">
              <a:buNone/>
              <a:defRPr sz="1400">
                <a:solidFill>
                  <a:schemeClr val="tx1">
                    <a:tint val="75000"/>
                  </a:schemeClr>
                </a:solidFill>
              </a:defRPr>
            </a:lvl4pPr>
            <a:lvl5pPr marL="1828758" indent="0">
              <a:buNone/>
              <a:defRPr sz="1400">
                <a:solidFill>
                  <a:schemeClr val="tx1">
                    <a:tint val="75000"/>
                  </a:schemeClr>
                </a:solidFill>
              </a:defRPr>
            </a:lvl5pPr>
            <a:lvl6pPr marL="2285946" indent="0">
              <a:buNone/>
              <a:defRPr sz="1400">
                <a:solidFill>
                  <a:schemeClr val="tx1">
                    <a:tint val="75000"/>
                  </a:schemeClr>
                </a:solidFill>
              </a:defRPr>
            </a:lvl6pPr>
            <a:lvl7pPr marL="2743136" indent="0">
              <a:buNone/>
              <a:defRPr sz="1400">
                <a:solidFill>
                  <a:schemeClr val="tx1">
                    <a:tint val="75000"/>
                  </a:schemeClr>
                </a:solidFill>
              </a:defRPr>
            </a:lvl7pPr>
            <a:lvl8pPr marL="3200326" indent="0">
              <a:buNone/>
              <a:defRPr sz="1400">
                <a:solidFill>
                  <a:schemeClr val="tx1">
                    <a:tint val="75000"/>
                  </a:schemeClr>
                </a:solidFill>
              </a:defRPr>
            </a:lvl8pPr>
            <a:lvl9pPr marL="3657514"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3140" y="31781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1" y="3244144"/>
            <a:ext cx="584826" cy="365125"/>
          </a:xfrm>
        </p:spPr>
        <p:txBody>
          <a:bodyPr/>
          <a:lstStyle/>
          <a:p>
            <a:fld id="{C8111BED-C1FB-4EB3-9916-57D4F8DC273F}" type="slidenum">
              <a:rPr kumimoji="1" lang="ja-JP" altLang="en-US" smtClean="0"/>
              <a:pPr/>
              <a:t>‹#›</a:t>
            </a:fld>
            <a:endParaRPr kumimoji="1" lang="ja-JP" altLang="en-US"/>
          </a:p>
        </p:txBody>
      </p:sp>
      <p:sp>
        <p:nvSpPr>
          <p:cNvPr id="14" name="TextBox 13"/>
          <p:cNvSpPr txBox="1"/>
          <p:nvPr/>
        </p:nvSpPr>
        <p:spPr>
          <a:xfrm>
            <a:off x="1850741" y="648005"/>
            <a:ext cx="457201"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41" y="2905310"/>
            <a:ext cx="457201"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351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1911" y="2438403"/>
            <a:ext cx="668655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1911" y="5181604"/>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3140" y="491173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4983092"/>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703872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137464" y="609601"/>
            <a:ext cx="6295445"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1910" y="4343400"/>
            <a:ext cx="6686550" cy="838200"/>
          </a:xfrm>
        </p:spPr>
        <p:txBody>
          <a:bodyPr anchor="b">
            <a:noAutofit/>
          </a:bodyPr>
          <a:lstStyle>
            <a:lvl1pPr marL="0" indent="0">
              <a:buFontTx/>
              <a:buNone/>
              <a:defRPr sz="2400">
                <a:solidFill>
                  <a:schemeClr val="accent1"/>
                </a:solidFill>
              </a:defRPr>
            </a:lvl1pPr>
            <a:lvl2pPr marL="457190" indent="0">
              <a:buFontTx/>
              <a:buNone/>
              <a:defRPr/>
            </a:lvl2pPr>
            <a:lvl3pPr marL="914378" indent="0">
              <a:buFontTx/>
              <a:buNone/>
              <a:defRPr/>
            </a:lvl3pPr>
            <a:lvl4pPr marL="1371568" indent="0">
              <a:buFontTx/>
              <a:buNone/>
              <a:defRPr/>
            </a:lvl4pPr>
            <a:lvl5pPr marL="1828758"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1911" y="5181604"/>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3140" y="491173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4983092"/>
            <a:ext cx="584826" cy="365125"/>
          </a:xfrm>
        </p:spPr>
        <p:txBody>
          <a:bodyPr/>
          <a:lstStyle/>
          <a:p>
            <a:fld id="{C8111BED-C1FB-4EB3-9916-57D4F8DC273F}" type="slidenum">
              <a:rPr kumimoji="1" lang="ja-JP" altLang="en-US" smtClean="0"/>
              <a:pPr/>
              <a:t>‹#›</a:t>
            </a:fld>
            <a:endParaRPr kumimoji="1" lang="ja-JP" altLang="en-US"/>
          </a:p>
        </p:txBody>
      </p:sp>
      <p:sp>
        <p:nvSpPr>
          <p:cNvPr id="17" name="TextBox 16"/>
          <p:cNvSpPr txBox="1"/>
          <p:nvPr/>
        </p:nvSpPr>
        <p:spPr>
          <a:xfrm>
            <a:off x="1850741" y="648005"/>
            <a:ext cx="457201"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41" y="2905310"/>
            <a:ext cx="457201"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299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1914" y="627411"/>
            <a:ext cx="668654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1910" y="4343400"/>
            <a:ext cx="6686550" cy="838200"/>
          </a:xfrm>
        </p:spPr>
        <p:txBody>
          <a:bodyPr anchor="b">
            <a:noAutofit/>
          </a:bodyPr>
          <a:lstStyle>
            <a:lvl1pPr marL="0" indent="0">
              <a:buFontTx/>
              <a:buNone/>
              <a:defRPr sz="2400">
                <a:solidFill>
                  <a:schemeClr val="accent1"/>
                </a:solidFill>
              </a:defRPr>
            </a:lvl1pPr>
            <a:lvl2pPr marL="457190" indent="0">
              <a:buFontTx/>
              <a:buNone/>
              <a:defRPr/>
            </a:lvl2pPr>
            <a:lvl3pPr marL="914378" indent="0">
              <a:buFontTx/>
              <a:buNone/>
              <a:defRPr/>
            </a:lvl3pPr>
            <a:lvl4pPr marL="1371568" indent="0">
              <a:buFontTx/>
              <a:buNone/>
              <a:defRPr/>
            </a:lvl4pPr>
            <a:lvl5pPr marL="1828758"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1911" y="5181604"/>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3140" y="491173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4983092"/>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33232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152870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3" y="627411"/>
            <a:ext cx="16557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1910" y="627411"/>
            <a:ext cx="485775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64644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67693" y="540327"/>
            <a:ext cx="7360767" cy="681346"/>
          </a:xfrm>
        </p:spPr>
        <p:txBody>
          <a:bodyPr>
            <a:noAutofit/>
          </a:bodyPr>
          <a:lstStyle>
            <a:lvl1pPr>
              <a:defRPr sz="4400"/>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561111" y="1413165"/>
            <a:ext cx="8067350" cy="4648508"/>
          </a:xfrm>
        </p:spPr>
        <p:txBody>
          <a:bodyPr/>
          <a:lstStyle>
            <a:lvl1pPr>
              <a:defRPr sz="3200"/>
            </a:lvl1pPr>
            <a:lvl2pPr>
              <a:defRPr sz="2800"/>
            </a:lvl2pPr>
            <a:lvl3pPr>
              <a:defRPr sz="2400"/>
            </a:lvl3pPr>
            <a:lvl4pPr>
              <a:defRPr sz="2000"/>
            </a:lvl4pPr>
            <a:lvl5pPr>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4172208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1914" y="2058750"/>
            <a:ext cx="668654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1914" y="3530133"/>
            <a:ext cx="6686549" cy="860400"/>
          </a:xfrm>
        </p:spPr>
        <p:txBody>
          <a:bodyPr anchor="t"/>
          <a:lstStyle>
            <a:lvl1pPr marL="0" indent="0" algn="l">
              <a:buNone/>
              <a:defRPr sz="2000">
                <a:solidFill>
                  <a:schemeClr val="tx1">
                    <a:lumMod val="65000"/>
                    <a:lumOff val="35000"/>
                  </a:schemeClr>
                </a:solidFill>
              </a:defRPr>
            </a:lvl1pPr>
            <a:lvl2pPr marL="457190" indent="0">
              <a:buNone/>
              <a:defRPr sz="1800">
                <a:solidFill>
                  <a:schemeClr val="tx1">
                    <a:tint val="75000"/>
                  </a:schemeClr>
                </a:solidFill>
              </a:defRPr>
            </a:lvl2pPr>
            <a:lvl3pPr marL="914378" indent="0">
              <a:buNone/>
              <a:defRPr sz="1600">
                <a:solidFill>
                  <a:schemeClr val="tx1">
                    <a:tint val="75000"/>
                  </a:schemeClr>
                </a:solidFill>
              </a:defRPr>
            </a:lvl3pPr>
            <a:lvl4pPr marL="1371568" indent="0">
              <a:buNone/>
              <a:defRPr sz="1400">
                <a:solidFill>
                  <a:schemeClr val="tx1">
                    <a:tint val="75000"/>
                  </a:schemeClr>
                </a:solidFill>
              </a:defRPr>
            </a:lvl4pPr>
            <a:lvl5pPr marL="1828758" indent="0">
              <a:buNone/>
              <a:defRPr sz="1400">
                <a:solidFill>
                  <a:schemeClr val="tx1">
                    <a:tint val="75000"/>
                  </a:schemeClr>
                </a:solidFill>
              </a:defRPr>
            </a:lvl5pPr>
            <a:lvl6pPr marL="2285946" indent="0">
              <a:buNone/>
              <a:defRPr sz="1400">
                <a:solidFill>
                  <a:schemeClr val="tx1">
                    <a:tint val="75000"/>
                  </a:schemeClr>
                </a:solidFill>
              </a:defRPr>
            </a:lvl6pPr>
            <a:lvl7pPr marL="2743136" indent="0">
              <a:buNone/>
              <a:defRPr sz="1400">
                <a:solidFill>
                  <a:schemeClr val="tx1">
                    <a:tint val="75000"/>
                  </a:schemeClr>
                </a:solidFill>
              </a:defRPr>
            </a:lvl7pPr>
            <a:lvl8pPr marL="3200326" indent="0">
              <a:buNone/>
              <a:defRPr sz="1400">
                <a:solidFill>
                  <a:schemeClr val="tx1">
                    <a:tint val="75000"/>
                  </a:schemeClr>
                </a:solidFill>
              </a:defRPr>
            </a:lvl8pPr>
            <a:lvl9pPr marL="3657514"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3140" y="31781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1" y="3244144"/>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6416370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1912" y="2133600"/>
            <a:ext cx="3235398"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93063" y="2126223"/>
            <a:ext cx="3235398"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1" y="787788"/>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52019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04533" y="1972707"/>
            <a:ext cx="2994549" cy="576262"/>
          </a:xfrm>
        </p:spPr>
        <p:txBody>
          <a:bodyPr anchor="b">
            <a:noAutofit/>
          </a:bodyPr>
          <a:lstStyle>
            <a:lvl1pPr marL="0" indent="0">
              <a:buNone/>
              <a:defRPr sz="2400" b="0"/>
            </a:lvl1pPr>
            <a:lvl2pPr marL="457190" indent="0">
              <a:buNone/>
              <a:defRPr sz="2000" b="1"/>
            </a:lvl2pPr>
            <a:lvl3pPr marL="914378" indent="0">
              <a:buNone/>
              <a:defRPr sz="1800" b="1"/>
            </a:lvl3pPr>
            <a:lvl4pPr marL="1371568" indent="0">
              <a:buNone/>
              <a:defRPr sz="1600" b="1"/>
            </a:lvl4pPr>
            <a:lvl5pPr marL="1828758" indent="0">
              <a:buNone/>
              <a:defRPr sz="1600" b="1"/>
            </a:lvl5pPr>
            <a:lvl6pPr marL="2285946" indent="0">
              <a:buNone/>
              <a:defRPr sz="1600" b="1"/>
            </a:lvl6pPr>
            <a:lvl7pPr marL="2743136" indent="0">
              <a:buNone/>
              <a:defRPr sz="1600" b="1"/>
            </a:lvl7pPr>
            <a:lvl8pPr marL="3200326" indent="0">
              <a:buNone/>
              <a:defRPr sz="1600" b="1"/>
            </a:lvl8pPr>
            <a:lvl9pPr marL="3657514"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1912" y="2548970"/>
            <a:ext cx="3257170"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29977" y="1969479"/>
            <a:ext cx="2999251" cy="576262"/>
          </a:xfrm>
        </p:spPr>
        <p:txBody>
          <a:bodyPr anchor="b">
            <a:noAutofit/>
          </a:bodyPr>
          <a:lstStyle>
            <a:lvl1pPr marL="0" indent="0">
              <a:buNone/>
              <a:defRPr sz="2400" b="0"/>
            </a:lvl1pPr>
            <a:lvl2pPr marL="457190" indent="0">
              <a:buNone/>
              <a:defRPr sz="2000" b="1"/>
            </a:lvl2pPr>
            <a:lvl3pPr marL="914378" indent="0">
              <a:buNone/>
              <a:defRPr sz="1800" b="1"/>
            </a:lvl3pPr>
            <a:lvl4pPr marL="1371568" indent="0">
              <a:buNone/>
              <a:defRPr sz="1600" b="1"/>
            </a:lvl4pPr>
            <a:lvl5pPr marL="1828758" indent="0">
              <a:buNone/>
              <a:defRPr sz="1600" b="1"/>
            </a:lvl5pPr>
            <a:lvl6pPr marL="2285946" indent="0">
              <a:buNone/>
              <a:defRPr sz="1600" b="1"/>
            </a:lvl6pPr>
            <a:lvl7pPr marL="2743136" indent="0">
              <a:buNone/>
              <a:defRPr sz="1600" b="1"/>
            </a:lvl7pPr>
            <a:lvl8pPr marL="3200326" indent="0">
              <a:buNone/>
              <a:defRPr sz="1600" b="1"/>
            </a:lvl8pPr>
            <a:lvl9pPr marL="3657514"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75219" y="2545743"/>
            <a:ext cx="3254006"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1" y="787788"/>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08395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65048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110044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1912" y="446093"/>
            <a:ext cx="26288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2263" y="446098"/>
            <a:ext cx="38862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1912" y="1598618"/>
            <a:ext cx="2628899" cy="4262436"/>
          </a:xfrm>
        </p:spPr>
        <p:txBody>
          <a:bodyPr/>
          <a:lstStyle>
            <a:lvl1pPr marL="0" indent="0">
              <a:buNone/>
              <a:defRPr sz="1400"/>
            </a:lvl1pPr>
            <a:lvl2pPr marL="457190" indent="0">
              <a:buNone/>
              <a:defRPr sz="1200"/>
            </a:lvl2pPr>
            <a:lvl3pPr marL="914378" indent="0">
              <a:buNone/>
              <a:defRPr sz="1000"/>
            </a:lvl3pPr>
            <a:lvl4pPr marL="1371568" indent="0">
              <a:buNone/>
              <a:defRPr sz="900"/>
            </a:lvl4pPr>
            <a:lvl5pPr marL="1828758" indent="0">
              <a:buNone/>
              <a:defRPr sz="900"/>
            </a:lvl5pPr>
            <a:lvl6pPr marL="2285946" indent="0">
              <a:buNone/>
              <a:defRPr sz="900"/>
            </a:lvl6pPr>
            <a:lvl7pPr marL="2743136" indent="0">
              <a:buNone/>
              <a:defRPr sz="900"/>
            </a:lvl7pPr>
            <a:lvl8pPr marL="3200326" indent="0">
              <a:buNone/>
              <a:defRPr sz="900"/>
            </a:lvl8pPr>
            <a:lvl9pPr marL="3657514"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3140"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82395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1911" y="4800604"/>
            <a:ext cx="668655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1910" y="634965"/>
            <a:ext cx="6686550" cy="3854970"/>
          </a:xfrm>
        </p:spPr>
        <p:txBody>
          <a:bodyPr anchor="t">
            <a:normAutofit/>
          </a:bodyPr>
          <a:lstStyle>
            <a:lvl1pPr marL="0" indent="0" algn="ctr">
              <a:buNone/>
              <a:defRPr sz="1600"/>
            </a:lvl1pPr>
            <a:lvl2pPr marL="457190" indent="0">
              <a:buNone/>
              <a:defRPr sz="1600"/>
            </a:lvl2pPr>
            <a:lvl3pPr marL="914378" indent="0">
              <a:buNone/>
              <a:defRPr sz="1600"/>
            </a:lvl3pPr>
            <a:lvl4pPr marL="1371568" indent="0">
              <a:buNone/>
              <a:defRPr sz="1600"/>
            </a:lvl4pPr>
            <a:lvl5pPr marL="1828758" indent="0">
              <a:buNone/>
              <a:defRPr sz="1600"/>
            </a:lvl5pPr>
            <a:lvl6pPr marL="2285946" indent="0">
              <a:buNone/>
              <a:defRPr sz="1600"/>
            </a:lvl6pPr>
            <a:lvl7pPr marL="2743136" indent="0">
              <a:buNone/>
              <a:defRPr sz="1600"/>
            </a:lvl7pPr>
            <a:lvl8pPr marL="3200326" indent="0">
              <a:buNone/>
              <a:defRPr sz="1600"/>
            </a:lvl8pPr>
            <a:lvl9pPr marL="3657514"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1911" y="5367342"/>
            <a:ext cx="6686550" cy="493712"/>
          </a:xfrm>
        </p:spPr>
        <p:txBody>
          <a:bodyPr>
            <a:normAutofit/>
          </a:bodyPr>
          <a:lstStyle>
            <a:lvl1pPr marL="0" indent="0">
              <a:buNone/>
              <a:defRPr sz="1200"/>
            </a:lvl1pPr>
            <a:lvl2pPr marL="457190" indent="0">
              <a:buNone/>
              <a:defRPr sz="1200"/>
            </a:lvl2pPr>
            <a:lvl3pPr marL="914378" indent="0">
              <a:buNone/>
              <a:defRPr sz="1000"/>
            </a:lvl3pPr>
            <a:lvl4pPr marL="1371568" indent="0">
              <a:buNone/>
              <a:defRPr sz="900"/>
            </a:lvl4pPr>
            <a:lvl5pPr marL="1828758" indent="0">
              <a:buNone/>
              <a:defRPr sz="900"/>
            </a:lvl5pPr>
            <a:lvl6pPr marL="2285946" indent="0">
              <a:buNone/>
              <a:defRPr sz="900"/>
            </a:lvl6pPr>
            <a:lvl7pPr marL="2743136" indent="0">
              <a:buNone/>
              <a:defRPr sz="900"/>
            </a:lvl7pPr>
            <a:lvl8pPr marL="3200326" indent="0">
              <a:buNone/>
              <a:defRPr sz="900"/>
            </a:lvl8pPr>
            <a:lvl9pPr marL="3657514"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2014/2/18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3140" y="4911730"/>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4983092"/>
            <a:ext cx="584826"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2057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2" y="228604"/>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20" y="-784"/>
            <a:ext cx="1767505"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3"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6" y="624114"/>
            <a:ext cx="6683765"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1910" y="2133604"/>
            <a:ext cx="6686550" cy="3886200"/>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7771213"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CBA0F6-551B-4350-9E52-64954DF95B7A}" type="datetimeFigureOut">
              <a:rPr kumimoji="1" lang="ja-JP" altLang="en-US" smtClean="0"/>
              <a:pPr/>
              <a:t>2014/2/18</a:t>
            </a:fld>
            <a:endParaRPr kumimoji="1" lang="ja-JP" altLang="en-US"/>
          </a:p>
        </p:txBody>
      </p:sp>
      <p:sp>
        <p:nvSpPr>
          <p:cNvPr id="5" name="Footer Placeholder 4"/>
          <p:cNvSpPr>
            <a:spLocks noGrp="1"/>
          </p:cNvSpPr>
          <p:nvPr>
            <p:ph type="ftr" sz="quarter" idx="3"/>
          </p:nvPr>
        </p:nvSpPr>
        <p:spPr>
          <a:xfrm>
            <a:off x="1941912" y="6135813"/>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98861" y="787788"/>
            <a:ext cx="584826" cy="365125"/>
          </a:xfrm>
          <a:prstGeom prst="rect">
            <a:avLst/>
          </a:prstGeom>
        </p:spPr>
        <p:txBody>
          <a:bodyPr vert="horz" lIns="91440" tIns="45720" rIns="91440" bIns="45720" rtlCol="0" anchor="ctr"/>
          <a:lstStyle>
            <a:lvl1pPr algn="r">
              <a:defRPr sz="2000">
                <a:solidFill>
                  <a:srgbClr val="FEFFFF"/>
                </a:solidFill>
              </a:defRPr>
            </a:lvl1p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177735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19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892" indent="-342892" algn="l" defTabSz="45719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33" indent="-285743" algn="l" defTabSz="45719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2973" indent="-228595" algn="l" defTabSz="45719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163"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352"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541"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731"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8921"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109"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190" rtl="0" eaLnBrk="1" latinLnBrk="0" hangingPunct="1">
        <a:defRPr kumimoji="1" sz="1800" kern="1200">
          <a:solidFill>
            <a:schemeClr val="tx1"/>
          </a:solidFill>
          <a:latin typeface="+mn-lt"/>
          <a:ea typeface="+mn-ea"/>
          <a:cs typeface="+mn-cs"/>
        </a:defRPr>
      </a:lvl1pPr>
      <a:lvl2pPr marL="457190" algn="l" defTabSz="457190" rtl="0" eaLnBrk="1" latinLnBrk="0" hangingPunct="1">
        <a:defRPr kumimoji="1" sz="1800" kern="1200">
          <a:solidFill>
            <a:schemeClr val="tx1"/>
          </a:solidFill>
          <a:latin typeface="+mn-lt"/>
          <a:ea typeface="+mn-ea"/>
          <a:cs typeface="+mn-cs"/>
        </a:defRPr>
      </a:lvl2pPr>
      <a:lvl3pPr marL="914378" algn="l" defTabSz="457190" rtl="0" eaLnBrk="1" latinLnBrk="0" hangingPunct="1">
        <a:defRPr kumimoji="1" sz="1800" kern="1200">
          <a:solidFill>
            <a:schemeClr val="tx1"/>
          </a:solidFill>
          <a:latin typeface="+mn-lt"/>
          <a:ea typeface="+mn-ea"/>
          <a:cs typeface="+mn-cs"/>
        </a:defRPr>
      </a:lvl3pPr>
      <a:lvl4pPr marL="1371568" algn="l" defTabSz="457190" rtl="0" eaLnBrk="1" latinLnBrk="0" hangingPunct="1">
        <a:defRPr kumimoji="1" sz="1800" kern="1200">
          <a:solidFill>
            <a:schemeClr val="tx1"/>
          </a:solidFill>
          <a:latin typeface="+mn-lt"/>
          <a:ea typeface="+mn-ea"/>
          <a:cs typeface="+mn-cs"/>
        </a:defRPr>
      </a:lvl4pPr>
      <a:lvl5pPr marL="1828758" algn="l" defTabSz="457190" rtl="0" eaLnBrk="1" latinLnBrk="0" hangingPunct="1">
        <a:defRPr kumimoji="1" sz="1800" kern="1200">
          <a:solidFill>
            <a:schemeClr val="tx1"/>
          </a:solidFill>
          <a:latin typeface="+mn-lt"/>
          <a:ea typeface="+mn-ea"/>
          <a:cs typeface="+mn-cs"/>
        </a:defRPr>
      </a:lvl5pPr>
      <a:lvl6pPr marL="2285946" algn="l" defTabSz="457190" rtl="0" eaLnBrk="1" latinLnBrk="0" hangingPunct="1">
        <a:defRPr kumimoji="1" sz="1800" kern="1200">
          <a:solidFill>
            <a:schemeClr val="tx1"/>
          </a:solidFill>
          <a:latin typeface="+mn-lt"/>
          <a:ea typeface="+mn-ea"/>
          <a:cs typeface="+mn-cs"/>
        </a:defRPr>
      </a:lvl6pPr>
      <a:lvl7pPr marL="2743136" algn="l" defTabSz="457190" rtl="0" eaLnBrk="1" latinLnBrk="0" hangingPunct="1">
        <a:defRPr kumimoji="1" sz="1800" kern="1200">
          <a:solidFill>
            <a:schemeClr val="tx1"/>
          </a:solidFill>
          <a:latin typeface="+mn-lt"/>
          <a:ea typeface="+mn-ea"/>
          <a:cs typeface="+mn-cs"/>
        </a:defRPr>
      </a:lvl7pPr>
      <a:lvl8pPr marL="3200326" algn="l" defTabSz="457190" rtl="0" eaLnBrk="1" latinLnBrk="0" hangingPunct="1">
        <a:defRPr kumimoji="1" sz="1800" kern="1200">
          <a:solidFill>
            <a:schemeClr val="tx1"/>
          </a:solidFill>
          <a:latin typeface="+mn-lt"/>
          <a:ea typeface="+mn-ea"/>
          <a:cs typeface="+mn-cs"/>
        </a:defRPr>
      </a:lvl8pPr>
      <a:lvl9pPr marL="3657514" algn="l" defTabSz="4571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4.wmf"/><Relationship Id="rId18" Type="http://schemas.openxmlformats.org/officeDocument/2006/relationships/oleObject" Target="../embeddings/oleObject10.bin"/><Relationship Id="rId3" Type="http://schemas.openxmlformats.org/officeDocument/2006/relationships/oleObject" Target="../embeddings/oleObject1.bin"/><Relationship Id="rId21" Type="http://schemas.openxmlformats.org/officeDocument/2006/relationships/image" Target="../media/image18.wmf"/><Relationship Id="rId7" Type="http://schemas.openxmlformats.org/officeDocument/2006/relationships/oleObject" Target="../embeddings/oleObject4.bin"/><Relationship Id="rId12" Type="http://schemas.openxmlformats.org/officeDocument/2006/relationships/oleObject" Target="../embeddings/oleObject7.bin"/><Relationship Id="rId17" Type="http://schemas.openxmlformats.org/officeDocument/2006/relationships/image" Target="../media/image16.wmf"/><Relationship Id="rId2" Type="http://schemas.openxmlformats.org/officeDocument/2006/relationships/slideLayout" Target="../slideLayouts/slideLayout2.xml"/><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image" Target="../media/image13.wmf"/><Relationship Id="rId5" Type="http://schemas.openxmlformats.org/officeDocument/2006/relationships/oleObject" Target="../embeddings/oleObject2.bin"/><Relationship Id="rId15" Type="http://schemas.openxmlformats.org/officeDocument/2006/relationships/image" Target="../media/image15.wmf"/><Relationship Id="rId10" Type="http://schemas.openxmlformats.org/officeDocument/2006/relationships/oleObject" Target="../embeddings/oleObject6.bin"/><Relationship Id="rId19"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2.wmf"/><Relationship Id="rId1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image" Target="../media/image19.wmf"/></Relationships>
</file>

<file path=ppt/slides/_rels/slide23.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25.wmf"/><Relationship Id="rId2" Type="http://schemas.openxmlformats.org/officeDocument/2006/relationships/slideLayout" Target="../slideLayouts/slideLayout2.xml"/><Relationship Id="rId16" Type="http://schemas.openxmlformats.org/officeDocument/2006/relationships/image" Target="../media/image27.wmf"/><Relationship Id="rId1" Type="http://schemas.openxmlformats.org/officeDocument/2006/relationships/vmlDrawing" Target="../drawings/vmlDrawing3.vml"/><Relationship Id="rId6" Type="http://schemas.openxmlformats.org/officeDocument/2006/relationships/image" Target="../media/image20.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24.wmf"/><Relationship Id="rId4" Type="http://schemas.openxmlformats.org/officeDocument/2006/relationships/image" Target="../media/image22.wmf"/><Relationship Id="rId9" Type="http://schemas.openxmlformats.org/officeDocument/2006/relationships/oleObject" Target="../embeddings/oleObject18.bin"/><Relationship Id="rId14" Type="http://schemas.openxmlformats.org/officeDocument/2006/relationships/image" Target="../media/image26.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notesSlide" Target="../notesSlides/notesSlide23.xml"/><Relationship Id="rId7" Type="http://schemas.openxmlformats.org/officeDocument/2006/relationships/oleObject" Target="../embeddings/oleObject23.bin"/><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0.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32.wmf"/><Relationship Id="rId4" Type="http://schemas.openxmlformats.org/officeDocument/2006/relationships/image" Target="../media/image34.png"/><Relationship Id="rId9" Type="http://schemas.openxmlformats.org/officeDocument/2006/relationships/oleObject" Target="../embeddings/oleObject2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24.xml"/><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5.wmf"/><Relationship Id="rId5" Type="http://schemas.openxmlformats.org/officeDocument/2006/relationships/oleObject" Target="../embeddings/oleObject26.bin"/><Relationship Id="rId4" Type="http://schemas.openxmlformats.org/officeDocument/2006/relationships/image" Target="../media/image37.png"/><Relationship Id="rId9" Type="http://schemas.openxmlformats.org/officeDocument/2006/relationships/image" Target="../media/image36.wmf"/></Relationships>
</file>

<file path=ppt/slides/_rels/slide3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43.wmf"/><Relationship Id="rId2" Type="http://schemas.openxmlformats.org/officeDocument/2006/relationships/slideLayout" Target="../slideLayouts/slideLayout2.xml"/><Relationship Id="rId16" Type="http://schemas.openxmlformats.org/officeDocument/2006/relationships/image" Target="../media/image45.wmf"/><Relationship Id="rId1" Type="http://schemas.openxmlformats.org/officeDocument/2006/relationships/vmlDrawing" Target="../drawings/vmlDrawing6.vml"/><Relationship Id="rId6" Type="http://schemas.openxmlformats.org/officeDocument/2006/relationships/image" Target="../media/image40.w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2.bin"/><Relationship Id="rId14" Type="http://schemas.openxmlformats.org/officeDocument/2006/relationships/image" Target="../media/image44.wmf"/></Relationships>
</file>

<file path=ppt/slides/_rels/slide33.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7.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39.bin"/><Relationship Id="rId14" Type="http://schemas.openxmlformats.org/officeDocument/2006/relationships/image" Target="../media/image51.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53.wmf"/><Relationship Id="rId5" Type="http://schemas.openxmlformats.org/officeDocument/2006/relationships/oleObject" Target="../embeddings/oleObject43.bin"/><Relationship Id="rId4" Type="http://schemas.openxmlformats.org/officeDocument/2006/relationships/image" Target="../media/image52.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57.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5.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35.wmf"/><Relationship Id="rId4" Type="http://schemas.openxmlformats.org/officeDocument/2006/relationships/image" Target="../media/image54.wmf"/><Relationship Id="rId9" Type="http://schemas.openxmlformats.org/officeDocument/2006/relationships/oleObject" Target="../embeddings/oleObject47.bin"/></Relationships>
</file>

<file path=ppt/slides/_rels/slide38.x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63.wmf"/><Relationship Id="rId13" Type="http://schemas.openxmlformats.org/officeDocument/2006/relationships/oleObject" Target="../embeddings/oleObject54.bin"/><Relationship Id="rId18" Type="http://schemas.openxmlformats.org/officeDocument/2006/relationships/image" Target="../media/image66.wmf"/><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64.wmf"/><Relationship Id="rId17" Type="http://schemas.openxmlformats.org/officeDocument/2006/relationships/oleObject" Target="../embeddings/oleObject56.bin"/><Relationship Id="rId2" Type="http://schemas.openxmlformats.org/officeDocument/2006/relationships/slideLayout" Target="../slideLayouts/slideLayout2.xml"/><Relationship Id="rId16" Type="http://schemas.openxmlformats.org/officeDocument/2006/relationships/image" Target="../media/image45.wmf"/><Relationship Id="rId1" Type="http://schemas.openxmlformats.org/officeDocument/2006/relationships/vmlDrawing" Target="../drawings/vmlDrawing10.vml"/><Relationship Id="rId6" Type="http://schemas.openxmlformats.org/officeDocument/2006/relationships/image" Target="../media/image62.wmf"/><Relationship Id="rId11" Type="http://schemas.openxmlformats.org/officeDocument/2006/relationships/oleObject" Target="../embeddings/oleObject53.bin"/><Relationship Id="rId5" Type="http://schemas.openxmlformats.org/officeDocument/2006/relationships/oleObject" Target="../embeddings/oleObject50.bin"/><Relationship Id="rId15" Type="http://schemas.openxmlformats.org/officeDocument/2006/relationships/oleObject" Target="../embeddings/oleObject55.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52.bin"/><Relationship Id="rId14" Type="http://schemas.openxmlformats.org/officeDocument/2006/relationships/image" Target="../media/image65.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67.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8.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2962" y="758958"/>
            <a:ext cx="7543800" cy="1712399"/>
          </a:xfrm>
        </p:spPr>
        <p:txBody>
          <a:bodyPr>
            <a:normAutofit fontScale="90000"/>
          </a:bodyPr>
          <a:lstStyle/>
          <a:p>
            <a:r>
              <a:rPr lang="en-US" altLang="ja-JP" sz="4900" u="sng" dirty="0"/>
              <a:t>MAS</a:t>
            </a:r>
            <a:r>
              <a:rPr lang="ja-JP" altLang="en-US" sz="4900" u="sng" dirty="0"/>
              <a:t>を用いた単体ロボットの行動学習</a:t>
            </a:r>
            <a:r>
              <a:rPr lang="en-US" altLang="ja-JP" u="sng" dirty="0"/>
              <a:t/>
            </a:r>
            <a:br>
              <a:rPr lang="en-US" altLang="ja-JP" u="sng" dirty="0"/>
            </a:br>
            <a:r>
              <a:rPr lang="ja-JP" altLang="en-US" sz="3600" u="sng" dirty="0"/>
              <a:t>～反復</a:t>
            </a:r>
            <a:r>
              <a:rPr lang="ja-JP" altLang="en-US" sz="3600" u="sng"/>
              <a:t>合議</a:t>
            </a:r>
            <a:r>
              <a:rPr lang="ja-JP" altLang="en-US" sz="3600" u="sng" smtClean="0"/>
              <a:t>に</a:t>
            </a:r>
            <a:r>
              <a:rPr lang="ja-JP" altLang="en-US" sz="3600" u="sng"/>
              <a:t>基</a:t>
            </a:r>
            <a:r>
              <a:rPr lang="ja-JP" altLang="en-US" sz="3600" u="sng" smtClean="0"/>
              <a:t>づくエージェント</a:t>
            </a:r>
            <a:r>
              <a:rPr lang="ja-JP" altLang="en-US" sz="3600" u="sng" dirty="0"/>
              <a:t>の意思決定法の提案～</a:t>
            </a:r>
          </a:p>
        </p:txBody>
      </p:sp>
      <p:sp>
        <p:nvSpPr>
          <p:cNvPr id="3" name="サブタイトル 2"/>
          <p:cNvSpPr>
            <a:spLocks noGrp="1"/>
          </p:cNvSpPr>
          <p:nvPr>
            <p:ph type="subTitle" idx="1"/>
          </p:nvPr>
        </p:nvSpPr>
        <p:spPr>
          <a:xfrm>
            <a:off x="822962" y="2940912"/>
            <a:ext cx="7543800" cy="2583571"/>
          </a:xfrm>
        </p:spPr>
        <p:txBody>
          <a:bodyPr>
            <a:normAutofit/>
          </a:bodyPr>
          <a:lstStyle/>
          <a:p>
            <a:pPr algn="r"/>
            <a:r>
              <a:rPr lang="ja-JP" altLang="en-US" sz="2000" dirty="0">
                <a:solidFill>
                  <a:schemeClr val="tx1"/>
                </a:solidFill>
              </a:rPr>
              <a:t>室蘭工業大学　情報電子工学</a:t>
            </a:r>
            <a:r>
              <a:rPr lang="ja-JP" altLang="en-US" sz="2000" dirty="0" smtClean="0">
                <a:solidFill>
                  <a:schemeClr val="tx1"/>
                </a:solidFill>
              </a:rPr>
              <a:t>系学科</a:t>
            </a:r>
            <a:endParaRPr lang="en-US" altLang="ja-JP" sz="2000" dirty="0">
              <a:solidFill>
                <a:schemeClr val="tx1"/>
              </a:solidFill>
            </a:endParaRPr>
          </a:p>
          <a:p>
            <a:pPr algn="r"/>
            <a:r>
              <a:rPr lang="ja-JP" altLang="en-US" sz="2000" dirty="0">
                <a:solidFill>
                  <a:schemeClr val="tx1"/>
                </a:solidFill>
              </a:rPr>
              <a:t>認知ロボティクス研究室</a:t>
            </a:r>
            <a:endParaRPr lang="en-US" altLang="ja-JP" sz="2000" dirty="0">
              <a:solidFill>
                <a:schemeClr val="tx1"/>
              </a:solidFill>
            </a:endParaRPr>
          </a:p>
          <a:p>
            <a:pPr algn="r"/>
            <a:r>
              <a:rPr lang="ja-JP" altLang="en-US" sz="2000" dirty="0">
                <a:solidFill>
                  <a:schemeClr val="tx1"/>
                </a:solidFill>
              </a:rPr>
              <a:t>４年　千葉　秀平</a:t>
            </a:r>
          </a:p>
        </p:txBody>
      </p:sp>
    </p:spTree>
    <p:extLst>
      <p:ext uri="{BB962C8B-B14F-4D97-AF65-F5344CB8AC3E}">
        <p14:creationId xmlns:p14="http://schemas.microsoft.com/office/powerpoint/2010/main" val="3102333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先行研究の問題点</a:t>
            </a:r>
            <a:r>
              <a:rPr lang="en-US" altLang="ja-JP" dirty="0" smtClean="0"/>
              <a:t>(</a:t>
            </a:r>
            <a:r>
              <a:rPr lang="ja-JP" altLang="en-US" dirty="0" smtClean="0"/>
              <a:t>例</a:t>
            </a:r>
            <a:r>
              <a:rPr lang="en-US" altLang="ja-JP" dirty="0" smtClean="0"/>
              <a:t>):</a:t>
            </a:r>
            <a:r>
              <a:rPr lang="ja-JP" altLang="en-US" dirty="0" smtClean="0"/>
              <a:t>設定</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2400" dirty="0" smtClean="0"/>
              <a:t>2</a:t>
            </a:r>
            <a:r>
              <a:rPr kumimoji="1" lang="ja-JP" altLang="en-US" sz="2400" dirty="0" smtClean="0"/>
              <a:t>関節のロボットアーム</a:t>
            </a:r>
            <a:endParaRPr kumimoji="1" lang="en-US" altLang="ja-JP" sz="2400" dirty="0" smtClean="0"/>
          </a:p>
          <a:p>
            <a:r>
              <a:rPr lang="ja-JP" altLang="en-US" sz="2400" dirty="0" smtClean="0"/>
              <a:t>目標地点に先端を届くことで報酬を得られるタスク．</a:t>
            </a:r>
            <a:endParaRPr kumimoji="1" lang="en-US" altLang="ja-JP" sz="2400" dirty="0" smtClean="0"/>
          </a:p>
          <a:p>
            <a:r>
              <a:rPr kumimoji="1" lang="ja-JP" altLang="en-US" sz="2400" dirty="0" smtClean="0"/>
              <a:t>各アクチュエータにそれぞれエージェントを設定．</a:t>
            </a:r>
            <a:endParaRPr kumimoji="1" lang="en-US" altLang="ja-JP" sz="2400" dirty="0" smtClean="0"/>
          </a:p>
          <a:p>
            <a:pPr>
              <a:buNone/>
            </a:pPr>
            <a:endParaRPr kumimoji="1" lang="en-US" altLang="ja-JP" sz="2800" dirty="0" smtClean="0"/>
          </a:p>
          <a:p>
            <a:pPr>
              <a:buNone/>
            </a:pPr>
            <a:endParaRPr lang="en-US" altLang="ja-JP" sz="2800" dirty="0" smtClean="0"/>
          </a:p>
          <a:p>
            <a:pPr>
              <a:buNone/>
            </a:pPr>
            <a:endParaRPr lang="en-US" altLang="ja-JP" sz="2800" dirty="0"/>
          </a:p>
          <a:p>
            <a:pPr>
              <a:buNone/>
            </a:pPr>
            <a:endParaRPr lang="en-US" altLang="ja-JP" sz="2800" dirty="0" smtClean="0"/>
          </a:p>
          <a:p>
            <a:pPr>
              <a:buNone/>
            </a:pPr>
            <a:endParaRPr lang="en-US" altLang="ja-JP" sz="2800" dirty="0"/>
          </a:p>
          <a:p>
            <a:pPr>
              <a:buNone/>
            </a:pPr>
            <a:endParaRPr lang="en-US" altLang="ja-JP" sz="2800" dirty="0" smtClean="0"/>
          </a:p>
          <a:p>
            <a:pPr>
              <a:buNone/>
            </a:pPr>
            <a:endParaRPr lang="en-US" altLang="ja-JP" sz="2800" dirty="0" smtClean="0"/>
          </a:p>
          <a:p>
            <a:pPr>
              <a:buNone/>
            </a:pPr>
            <a:endParaRPr kumimoji="1" lang="en-US" altLang="ja-JP" sz="2800" dirty="0" smtClean="0"/>
          </a:p>
          <a:p>
            <a:pPr>
              <a:buNone/>
            </a:pPr>
            <a:endParaRPr lang="en-US" altLang="ja-JP" sz="2800" dirty="0" smtClean="0"/>
          </a:p>
          <a:p>
            <a:pPr>
              <a:buNone/>
            </a:pPr>
            <a:endParaRPr kumimoji="1" lang="en-US" altLang="ja-JP" sz="2800" dirty="0" smtClean="0"/>
          </a:p>
          <a:p>
            <a:pPr>
              <a:buNone/>
            </a:pPr>
            <a:endParaRPr lang="en-US" altLang="ja-JP" sz="2800" dirty="0" smtClean="0"/>
          </a:p>
          <a:p>
            <a:pPr>
              <a:buNone/>
            </a:pPr>
            <a:endParaRPr kumimoji="1" lang="en-US" altLang="ja-JP" sz="2800" dirty="0" smtClean="0"/>
          </a:p>
        </p:txBody>
      </p:sp>
      <p:pic>
        <p:nvPicPr>
          <p:cNvPr id="4" name="図 3"/>
          <p:cNvPicPr>
            <a:picLocks noChangeAspect="1"/>
          </p:cNvPicPr>
          <p:nvPr/>
        </p:nvPicPr>
        <p:blipFill>
          <a:blip r:embed="rId3" cstate="print"/>
          <a:stretch>
            <a:fillRect/>
          </a:stretch>
        </p:blipFill>
        <p:spPr>
          <a:xfrm>
            <a:off x="1923937" y="3053745"/>
            <a:ext cx="5074500" cy="3268710"/>
          </a:xfrm>
          <a:prstGeom prst="rect">
            <a:avLst/>
          </a:prstGeom>
        </p:spPr>
      </p:pic>
    </p:spTree>
    <p:extLst>
      <p:ext uri="{BB962C8B-B14F-4D97-AF65-F5344CB8AC3E}">
        <p14:creationId xmlns:p14="http://schemas.microsoft.com/office/powerpoint/2010/main" val="200764596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先行研究の問題点</a:t>
            </a:r>
            <a:r>
              <a:rPr lang="en-US" altLang="ja-JP" dirty="0" smtClean="0"/>
              <a:t>(</a:t>
            </a:r>
            <a:r>
              <a:rPr lang="ja-JP" altLang="en-US" dirty="0" smtClean="0"/>
              <a:t>例</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buNone/>
            </a:pPr>
            <a:r>
              <a:rPr kumimoji="1" lang="ja-JP" altLang="en-US" sz="2800" dirty="0" smtClean="0"/>
              <a:t>報酬を得られる行動が２つある場合</a:t>
            </a:r>
            <a:endParaRPr lang="en-US" altLang="ja-JP" sz="2800" dirty="0" smtClean="0"/>
          </a:p>
          <a:p>
            <a:pPr>
              <a:buNone/>
            </a:pPr>
            <a:endParaRPr kumimoji="1" lang="en-US" altLang="ja-JP" sz="2800" dirty="0" smtClean="0"/>
          </a:p>
          <a:p>
            <a:pPr>
              <a:buNone/>
            </a:pPr>
            <a:endParaRPr lang="en-US" altLang="ja-JP" sz="2800" dirty="0" smtClean="0"/>
          </a:p>
          <a:p>
            <a:pPr>
              <a:buNone/>
            </a:pPr>
            <a:endParaRPr lang="en-US" altLang="ja-JP" sz="2800" dirty="0"/>
          </a:p>
          <a:p>
            <a:pPr>
              <a:buNone/>
            </a:pPr>
            <a:endParaRPr lang="en-US" altLang="ja-JP" sz="2800" dirty="0" smtClean="0"/>
          </a:p>
          <a:p>
            <a:pPr>
              <a:buNone/>
            </a:pPr>
            <a:endParaRPr lang="en-US" altLang="ja-JP" sz="2800" dirty="0"/>
          </a:p>
          <a:p>
            <a:pPr>
              <a:buNone/>
            </a:pPr>
            <a:endParaRPr lang="en-US" altLang="ja-JP" sz="2800" dirty="0" smtClean="0"/>
          </a:p>
          <a:p>
            <a:pPr>
              <a:buNone/>
            </a:pPr>
            <a:r>
              <a:rPr lang="ja-JP" altLang="en-US" sz="2800" dirty="0" smtClean="0"/>
              <a:t>各エージェントが他エージェントの行動を考慮に入れなければどちらかに定まらない．</a:t>
            </a:r>
            <a:endParaRPr lang="en-US" altLang="ja-JP" sz="2800" dirty="0" smtClean="0"/>
          </a:p>
          <a:p>
            <a:pPr>
              <a:buNone/>
            </a:pPr>
            <a:endParaRPr kumimoji="1" lang="en-US" altLang="ja-JP" sz="2800" dirty="0" smtClean="0"/>
          </a:p>
          <a:p>
            <a:pPr>
              <a:buNone/>
            </a:pPr>
            <a:endParaRPr lang="en-US" altLang="ja-JP" sz="2800" dirty="0" smtClean="0"/>
          </a:p>
          <a:p>
            <a:pPr>
              <a:buNone/>
            </a:pPr>
            <a:endParaRPr kumimoji="1" lang="en-US" altLang="ja-JP" sz="2800" dirty="0" smtClean="0"/>
          </a:p>
          <a:p>
            <a:pPr>
              <a:buNone/>
            </a:pPr>
            <a:endParaRPr lang="en-US" altLang="ja-JP" sz="2800" dirty="0" smtClean="0"/>
          </a:p>
          <a:p>
            <a:pPr>
              <a:buNone/>
            </a:pPr>
            <a:endParaRPr kumimoji="1" lang="en-US" altLang="ja-JP" sz="2800" dirty="0" smtClean="0"/>
          </a:p>
        </p:txBody>
      </p:sp>
      <p:pic>
        <p:nvPicPr>
          <p:cNvPr id="4" name="図 3"/>
          <p:cNvPicPr>
            <a:picLocks noChangeAspect="1"/>
          </p:cNvPicPr>
          <p:nvPr/>
        </p:nvPicPr>
        <p:blipFill>
          <a:blip r:embed="rId3" cstate="print"/>
          <a:stretch>
            <a:fillRect/>
          </a:stretch>
        </p:blipFill>
        <p:spPr>
          <a:xfrm>
            <a:off x="1349811" y="1999140"/>
            <a:ext cx="2749678" cy="2832882"/>
          </a:xfrm>
          <a:prstGeom prst="rect">
            <a:avLst/>
          </a:prstGeom>
        </p:spPr>
      </p:pic>
      <p:pic>
        <p:nvPicPr>
          <p:cNvPr id="5" name="図 4"/>
          <p:cNvPicPr>
            <a:picLocks noChangeAspect="1"/>
          </p:cNvPicPr>
          <p:nvPr/>
        </p:nvPicPr>
        <p:blipFill>
          <a:blip r:embed="rId4" cstate="print"/>
          <a:stretch>
            <a:fillRect/>
          </a:stretch>
        </p:blipFill>
        <p:spPr>
          <a:xfrm>
            <a:off x="5383485" y="1999140"/>
            <a:ext cx="2749678" cy="2832882"/>
          </a:xfrm>
          <a:prstGeom prst="rect">
            <a:avLst/>
          </a:prstGeom>
        </p:spPr>
      </p:pic>
    </p:spTree>
    <p:extLst>
      <p:ext uri="{BB962C8B-B14F-4D97-AF65-F5344CB8AC3E}">
        <p14:creationId xmlns:p14="http://schemas.microsoft.com/office/powerpoint/2010/main" val="20076459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目的</a:t>
            </a:r>
            <a:endParaRPr kumimoji="1" lang="ja-JP" altLang="en-US" sz="4000" dirty="0"/>
          </a:p>
        </p:txBody>
      </p:sp>
      <p:sp>
        <p:nvSpPr>
          <p:cNvPr id="3" name="コンテンツ プレースホルダー 2"/>
          <p:cNvSpPr>
            <a:spLocks noGrp="1"/>
          </p:cNvSpPr>
          <p:nvPr>
            <p:ph idx="1"/>
          </p:nvPr>
        </p:nvSpPr>
        <p:spPr/>
        <p:txBody>
          <a:bodyPr>
            <a:normAutofit/>
          </a:bodyPr>
          <a:lstStyle/>
          <a:p>
            <a:r>
              <a:rPr lang="ja-JP" altLang="en-US" sz="2800" dirty="0"/>
              <a:t>ロボット内に複数のエージェントが存在するマルチエージェントシステムにおいて，各エージェントが協調</a:t>
            </a:r>
            <a:r>
              <a:rPr lang="ja-JP" altLang="en-US" sz="2800" dirty="0" smtClean="0"/>
              <a:t>して行動</a:t>
            </a:r>
            <a:r>
              <a:rPr lang="ja-JP" altLang="en-US" sz="2800" dirty="0"/>
              <a:t>を選択</a:t>
            </a:r>
            <a:r>
              <a:rPr lang="ja-JP" altLang="en-US" sz="2800" dirty="0" smtClean="0"/>
              <a:t>することで先行研究の問題点を解消する</a:t>
            </a:r>
            <a:r>
              <a:rPr lang="ja-JP" altLang="ja-JP" sz="2800" dirty="0" smtClean="0"/>
              <a:t>．</a:t>
            </a:r>
            <a:r>
              <a:rPr lang="en-US" altLang="ja-JP" sz="2800" dirty="0" smtClean="0"/>
              <a:t> </a:t>
            </a:r>
            <a:endParaRPr lang="ja-JP" altLang="ja-JP" sz="2800" dirty="0"/>
          </a:p>
        </p:txBody>
      </p:sp>
    </p:spTree>
    <p:extLst>
      <p:ext uri="{BB962C8B-B14F-4D97-AF65-F5344CB8AC3E}">
        <p14:creationId xmlns:p14="http://schemas.microsoft.com/office/powerpoint/2010/main" val="481765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問題解決のアプローチ</a:t>
            </a:r>
            <a:endParaRPr kumimoji="1" lang="ja-JP" altLang="en-US" sz="4000" dirty="0"/>
          </a:p>
        </p:txBody>
      </p:sp>
      <p:sp>
        <p:nvSpPr>
          <p:cNvPr id="3" name="コンテンツ プレースホルダ 2"/>
          <p:cNvSpPr>
            <a:spLocks noGrp="1"/>
          </p:cNvSpPr>
          <p:nvPr>
            <p:ph idx="1"/>
          </p:nvPr>
        </p:nvSpPr>
        <p:spPr/>
        <p:txBody>
          <a:bodyPr>
            <a:normAutofit/>
          </a:bodyPr>
          <a:lstStyle/>
          <a:p>
            <a:r>
              <a:rPr lang="ja-JP" altLang="en-US" sz="3000" dirty="0" smtClean="0"/>
              <a:t>各エージェントが協調した行動選択．</a:t>
            </a:r>
            <a:endParaRPr kumimoji="1" lang="en-US" altLang="ja-JP" sz="3000" dirty="0" smtClean="0"/>
          </a:p>
          <a:p>
            <a:pPr>
              <a:buNone/>
            </a:pPr>
            <a:r>
              <a:rPr lang="ja-JP" altLang="en-US" sz="3000" dirty="0" smtClean="0"/>
              <a:t>→他エージェントの</a:t>
            </a:r>
            <a:r>
              <a:rPr lang="ja-JP" altLang="en-US" sz="3000" dirty="0"/>
              <a:t>選択</a:t>
            </a:r>
            <a:r>
              <a:rPr lang="ja-JP" altLang="en-US" sz="3000" dirty="0" smtClean="0"/>
              <a:t>した行動に合わせる．</a:t>
            </a:r>
            <a:endParaRPr lang="en-US" altLang="ja-JP" sz="3000" dirty="0" smtClean="0"/>
          </a:p>
          <a:p>
            <a:pPr lvl="1">
              <a:buFont typeface="Wingdings" pitchFamily="2" charset="2"/>
              <a:buChar char="Ø"/>
            </a:pPr>
            <a:endParaRPr lang="en-US" altLang="ja-JP" dirty="0" smtClean="0"/>
          </a:p>
          <a:p>
            <a:pPr>
              <a:buNone/>
            </a:pPr>
            <a:r>
              <a:rPr lang="ja-JP" altLang="en-US" sz="3500" u="sng" dirty="0" smtClean="0"/>
              <a:t>各エージェントの認識する状態に他のエージェントが選択した行動を情報として加える．</a:t>
            </a:r>
            <a:endParaRPr lang="en-US" altLang="ja-JP" sz="3500" u="sng" dirty="0" smtClean="0"/>
          </a:p>
          <a:p>
            <a:pPr>
              <a:buNone/>
            </a:pPr>
            <a:endParaRPr lang="en-US" altLang="ja-JP" dirty="0" smtClean="0"/>
          </a:p>
        </p:txBody>
      </p:sp>
      <p:sp>
        <p:nvSpPr>
          <p:cNvPr id="4" name="下矢印 3"/>
          <p:cNvSpPr/>
          <p:nvPr/>
        </p:nvSpPr>
        <p:spPr>
          <a:xfrm>
            <a:off x="3842994" y="2600102"/>
            <a:ext cx="630936" cy="489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問題解決のアプローチ</a:t>
            </a:r>
            <a:endParaRPr kumimoji="1" lang="ja-JP" altLang="en-US" sz="4000" dirty="0"/>
          </a:p>
        </p:txBody>
      </p:sp>
      <p:sp>
        <p:nvSpPr>
          <p:cNvPr id="3" name="コンテンツ プレースホルダ 2"/>
          <p:cNvSpPr>
            <a:spLocks noGrp="1"/>
          </p:cNvSpPr>
          <p:nvPr>
            <p:ph idx="1"/>
          </p:nvPr>
        </p:nvSpPr>
        <p:spPr/>
        <p:txBody>
          <a:bodyPr>
            <a:normAutofit/>
          </a:bodyPr>
          <a:lstStyle/>
          <a:p>
            <a:r>
              <a:rPr lang="en-US" altLang="ja-JP" sz="2800" dirty="0"/>
              <a:t>1</a:t>
            </a:r>
            <a:r>
              <a:rPr lang="ja-JP" altLang="en-US" sz="2800" dirty="0" smtClean="0"/>
              <a:t>回</a:t>
            </a:r>
            <a:r>
              <a:rPr lang="ja-JP" altLang="en-US" sz="2800" dirty="0"/>
              <a:t>のロボットの行動出力に対しエージェント</a:t>
            </a:r>
            <a:r>
              <a:rPr lang="ja-JP" altLang="en-US" sz="2800" dirty="0" smtClean="0"/>
              <a:t>の行動選択が</a:t>
            </a:r>
            <a:r>
              <a:rPr lang="en-US" altLang="ja-JP" sz="2800" dirty="0" smtClean="0"/>
              <a:t>1</a:t>
            </a:r>
            <a:r>
              <a:rPr lang="ja-JP" altLang="en-US" sz="2800" dirty="0" smtClean="0"/>
              <a:t>回では他エージェントの行動の情報を行動選択に利用できない．</a:t>
            </a:r>
            <a:endParaRPr lang="en-US" altLang="ja-JP" sz="2800" dirty="0"/>
          </a:p>
          <a:p>
            <a:endParaRPr lang="en-US" altLang="ja-JP" sz="3400" u="sng" dirty="0" smtClean="0"/>
          </a:p>
          <a:p>
            <a:r>
              <a:rPr lang="ja-JP" altLang="en-US" u="sng" dirty="0" smtClean="0"/>
              <a:t>各エージェントが仮想的に複数回行動選択を行う．</a:t>
            </a:r>
            <a:endParaRPr lang="en-US" altLang="ja-JP" u="sng" dirty="0"/>
          </a:p>
          <a:p>
            <a:endParaRPr lang="en-US" altLang="ja-JP" sz="3400" u="sng" dirty="0" smtClean="0"/>
          </a:p>
          <a:p>
            <a:pPr>
              <a:buNone/>
            </a:pPr>
            <a:endParaRPr lang="en-US" altLang="ja-JP" dirty="0" smtClean="0"/>
          </a:p>
          <a:p>
            <a:pPr>
              <a:buNone/>
            </a:pPr>
            <a:endParaRPr lang="en-US" altLang="ja-JP" dirty="0" smtClean="0"/>
          </a:p>
          <a:p>
            <a:pPr>
              <a:buNone/>
            </a:pPr>
            <a:endParaRPr lang="en-US" altLang="ja-JP" dirty="0" smtClean="0"/>
          </a:p>
        </p:txBody>
      </p:sp>
      <p:sp>
        <p:nvSpPr>
          <p:cNvPr id="4" name="下矢印 3"/>
          <p:cNvSpPr/>
          <p:nvPr/>
        </p:nvSpPr>
        <p:spPr>
          <a:xfrm>
            <a:off x="3410296" y="2737847"/>
            <a:ext cx="630936" cy="633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問題解決のアプローチ</a:t>
            </a:r>
            <a:endParaRPr kumimoji="1" lang="ja-JP" altLang="en-US" sz="4000" dirty="0"/>
          </a:p>
        </p:txBody>
      </p:sp>
      <p:sp>
        <p:nvSpPr>
          <p:cNvPr id="3" name="コンテンツ プレースホルダ 2"/>
          <p:cNvSpPr>
            <a:spLocks noGrp="1"/>
          </p:cNvSpPr>
          <p:nvPr>
            <p:ph idx="1"/>
          </p:nvPr>
        </p:nvSpPr>
        <p:spPr/>
        <p:txBody>
          <a:bodyPr>
            <a:normAutofit/>
          </a:bodyPr>
          <a:lstStyle/>
          <a:p>
            <a:r>
              <a:rPr lang="ja-JP" altLang="en-US" sz="3000" dirty="0" smtClean="0"/>
              <a:t>各エージェントが選択した行動を送信し合う．</a:t>
            </a:r>
            <a:endParaRPr lang="en-US" altLang="ja-JP" sz="3000" dirty="0" smtClean="0"/>
          </a:p>
          <a:p>
            <a:pPr>
              <a:buNone/>
            </a:pPr>
            <a:r>
              <a:rPr lang="ja-JP" altLang="en-US" sz="3000" dirty="0" smtClean="0"/>
              <a:t>→他エージェントの選択した行動の傾向を知り，傾向に合わせて行動を選択する．</a:t>
            </a:r>
            <a:endParaRPr lang="en-US" altLang="ja-JP" sz="3000" dirty="0" smtClean="0"/>
          </a:p>
          <a:p>
            <a:endParaRPr lang="en-US" altLang="ja-JP" sz="3000" dirty="0" smtClean="0"/>
          </a:p>
          <a:p>
            <a:pPr>
              <a:buNone/>
            </a:pPr>
            <a:r>
              <a:rPr lang="ja-JP" altLang="en-US" sz="3000" dirty="0" smtClean="0"/>
              <a:t>他のエージェントが選択した行動に合わせた行動選択と学習が可能</a:t>
            </a:r>
            <a:endParaRPr lang="en-US" altLang="ja-JP" sz="3000" dirty="0" smtClean="0"/>
          </a:p>
          <a:p>
            <a:pPr>
              <a:buNone/>
            </a:pPr>
            <a:endParaRPr lang="en-US" altLang="ja-JP" sz="3000" dirty="0" smtClean="0"/>
          </a:p>
        </p:txBody>
      </p:sp>
      <p:sp>
        <p:nvSpPr>
          <p:cNvPr id="4" name="下矢印 3"/>
          <p:cNvSpPr/>
          <p:nvPr/>
        </p:nvSpPr>
        <p:spPr>
          <a:xfrm>
            <a:off x="3538194" y="3501802"/>
            <a:ext cx="630936" cy="489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問題解決のアプローチ</a:t>
            </a:r>
            <a:r>
              <a:rPr kumimoji="1" lang="en-US" altLang="ja-JP" sz="4000" dirty="0" smtClean="0"/>
              <a:t>:</a:t>
            </a:r>
            <a:r>
              <a:rPr kumimoji="1" lang="ja-JP" altLang="en-US" sz="4000" dirty="0" smtClean="0"/>
              <a:t>概要図</a:t>
            </a:r>
            <a:endParaRPr kumimoji="1" lang="ja-JP" altLang="en-US" sz="4000" dirty="0"/>
          </a:p>
        </p:txBody>
      </p:sp>
      <p:sp>
        <p:nvSpPr>
          <p:cNvPr id="3" name="コンテンツ プレースホルダ 2"/>
          <p:cNvSpPr>
            <a:spLocks noGrp="1"/>
          </p:cNvSpPr>
          <p:nvPr>
            <p:ph idx="1"/>
          </p:nvPr>
        </p:nvSpPr>
        <p:spPr/>
        <p:txBody>
          <a:bodyPr>
            <a:normAutofit/>
          </a:bodyPr>
          <a:lstStyle/>
          <a:p>
            <a:endParaRPr lang="en-US" altLang="ja-JP" sz="3400" u="sng" dirty="0" smtClean="0"/>
          </a:p>
          <a:p>
            <a:pPr>
              <a:buNone/>
            </a:pPr>
            <a:endParaRPr lang="en-US" altLang="ja-JP" dirty="0" smtClean="0"/>
          </a:p>
          <a:p>
            <a:pPr>
              <a:buNone/>
            </a:pPr>
            <a:endParaRPr lang="en-US" altLang="ja-JP" dirty="0" smtClean="0"/>
          </a:p>
          <a:p>
            <a:pPr>
              <a:buNone/>
            </a:pPr>
            <a:endParaRPr lang="en-US" altLang="ja-JP" dirty="0" smtClean="0"/>
          </a:p>
        </p:txBody>
      </p:sp>
      <p:pic>
        <p:nvPicPr>
          <p:cNvPr id="4" name="図 3"/>
          <p:cNvPicPr>
            <a:picLocks noChangeAspect="1"/>
          </p:cNvPicPr>
          <p:nvPr/>
        </p:nvPicPr>
        <p:blipFill>
          <a:blip r:embed="rId3" cstate="print"/>
          <a:stretch>
            <a:fillRect/>
          </a:stretch>
        </p:blipFill>
        <p:spPr>
          <a:xfrm>
            <a:off x="997229" y="1517768"/>
            <a:ext cx="7061609" cy="493818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提案</a:t>
            </a:r>
            <a:r>
              <a:rPr kumimoji="1" lang="ja-JP" altLang="en-US" sz="4000" dirty="0" smtClean="0"/>
              <a:t>手法</a:t>
            </a:r>
            <a:endParaRPr kumimoji="1" lang="ja-JP" altLang="en-US" sz="4000" dirty="0"/>
          </a:p>
        </p:txBody>
      </p:sp>
      <p:sp>
        <p:nvSpPr>
          <p:cNvPr id="3" name="コンテンツ プレースホルダー 2"/>
          <p:cNvSpPr>
            <a:spLocks noGrp="1"/>
          </p:cNvSpPr>
          <p:nvPr>
            <p:ph idx="1"/>
          </p:nvPr>
        </p:nvSpPr>
        <p:spPr/>
        <p:txBody>
          <a:bodyPr>
            <a:normAutofit fontScale="85000" lnSpcReduction="20000"/>
          </a:bodyPr>
          <a:lstStyle/>
          <a:p>
            <a:pPr algn="just"/>
            <a:r>
              <a:rPr lang="ja-JP" altLang="en-US" sz="3000" dirty="0" smtClean="0"/>
              <a:t>各エージェントはロボットの</a:t>
            </a:r>
            <a:r>
              <a:rPr lang="en-US" altLang="ja-JP" sz="3000" dirty="0" smtClean="0"/>
              <a:t>1</a:t>
            </a:r>
            <a:r>
              <a:rPr lang="ja-JP" altLang="en-US" sz="3000" dirty="0" smtClean="0"/>
              <a:t>回の行動選択に対して複数回行動選択を行う</a:t>
            </a:r>
            <a:endParaRPr lang="en-US" altLang="ja-JP" sz="3000" dirty="0" smtClean="0"/>
          </a:p>
          <a:p>
            <a:pPr algn="just"/>
            <a:r>
              <a:rPr lang="ja-JP" altLang="en-US" sz="3000" dirty="0" smtClean="0"/>
              <a:t>行動選択の後，各エージェントは選択した行動を他エージェントに送信する</a:t>
            </a:r>
            <a:endParaRPr lang="en-US" altLang="ja-JP" sz="3000" dirty="0" smtClean="0"/>
          </a:p>
          <a:p>
            <a:pPr algn="ctr">
              <a:buNone/>
            </a:pPr>
            <a:endParaRPr lang="en-US" altLang="ja-JP" sz="2800" dirty="0" smtClean="0"/>
          </a:p>
          <a:p>
            <a:pPr>
              <a:buNone/>
            </a:pPr>
            <a:r>
              <a:rPr lang="ja-JP" altLang="en-US" dirty="0" smtClean="0"/>
              <a:t>エージェントの仮想的な行動選択を</a:t>
            </a:r>
            <a:r>
              <a:rPr lang="ja-JP" altLang="en-US" dirty="0" smtClean="0">
                <a:solidFill>
                  <a:srgbClr val="FF0000"/>
                </a:solidFill>
              </a:rPr>
              <a:t>ステップ</a:t>
            </a:r>
            <a:r>
              <a:rPr lang="ja-JP" altLang="en-US" dirty="0" smtClean="0"/>
              <a:t>と定義する．</a:t>
            </a:r>
            <a:endParaRPr lang="en-US" altLang="ja-JP" dirty="0" smtClean="0"/>
          </a:p>
          <a:p>
            <a:pPr>
              <a:buNone/>
            </a:pPr>
            <a:endParaRPr lang="en-US" altLang="ja-JP" dirty="0" smtClean="0"/>
          </a:p>
          <a:p>
            <a:pPr>
              <a:buNone/>
            </a:pPr>
            <a:r>
              <a:rPr lang="ja-JP" altLang="en-US" sz="3000" dirty="0"/>
              <a:t>ステップ</a:t>
            </a:r>
            <a:r>
              <a:rPr lang="ja-JP" altLang="en-US" sz="3000" dirty="0" smtClean="0"/>
              <a:t>は既定の回数</a:t>
            </a:r>
            <a:r>
              <a:rPr lang="en-US" altLang="ja-JP" sz="3000" dirty="0" smtClean="0"/>
              <a:t>N</a:t>
            </a:r>
            <a:r>
              <a:rPr lang="ja-JP" altLang="en-US" sz="3000" dirty="0" smtClean="0"/>
              <a:t>回繰り返す．</a:t>
            </a:r>
            <a:endParaRPr lang="en-US" altLang="ja-JP" sz="3000" dirty="0" smtClean="0"/>
          </a:p>
          <a:p>
            <a:pPr>
              <a:buNone/>
            </a:pPr>
            <a:r>
              <a:rPr lang="en-US" altLang="ja-JP" sz="3000" dirty="0" smtClean="0"/>
              <a:t>N</a:t>
            </a:r>
            <a:r>
              <a:rPr lang="ja-JP" altLang="en-US" sz="3000" dirty="0" smtClean="0"/>
              <a:t>ステップ終了後に各エージェントが選択している行動を出力する．</a:t>
            </a:r>
            <a:endParaRPr lang="ja-JP" altLang="en-US" sz="3000" dirty="0"/>
          </a:p>
        </p:txBody>
      </p:sp>
    </p:spTree>
    <p:extLst>
      <p:ext uri="{BB962C8B-B14F-4D97-AF65-F5344CB8AC3E}">
        <p14:creationId xmlns:p14="http://schemas.microsoft.com/office/powerpoint/2010/main" val="3981860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システム全体</a:t>
            </a:r>
            <a:r>
              <a:rPr kumimoji="1" lang="ja-JP" altLang="en-US" sz="4000" dirty="0" smtClean="0"/>
              <a:t>の概要</a:t>
            </a:r>
            <a:endParaRPr kumimoji="1" lang="ja-JP" altLang="en-US" sz="4000" dirty="0"/>
          </a:p>
        </p:txBody>
      </p:sp>
      <p:pic>
        <p:nvPicPr>
          <p:cNvPr id="43" name="図 42" descr="システム概要.png"/>
          <p:cNvPicPr>
            <a:picLocks noChangeAspect="1"/>
          </p:cNvPicPr>
          <p:nvPr/>
        </p:nvPicPr>
        <p:blipFill>
          <a:blip r:embed="rId3" cstate="print"/>
          <a:stretch>
            <a:fillRect/>
          </a:stretch>
        </p:blipFill>
        <p:spPr>
          <a:xfrm>
            <a:off x="795799" y="1459715"/>
            <a:ext cx="8050702" cy="5144218"/>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提案手法：概要</a:t>
            </a:r>
            <a:endParaRPr kumimoji="1" lang="ja-JP" altLang="en-US" sz="4000" dirty="0"/>
          </a:p>
        </p:txBody>
      </p:sp>
      <p:pic>
        <p:nvPicPr>
          <p:cNvPr id="4" name="図 3" descr="図7.png"/>
          <p:cNvPicPr>
            <a:picLocks noChangeAspect="1"/>
          </p:cNvPicPr>
          <p:nvPr/>
        </p:nvPicPr>
        <p:blipFill>
          <a:blip r:embed="rId3" cstate="print"/>
          <a:stretch>
            <a:fillRect/>
          </a:stretch>
        </p:blipFill>
        <p:spPr>
          <a:xfrm>
            <a:off x="1011170" y="1113605"/>
            <a:ext cx="5583780" cy="5623462"/>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マルチエージェントシステム</a:t>
            </a:r>
            <a:endParaRPr kumimoji="1" lang="ja-JP" altLang="en-US" sz="4000" dirty="0"/>
          </a:p>
        </p:txBody>
      </p:sp>
      <p:sp>
        <p:nvSpPr>
          <p:cNvPr id="3" name="コンテンツ プレースホルダー 2"/>
          <p:cNvSpPr>
            <a:spLocks noGrp="1"/>
          </p:cNvSpPr>
          <p:nvPr>
            <p:ph idx="1"/>
          </p:nvPr>
        </p:nvSpPr>
        <p:spPr/>
        <p:txBody>
          <a:bodyPr>
            <a:normAutofit/>
          </a:bodyPr>
          <a:lstStyle/>
          <a:p>
            <a:r>
              <a:rPr kumimoji="1" lang="ja-JP" altLang="en-US" sz="2800" dirty="0" smtClean="0"/>
              <a:t>エージェント</a:t>
            </a:r>
            <a:r>
              <a:rPr lang="ja-JP" altLang="en-US" sz="2800" dirty="0" smtClean="0"/>
              <a:t>は計算機科学上の抽象概念であり、論理的モデル．</a:t>
            </a:r>
            <a:endParaRPr kumimoji="1" lang="en-US" altLang="ja-JP" sz="2800" dirty="0" smtClean="0"/>
          </a:p>
          <a:p>
            <a:r>
              <a:rPr kumimoji="1" lang="ja-JP" altLang="en-US" sz="2800" dirty="0" smtClean="0"/>
              <a:t>複数のエージェントにより構成されるシステム．</a:t>
            </a:r>
            <a:endParaRPr kumimoji="1" lang="en-US" altLang="ja-JP" sz="2800" dirty="0" smtClean="0"/>
          </a:p>
          <a:p>
            <a:r>
              <a:rPr lang="ja-JP" altLang="en-US" sz="2800" dirty="0" smtClean="0"/>
              <a:t>各エージェントが自律的に行動し相互に作用することでシステムの目標を達成．</a:t>
            </a:r>
            <a:endParaRPr lang="en-US" altLang="ja-JP" sz="2800" dirty="0" smtClean="0"/>
          </a:p>
          <a:p>
            <a:pPr>
              <a:buNone/>
            </a:pPr>
            <a:endParaRPr kumimoji="1" lang="en-US" altLang="ja-JP" sz="2800" dirty="0" smtClean="0"/>
          </a:p>
        </p:txBody>
      </p:sp>
      <p:pic>
        <p:nvPicPr>
          <p:cNvPr id="5" name="図 4"/>
          <p:cNvPicPr>
            <a:picLocks noChangeAspect="1"/>
          </p:cNvPicPr>
          <p:nvPr/>
        </p:nvPicPr>
        <p:blipFill>
          <a:blip r:embed="rId2" cstate="print"/>
          <a:stretch>
            <a:fillRect/>
          </a:stretch>
        </p:blipFill>
        <p:spPr>
          <a:xfrm>
            <a:off x="4086234" y="3937901"/>
            <a:ext cx="4081556" cy="2640699"/>
          </a:xfrm>
          <a:prstGeom prst="rect">
            <a:avLst/>
          </a:prstGeom>
        </p:spPr>
      </p:pic>
    </p:spTree>
    <p:extLst>
      <p:ext uri="{BB962C8B-B14F-4D97-AF65-F5344CB8AC3E}">
        <p14:creationId xmlns:p14="http://schemas.microsoft.com/office/powerpoint/2010/main" val="3240777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提案手法：行動選択</a:t>
            </a:r>
            <a:endParaRPr kumimoji="1" lang="ja-JP" altLang="en-US" sz="4000" dirty="0"/>
          </a:p>
        </p:txBody>
      </p:sp>
      <p:sp>
        <p:nvSpPr>
          <p:cNvPr id="3" name="コンテンツ プレースホルダー 2"/>
          <p:cNvSpPr>
            <a:spLocks noGrp="1"/>
          </p:cNvSpPr>
          <p:nvPr>
            <p:ph idx="1"/>
          </p:nvPr>
        </p:nvSpPr>
        <p:spPr/>
        <p:txBody>
          <a:bodyPr>
            <a:normAutofit/>
          </a:bodyPr>
          <a:lstStyle/>
          <a:p>
            <a:r>
              <a:rPr kumimoji="1" lang="ja-JP" altLang="en-US" sz="2800" dirty="0" smtClean="0"/>
              <a:t>各ステップでの行動選択の際には強化学習における行動評価値の他に行動遷移確率を用いる．</a:t>
            </a:r>
            <a:endParaRPr kumimoji="1" lang="en-US" altLang="ja-JP" sz="2800" dirty="0" smtClean="0"/>
          </a:p>
          <a:p>
            <a:endParaRPr kumimoji="1" lang="en-US" altLang="ja-JP" sz="2800" dirty="0" smtClean="0"/>
          </a:p>
          <a:p>
            <a:r>
              <a:rPr lang="ja-JP" altLang="en-US" sz="2800" dirty="0" smtClean="0"/>
              <a:t>行動評価値と行動遷移確率から協調的行動評価値を算出する．</a:t>
            </a:r>
            <a:endParaRPr lang="en-US" altLang="ja-JP" sz="2800" dirty="0" smtClean="0"/>
          </a:p>
          <a:p>
            <a:endParaRPr kumimoji="1" lang="en-US" altLang="ja-JP" sz="2800" dirty="0" smtClean="0"/>
          </a:p>
          <a:p>
            <a:r>
              <a:rPr kumimoji="1" lang="ja-JP" altLang="en-US" sz="2800" dirty="0" smtClean="0"/>
              <a:t>算出した協調的行動評価値から行動を選択する．</a:t>
            </a:r>
            <a:endParaRPr kumimoji="1" lang="ja-JP" altLang="en-US" sz="2800" dirty="0"/>
          </a:p>
        </p:txBody>
      </p:sp>
    </p:spTree>
    <p:extLst>
      <p:ext uri="{BB962C8B-B14F-4D97-AF65-F5344CB8AC3E}">
        <p14:creationId xmlns:p14="http://schemas.microsoft.com/office/powerpoint/2010/main" val="1364401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提案手法：行動遷移確率</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行動遷移確率</a:t>
            </a:r>
            <a:endParaRPr lang="en-US" altLang="ja-JP" sz="2800" dirty="0" smtClean="0"/>
          </a:p>
          <a:p>
            <a:pPr lvl="1">
              <a:buFont typeface="Wingdings" pitchFamily="2" charset="2"/>
              <a:buChar char="Ø"/>
            </a:pPr>
            <a:r>
              <a:rPr kumimoji="1" lang="ja-JP" altLang="en-US" sz="2400" dirty="0" smtClean="0"/>
              <a:t>エージェント</a:t>
            </a:r>
            <a:r>
              <a:rPr lang="ja-JP" altLang="en-US" sz="2400" dirty="0" smtClean="0"/>
              <a:t>　</a:t>
            </a:r>
            <a:r>
              <a:rPr kumimoji="1" lang="ja-JP" altLang="en-US" sz="2400" dirty="0" smtClean="0"/>
              <a:t>が行動　を選択したときに他エージェントが　を選択する確率</a:t>
            </a:r>
            <a:r>
              <a:rPr lang="ja-JP" altLang="en-US" sz="2400" dirty="0" smtClean="0"/>
              <a:t>．</a:t>
            </a:r>
            <a:endParaRPr lang="en-US" altLang="ja-JP" sz="2400" dirty="0" smtClean="0"/>
          </a:p>
          <a:p>
            <a:pPr lvl="1">
              <a:buFont typeface="Wingdings" pitchFamily="2" charset="2"/>
              <a:buChar char="Ø"/>
            </a:pPr>
            <a:r>
              <a:rPr lang="ja-JP" altLang="en-US" sz="2400" dirty="0" smtClean="0"/>
              <a:t>各エージェントの各行動に対して行動評価値　　　　　　を基に算出．</a:t>
            </a:r>
            <a:endParaRPr lang="en-US" altLang="ja-JP" sz="2400" dirty="0" smtClean="0"/>
          </a:p>
          <a:p>
            <a:pPr lvl="1">
              <a:buFont typeface="Wingdings" pitchFamily="2" charset="2"/>
              <a:buChar char="Ø"/>
            </a:pPr>
            <a:r>
              <a:rPr lang="en-US" altLang="ja-JP" sz="2400" dirty="0" smtClean="0"/>
              <a:t>0</a:t>
            </a:r>
            <a:r>
              <a:rPr lang="ja-JP" altLang="en-US" sz="2400" dirty="0" smtClean="0"/>
              <a:t>ステップの最初に作成．</a:t>
            </a:r>
            <a:endParaRPr lang="en-US" altLang="ja-JP" sz="2400" dirty="0" smtClean="0"/>
          </a:p>
          <a:p>
            <a:pPr lvl="1">
              <a:buFont typeface="Wingdings" pitchFamily="2" charset="2"/>
              <a:buChar char="Ø"/>
            </a:pPr>
            <a:r>
              <a:rPr lang="en-US" altLang="ja-JP" sz="2400" dirty="0"/>
              <a:t>U</a:t>
            </a:r>
            <a:r>
              <a:rPr lang="ja-JP" altLang="en-US" sz="2400" dirty="0" smtClean="0"/>
              <a:t>は　　　　の数．</a:t>
            </a:r>
            <a:endParaRPr lang="en-US" altLang="ja-JP" sz="2400" dirty="0" smtClean="0"/>
          </a:p>
          <a:p>
            <a:pPr lvl="1">
              <a:buNone/>
            </a:pPr>
            <a:endParaRPr kumimoji="1" lang="en-US" altLang="ja-JP" dirty="0" smtClean="0"/>
          </a:p>
          <a:p>
            <a:pPr lvl="1">
              <a:buFont typeface="Wingdings" pitchFamily="2" charset="2"/>
              <a:buChar char="Ø"/>
            </a:pPr>
            <a:endParaRPr kumimoji="1" lang="en-US" altLang="ja-JP" dirty="0" smtClean="0"/>
          </a:p>
          <a:p>
            <a:pPr lvl="1">
              <a:buFont typeface="Wingdings" pitchFamily="2" charset="2"/>
              <a:buChar char="Ø"/>
            </a:pPr>
            <a:endParaRPr kumimoji="1" lang="ja-JP" altLang="en-US" dirty="0"/>
          </a:p>
        </p:txBody>
      </p:sp>
      <p:sp>
        <p:nvSpPr>
          <p:cNvPr id="87042"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87044"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nvGraphicFramePr>
        <p:xfrm>
          <a:off x="5859463" y="4340225"/>
          <a:ext cx="188912" cy="495300"/>
        </p:xfrm>
        <a:graphic>
          <a:graphicData uri="http://schemas.openxmlformats.org/presentationml/2006/ole">
            <mc:AlternateContent xmlns:mc="http://schemas.openxmlformats.org/markup-compatibility/2006">
              <mc:Choice xmlns:v="urn:schemas-microsoft-com:vml" Requires="v">
                <p:oleObj spid="_x0000_s87446" name="数式" r:id="rId3" imgW="114151" imgH="215619" progId="Equation.3">
                  <p:embed/>
                </p:oleObj>
              </mc:Choice>
              <mc:Fallback>
                <p:oleObj name="数式" r:id="rId3" imgW="114151" imgH="215619" progId="Equation.3">
                  <p:embed/>
                  <p:pic>
                    <p:nvPicPr>
                      <p:cNvPr id="0" name="Picture 3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9463" y="4340225"/>
                        <a:ext cx="18891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オブジェクト 10"/>
          <p:cNvGraphicFramePr>
            <a:graphicFrameLocks noChangeAspect="1"/>
          </p:cNvGraphicFramePr>
          <p:nvPr/>
        </p:nvGraphicFramePr>
        <p:xfrm>
          <a:off x="4405313" y="5172075"/>
          <a:ext cx="222250" cy="582613"/>
        </p:xfrm>
        <a:graphic>
          <a:graphicData uri="http://schemas.openxmlformats.org/presentationml/2006/ole">
            <mc:AlternateContent xmlns:mc="http://schemas.openxmlformats.org/markup-compatibility/2006">
              <mc:Choice xmlns:v="urn:schemas-microsoft-com:vml" Requires="v">
                <p:oleObj spid="_x0000_s87447" name="数式" r:id="rId5" imgW="114151" imgH="215619" progId="Equation.3">
                  <p:embed/>
                </p:oleObj>
              </mc:Choice>
              <mc:Fallback>
                <p:oleObj name="数式" r:id="rId5" imgW="114151" imgH="215619" progId="Equation.3">
                  <p:embed/>
                  <p:pic>
                    <p:nvPicPr>
                      <p:cNvPr id="0" name="Picture 3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5313" y="5172075"/>
                        <a:ext cx="222250"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オブジェクト 12"/>
          <p:cNvGraphicFramePr>
            <a:graphicFrameLocks noChangeAspect="1"/>
          </p:cNvGraphicFramePr>
          <p:nvPr/>
        </p:nvGraphicFramePr>
        <p:xfrm>
          <a:off x="3606800" y="1920875"/>
          <a:ext cx="214313" cy="565150"/>
        </p:xfrm>
        <a:graphic>
          <a:graphicData uri="http://schemas.openxmlformats.org/presentationml/2006/ole">
            <mc:AlternateContent xmlns:mc="http://schemas.openxmlformats.org/markup-compatibility/2006">
              <mc:Choice xmlns:v="urn:schemas-microsoft-com:vml" Requires="v">
                <p:oleObj spid="_x0000_s87448" name="数式" r:id="rId6" imgW="114151" imgH="215619" progId="Equation.3">
                  <p:embed/>
                </p:oleObj>
              </mc:Choice>
              <mc:Fallback>
                <p:oleObj name="数式" r:id="rId6" imgW="114151" imgH="215619" progId="Equation.3">
                  <p:embed/>
                  <p:pic>
                    <p:nvPicPr>
                      <p:cNvPr id="0" name="Picture 3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800" y="1920875"/>
                        <a:ext cx="214313"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オブジェクト 1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7449" name="数式" r:id="rId7" imgW="114151" imgH="215619" progId="Equation.3">
                  <p:embed/>
                </p:oleObj>
              </mc:Choice>
              <mc:Fallback>
                <p:oleObj name="数式" r:id="rId7" imgW="114151" imgH="215619" progId="Equation.3">
                  <p:embed/>
                  <p:pic>
                    <p:nvPicPr>
                      <p:cNvPr id="0" name="Picture 3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120" name="Object 80"/>
          <p:cNvGraphicFramePr>
            <a:graphicFrameLocks noChangeAspect="1"/>
          </p:cNvGraphicFramePr>
          <p:nvPr>
            <p:extLst>
              <p:ext uri="{D42A27DB-BD31-4B8C-83A1-F6EECF244321}">
                <p14:modId xmlns:p14="http://schemas.microsoft.com/office/powerpoint/2010/main" val="2414599867"/>
              </p:ext>
            </p:extLst>
          </p:nvPr>
        </p:nvGraphicFramePr>
        <p:xfrm>
          <a:off x="2132013" y="4648200"/>
          <a:ext cx="4170362" cy="1917700"/>
        </p:xfrm>
        <a:graphic>
          <a:graphicData uri="http://schemas.openxmlformats.org/presentationml/2006/ole">
            <mc:AlternateContent xmlns:mc="http://schemas.openxmlformats.org/markup-compatibility/2006">
              <mc:Choice xmlns:v="urn:schemas-microsoft-com:vml" Requires="v">
                <p:oleObj spid="_x0000_s87450" name="数式" r:id="rId8" imgW="1815840" imgH="838080" progId="Equation.3">
                  <p:embed/>
                </p:oleObj>
              </mc:Choice>
              <mc:Fallback>
                <p:oleObj name="数式" r:id="rId8" imgW="1815840" imgH="838080" progId="Equation.3">
                  <p:embed/>
                  <p:pic>
                    <p:nvPicPr>
                      <p:cNvPr id="0" name="Picture 36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2013" y="4648200"/>
                        <a:ext cx="4170362"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7121" name="Object 81"/>
          <p:cNvGraphicFramePr>
            <a:graphicFrameLocks noChangeAspect="1"/>
          </p:cNvGraphicFramePr>
          <p:nvPr/>
        </p:nvGraphicFramePr>
        <p:xfrm>
          <a:off x="1924035" y="4146538"/>
          <a:ext cx="1197613" cy="496575"/>
        </p:xfrm>
        <a:graphic>
          <a:graphicData uri="http://schemas.openxmlformats.org/presentationml/2006/ole">
            <mc:AlternateContent xmlns:mc="http://schemas.openxmlformats.org/markup-compatibility/2006">
              <mc:Choice xmlns:v="urn:schemas-microsoft-com:vml" Requires="v">
                <p:oleObj spid="_x0000_s87451" name="数式" r:id="rId10" imgW="520474" imgH="215806" progId="Equation.3">
                  <p:embed/>
                </p:oleObj>
              </mc:Choice>
              <mc:Fallback>
                <p:oleObj name="数式" r:id="rId10" imgW="520474" imgH="215806" progId="Equation.3">
                  <p:embed/>
                  <p:pic>
                    <p:nvPicPr>
                      <p:cNvPr id="0" name="Picture 36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24035" y="4146538"/>
                        <a:ext cx="1197613" cy="49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7122" name="Object 82"/>
          <p:cNvGraphicFramePr>
            <a:graphicFrameLocks noChangeAspect="1"/>
          </p:cNvGraphicFramePr>
          <p:nvPr/>
        </p:nvGraphicFramePr>
        <p:xfrm>
          <a:off x="3257535" y="1962136"/>
          <a:ext cx="204467" cy="379732"/>
        </p:xfrm>
        <a:graphic>
          <a:graphicData uri="http://schemas.openxmlformats.org/presentationml/2006/ole">
            <mc:AlternateContent xmlns:mc="http://schemas.openxmlformats.org/markup-compatibility/2006">
              <mc:Choice xmlns:v="urn:schemas-microsoft-com:vml" Requires="v">
                <p:oleObj spid="_x0000_s87452" name="数式" r:id="rId12" imgW="88707" imgH="164742" progId="Equation.3">
                  <p:embed/>
                </p:oleObj>
              </mc:Choice>
              <mc:Fallback>
                <p:oleObj name="数式" r:id="rId12" imgW="88707" imgH="164742" progId="Equation.3">
                  <p:embed/>
                  <p:pic>
                    <p:nvPicPr>
                      <p:cNvPr id="0" name="Picture 3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57535" y="1962136"/>
                        <a:ext cx="204467" cy="379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7123" name="Object 83"/>
          <p:cNvGraphicFramePr>
            <a:graphicFrameLocks noChangeAspect="1"/>
          </p:cNvGraphicFramePr>
          <p:nvPr/>
        </p:nvGraphicFramePr>
        <p:xfrm>
          <a:off x="4419593" y="1892296"/>
          <a:ext cx="350522" cy="525779"/>
        </p:xfrm>
        <a:graphic>
          <a:graphicData uri="http://schemas.openxmlformats.org/presentationml/2006/ole">
            <mc:AlternateContent xmlns:mc="http://schemas.openxmlformats.org/markup-compatibility/2006">
              <mc:Choice xmlns:v="urn:schemas-microsoft-com:vml" Requires="v">
                <p:oleObj spid="_x0000_s87453" name="数式" r:id="rId14" imgW="152334" imgH="228501" progId="Equation.3">
                  <p:embed/>
                </p:oleObj>
              </mc:Choice>
              <mc:Fallback>
                <p:oleObj name="数式" r:id="rId14" imgW="152334" imgH="228501" progId="Equation.3">
                  <p:embed/>
                  <p:pic>
                    <p:nvPicPr>
                      <p:cNvPr id="0" name="Picture 36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19593" y="1892296"/>
                        <a:ext cx="350522" cy="525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7124" name="Object 84"/>
          <p:cNvGraphicFramePr>
            <a:graphicFrameLocks noChangeAspect="1"/>
          </p:cNvGraphicFramePr>
          <p:nvPr/>
        </p:nvGraphicFramePr>
        <p:xfrm>
          <a:off x="3162295" y="1377937"/>
          <a:ext cx="1051561" cy="554989"/>
        </p:xfrm>
        <a:graphic>
          <a:graphicData uri="http://schemas.openxmlformats.org/presentationml/2006/ole">
            <mc:AlternateContent xmlns:mc="http://schemas.openxmlformats.org/markup-compatibility/2006">
              <mc:Choice xmlns:v="urn:schemas-microsoft-com:vml" Requires="v">
                <p:oleObj spid="_x0000_s87454" name="数式" r:id="rId16" imgW="457200" imgH="241300" progId="Equation.3">
                  <p:embed/>
                </p:oleObj>
              </mc:Choice>
              <mc:Fallback>
                <p:oleObj name="数式" r:id="rId16" imgW="457200" imgH="241300" progId="Equation.3">
                  <p:embed/>
                  <p:pic>
                    <p:nvPicPr>
                      <p:cNvPr id="0" name="Picture 37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62295" y="1377937"/>
                        <a:ext cx="1051561" cy="554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7125" name="Object 85"/>
          <p:cNvGraphicFramePr>
            <a:graphicFrameLocks noChangeAspect="1"/>
          </p:cNvGraphicFramePr>
          <p:nvPr/>
        </p:nvGraphicFramePr>
        <p:xfrm>
          <a:off x="7505693" y="2806692"/>
          <a:ext cx="350522" cy="467356"/>
        </p:xfrm>
        <a:graphic>
          <a:graphicData uri="http://schemas.openxmlformats.org/presentationml/2006/ole">
            <mc:AlternateContent xmlns:mc="http://schemas.openxmlformats.org/markup-compatibility/2006">
              <mc:Choice xmlns:v="urn:schemas-microsoft-com:vml" Requires="v">
                <p:oleObj spid="_x0000_s87455" name="数式" r:id="rId18" imgW="152268" imgH="203024" progId="Equation.3">
                  <p:embed/>
                </p:oleObj>
              </mc:Choice>
              <mc:Fallback>
                <p:oleObj name="数式" r:id="rId18" imgW="152268" imgH="203024" progId="Equation.3">
                  <p:embed/>
                  <p:pic>
                    <p:nvPicPr>
                      <p:cNvPr id="0" name="Picture 37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505693" y="2806692"/>
                        <a:ext cx="350522" cy="467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7126" name="Object 86"/>
          <p:cNvGraphicFramePr>
            <a:graphicFrameLocks noChangeAspect="1"/>
          </p:cNvGraphicFramePr>
          <p:nvPr/>
        </p:nvGraphicFramePr>
        <p:xfrm>
          <a:off x="2863850" y="2286000"/>
          <a:ext cx="381000" cy="527050"/>
        </p:xfrm>
        <a:graphic>
          <a:graphicData uri="http://schemas.openxmlformats.org/presentationml/2006/ole">
            <mc:AlternateContent xmlns:mc="http://schemas.openxmlformats.org/markup-compatibility/2006">
              <mc:Choice xmlns:v="urn:schemas-microsoft-com:vml" Requires="v">
                <p:oleObj spid="_x0000_s87456" name="数式" r:id="rId20" imgW="165028" imgH="228501" progId="Equation.3">
                  <p:embed/>
                </p:oleObj>
              </mc:Choice>
              <mc:Fallback>
                <p:oleObj name="数式" r:id="rId20" imgW="165028" imgH="228501" progId="Equation.3">
                  <p:embed/>
                  <p:pic>
                    <p:nvPicPr>
                      <p:cNvPr id="0" name="Picture 37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863850" y="2286000"/>
                        <a:ext cx="38100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コンテンツ プレースホルダ 8"/>
          <p:cNvSpPr txBox="1">
            <a:spLocks/>
          </p:cNvSpPr>
          <p:nvPr/>
        </p:nvSpPr>
        <p:spPr>
          <a:xfrm>
            <a:off x="6264497" y="5020002"/>
            <a:ext cx="731290" cy="523220"/>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800" b="0" i="0" u="none" strike="noStrike" kern="1200" cap="none" spc="0" normalizeH="0" baseline="0" noProof="0" dirty="0" smtClean="0">
                <a:ln w="12700">
                  <a:solidFill>
                    <a:schemeClr val="tx1"/>
                  </a:solidFill>
                  <a:prstDash val="solid"/>
                </a:ln>
                <a:solidFill>
                  <a:schemeClr val="tx1"/>
                </a:solidFill>
                <a:effectLst/>
                <a:uLnTx/>
                <a:uFillTx/>
                <a:latin typeface="Microsoft Yi Baiti" pitchFamily="66" charset="0"/>
                <a:ea typeface="Microsoft Yi Baiti" pitchFamily="66" charset="0"/>
              </a:rPr>
              <a:t>(1)</a:t>
            </a:r>
            <a:endParaRPr kumimoji="1" lang="ja-JP" altLang="en-US" sz="2800" b="0" i="0" u="none" strike="noStrike" kern="1200" cap="none" spc="0" normalizeH="0" baseline="0" noProof="0" dirty="0">
              <a:ln w="12700">
                <a:solidFill>
                  <a:schemeClr val="tx1"/>
                </a:solidFill>
                <a:prstDash val="solid"/>
              </a:ln>
              <a:solidFill>
                <a:schemeClr val="tx1"/>
              </a:solidFill>
              <a:effectLst/>
              <a:uLnTx/>
              <a:uFillTx/>
              <a:latin typeface="Microsoft Yi Baiti"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提案手法：行動遷移確率の更新</a:t>
            </a:r>
            <a:endParaRPr kumimoji="1" lang="ja-JP" altLang="en-US" sz="3600" dirty="0"/>
          </a:p>
        </p:txBody>
      </p:sp>
      <p:sp>
        <p:nvSpPr>
          <p:cNvPr id="3" name="コンテンツ プレースホルダ 2"/>
          <p:cNvSpPr>
            <a:spLocks noGrp="1"/>
          </p:cNvSpPr>
          <p:nvPr>
            <p:ph idx="1"/>
          </p:nvPr>
        </p:nvSpPr>
        <p:spPr/>
        <p:txBody>
          <a:bodyPr>
            <a:normAutofit/>
          </a:bodyPr>
          <a:lstStyle/>
          <a:p>
            <a:r>
              <a:rPr lang="en-US" altLang="ja-JP" sz="2800" dirty="0" smtClean="0"/>
              <a:t>1 </a:t>
            </a:r>
            <a:r>
              <a:rPr kumimoji="1" lang="ja-JP" altLang="en-US" sz="2800" dirty="0" smtClean="0"/>
              <a:t>ステップ</a:t>
            </a:r>
            <a:r>
              <a:rPr lang="ja-JP" altLang="en-US" sz="2800" dirty="0" smtClean="0"/>
              <a:t>以降でステップの最初</a:t>
            </a:r>
            <a:r>
              <a:rPr kumimoji="1" lang="ja-JP" altLang="en-US" sz="2800" dirty="0" smtClean="0"/>
              <a:t>に行動遷移確率を更新．</a:t>
            </a:r>
            <a:endParaRPr kumimoji="1" lang="en-US" altLang="ja-JP" sz="2800" dirty="0" smtClean="0"/>
          </a:p>
          <a:p>
            <a:r>
              <a:rPr lang="ja-JP" altLang="en-US" sz="2800" dirty="0" smtClean="0"/>
              <a:t>エージェント　が選択した行動に対して，他エージェントが選択した行動には式</a:t>
            </a:r>
            <a:r>
              <a:rPr lang="en-US" altLang="ja-JP" sz="2800" dirty="0" smtClean="0"/>
              <a:t>(3)</a:t>
            </a:r>
            <a:r>
              <a:rPr lang="ja-JP" altLang="en-US" sz="2800" dirty="0" smtClean="0"/>
              <a:t>それ以外には式</a:t>
            </a:r>
            <a:r>
              <a:rPr lang="en-US" altLang="ja-JP" sz="2800" dirty="0" smtClean="0"/>
              <a:t>(4)</a:t>
            </a:r>
            <a:r>
              <a:rPr lang="ja-JP" altLang="en-US" sz="2800" dirty="0" smtClean="0"/>
              <a:t>を適用．</a:t>
            </a:r>
            <a:endParaRPr kumimoji="1" lang="en-US" altLang="ja-JP" sz="2800" dirty="0" smtClean="0"/>
          </a:p>
          <a:p>
            <a:endParaRPr kumimoji="1" lang="en-US" altLang="ja-JP" dirty="0" smtClean="0"/>
          </a:p>
          <a:p>
            <a:pPr lvl="1">
              <a:buFont typeface="Wingdings" pitchFamily="2" charset="2"/>
              <a:buChar char="Ø"/>
            </a:pPr>
            <a:endParaRPr kumimoji="1" lang="ja-JP" altLang="en-US" dirty="0"/>
          </a:p>
        </p:txBody>
      </p:sp>
      <p:sp>
        <p:nvSpPr>
          <p:cNvPr id="87042"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87044"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p:cNvGraphicFramePr>
          <p:nvPr>
            <p:extLst>
              <p:ext uri="{D42A27DB-BD31-4B8C-83A1-F6EECF244321}">
                <p14:modId xmlns:p14="http://schemas.microsoft.com/office/powerpoint/2010/main" val="712070441"/>
              </p:ext>
            </p:extLst>
          </p:nvPr>
        </p:nvGraphicFramePr>
        <p:xfrm>
          <a:off x="2259013" y="3921125"/>
          <a:ext cx="4814887" cy="579438"/>
        </p:xfrm>
        <a:graphic>
          <a:graphicData uri="http://schemas.openxmlformats.org/presentationml/2006/ole">
            <mc:AlternateContent xmlns:mc="http://schemas.openxmlformats.org/markup-compatibility/2006">
              <mc:Choice xmlns:v="urn:schemas-microsoft-com:vml" Requires="v">
                <p:oleObj spid="_x0000_s149623" name="数式" r:id="rId3" imgW="2006600" imgH="241300" progId="Equation.3">
                  <p:embed/>
                </p:oleObj>
              </mc:Choice>
              <mc:Fallback>
                <p:oleObj name="数式" r:id="rId3" imgW="2006600" imgH="241300" progId="Equation.3">
                  <p:embed/>
                  <p:pic>
                    <p:nvPicPr>
                      <p:cNvPr id="0" name="Picture 10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9013" y="3921125"/>
                        <a:ext cx="4814887"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9507" name="Object 3"/>
          <p:cNvGraphicFramePr>
            <a:graphicFrameLocks noChangeAspect="1"/>
          </p:cNvGraphicFramePr>
          <p:nvPr/>
        </p:nvGraphicFramePr>
        <p:xfrm>
          <a:off x="3173413" y="2330450"/>
          <a:ext cx="204787" cy="528638"/>
        </p:xfrm>
        <a:graphic>
          <a:graphicData uri="http://schemas.openxmlformats.org/presentationml/2006/ole">
            <mc:AlternateContent xmlns:mc="http://schemas.openxmlformats.org/markup-compatibility/2006">
              <mc:Choice xmlns:v="urn:schemas-microsoft-com:vml" Requires="v">
                <p:oleObj spid="_x0000_s149624" name="数式" r:id="rId5" imgW="88707" imgH="164742" progId="Equation.3">
                  <p:embed/>
                </p:oleObj>
              </mc:Choice>
              <mc:Fallback>
                <p:oleObj name="数式" r:id="rId5" imgW="88707" imgH="164742" progId="Equation.3">
                  <p:embed/>
                  <p:pic>
                    <p:nvPicPr>
                      <p:cNvPr id="0" name="Picture 1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3413" y="2330450"/>
                        <a:ext cx="204787"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9508" name="Object 5"/>
          <p:cNvGraphicFramePr>
            <a:graphicFrameLocks/>
          </p:cNvGraphicFramePr>
          <p:nvPr>
            <p:extLst>
              <p:ext uri="{D42A27DB-BD31-4B8C-83A1-F6EECF244321}">
                <p14:modId xmlns:p14="http://schemas.microsoft.com/office/powerpoint/2010/main" val="2048368045"/>
              </p:ext>
            </p:extLst>
          </p:nvPr>
        </p:nvGraphicFramePr>
        <p:xfrm>
          <a:off x="2255838" y="4657725"/>
          <a:ext cx="4875212" cy="579438"/>
        </p:xfrm>
        <a:graphic>
          <a:graphicData uri="http://schemas.openxmlformats.org/presentationml/2006/ole">
            <mc:AlternateContent xmlns:mc="http://schemas.openxmlformats.org/markup-compatibility/2006">
              <mc:Choice xmlns:v="urn:schemas-microsoft-com:vml" Requires="v">
                <p:oleObj spid="_x0000_s149625" name="数式" r:id="rId7" imgW="2032000" imgH="241300" progId="Equation.3">
                  <p:embed/>
                </p:oleObj>
              </mc:Choice>
              <mc:Fallback>
                <p:oleObj name="数式" r:id="rId7" imgW="2032000" imgH="241300" progId="Equation.3">
                  <p:embed/>
                  <p:pic>
                    <p:nvPicPr>
                      <p:cNvPr id="0" name="Picture 10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55838" y="4657725"/>
                        <a:ext cx="4875212"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コンテンツ プレースホルダ 8"/>
          <p:cNvSpPr txBox="1">
            <a:spLocks/>
          </p:cNvSpPr>
          <p:nvPr/>
        </p:nvSpPr>
        <p:spPr>
          <a:xfrm>
            <a:off x="7124847" y="3804315"/>
            <a:ext cx="731290" cy="523220"/>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800" b="0" i="0" u="none" strike="noStrike" kern="1200" cap="none" spc="0" normalizeH="0" baseline="0" noProof="0" dirty="0" smtClean="0">
                <a:ln w="12700">
                  <a:solidFill>
                    <a:schemeClr val="tx1"/>
                  </a:solidFill>
                  <a:prstDash val="solid"/>
                </a:ln>
                <a:solidFill>
                  <a:schemeClr val="tx1"/>
                </a:solidFill>
                <a:effectLst/>
                <a:uLnTx/>
                <a:uFillTx/>
                <a:latin typeface="Microsoft Yi Baiti" pitchFamily="66" charset="0"/>
                <a:ea typeface="Microsoft Yi Baiti" pitchFamily="66" charset="0"/>
              </a:rPr>
              <a:t>(3)</a:t>
            </a:r>
            <a:endParaRPr kumimoji="1" lang="ja-JP" altLang="en-US" sz="2800" b="0" i="0" u="none" strike="noStrike" kern="1200" cap="none" spc="0" normalizeH="0" baseline="0" noProof="0" dirty="0">
              <a:ln w="12700">
                <a:solidFill>
                  <a:schemeClr val="tx1"/>
                </a:solidFill>
                <a:prstDash val="solid"/>
              </a:ln>
              <a:solidFill>
                <a:schemeClr val="tx1"/>
              </a:solidFill>
              <a:effectLst/>
              <a:uLnTx/>
              <a:uFillTx/>
              <a:latin typeface="Microsoft Yi Baiti" pitchFamily="66" charset="0"/>
            </a:endParaRPr>
          </a:p>
        </p:txBody>
      </p:sp>
      <p:sp>
        <p:nvSpPr>
          <p:cNvPr id="12" name="コンテンツ プレースホルダ 8"/>
          <p:cNvSpPr txBox="1">
            <a:spLocks/>
          </p:cNvSpPr>
          <p:nvPr/>
        </p:nvSpPr>
        <p:spPr>
          <a:xfrm>
            <a:off x="7124847" y="4581525"/>
            <a:ext cx="731290" cy="523220"/>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800" b="0" i="0" u="none" strike="noStrike" kern="1200" cap="none" spc="0" normalizeH="0" baseline="0" noProof="0" dirty="0" smtClean="0">
                <a:ln w="12700">
                  <a:solidFill>
                    <a:schemeClr val="tx1"/>
                  </a:solidFill>
                  <a:prstDash val="solid"/>
                </a:ln>
                <a:solidFill>
                  <a:schemeClr val="tx1"/>
                </a:solidFill>
                <a:effectLst/>
                <a:uLnTx/>
                <a:uFillTx/>
                <a:latin typeface="Microsoft Yi Baiti" pitchFamily="66" charset="0"/>
                <a:ea typeface="Microsoft Yi Baiti" pitchFamily="66" charset="0"/>
              </a:rPr>
              <a:t>(4)</a:t>
            </a:r>
            <a:endParaRPr kumimoji="1" lang="ja-JP" altLang="en-US" sz="2800" b="0" i="0" u="none" strike="noStrike" kern="1200" cap="none" spc="0" normalizeH="0" baseline="0" noProof="0" dirty="0">
              <a:ln w="12700">
                <a:solidFill>
                  <a:schemeClr val="tx1"/>
                </a:solidFill>
                <a:prstDash val="solid"/>
              </a:ln>
              <a:solidFill>
                <a:schemeClr val="tx1"/>
              </a:solidFill>
              <a:effectLst/>
              <a:uLnTx/>
              <a:uFillTx/>
              <a:latin typeface="Microsoft Yi Baiti"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提案手法：協調的行動評価値</a:t>
            </a:r>
            <a:endParaRPr kumimoji="1" lang="ja-JP" altLang="en-US" sz="3600" dirty="0"/>
          </a:p>
        </p:txBody>
      </p:sp>
      <p:sp>
        <p:nvSpPr>
          <p:cNvPr id="3" name="コンテンツ プレースホルダ 2"/>
          <p:cNvSpPr>
            <a:spLocks noGrp="1"/>
          </p:cNvSpPr>
          <p:nvPr>
            <p:ph idx="1"/>
          </p:nvPr>
        </p:nvSpPr>
        <p:spPr/>
        <p:txBody>
          <a:bodyPr>
            <a:normAutofit/>
          </a:bodyPr>
          <a:lstStyle/>
          <a:p>
            <a:r>
              <a:rPr kumimoji="1" lang="ja-JP" altLang="en-US" sz="2800" dirty="0" smtClean="0"/>
              <a:t>協調的行動評価値</a:t>
            </a:r>
            <a:endParaRPr lang="en-US" altLang="ja-JP" sz="2800" dirty="0" smtClean="0"/>
          </a:p>
          <a:p>
            <a:pPr lvl="1"/>
            <a:r>
              <a:rPr kumimoji="1" lang="ja-JP" altLang="en-US" sz="2400" dirty="0" smtClean="0"/>
              <a:t>エージェント　の行動　に対する行動遷移確率を加味した行動評価値．</a:t>
            </a:r>
            <a:endParaRPr kumimoji="1" lang="en-US" altLang="ja-JP" sz="2400" dirty="0" smtClean="0"/>
          </a:p>
          <a:p>
            <a:pPr lvl="1">
              <a:buFont typeface="Wingdings" pitchFamily="2" charset="2"/>
              <a:buChar char="Ø"/>
            </a:pPr>
            <a:r>
              <a:rPr lang="ja-JP" altLang="en-US" sz="2400" dirty="0" smtClean="0"/>
              <a:t>行動評価値　と行動遷移確率　　　　から算出．</a:t>
            </a:r>
            <a:endParaRPr kumimoji="1" lang="en-US" altLang="ja-JP" sz="2400" dirty="0" smtClean="0"/>
          </a:p>
          <a:p>
            <a:pPr lvl="1">
              <a:buFont typeface="Wingdings" pitchFamily="2" charset="2"/>
              <a:buChar char="Ø"/>
            </a:pPr>
            <a:r>
              <a:rPr kumimoji="1" lang="ja-JP" altLang="en-US" sz="2400" dirty="0" smtClean="0"/>
              <a:t>　は他エージェントがとれるすべての行動．</a:t>
            </a:r>
            <a:endParaRPr kumimoji="1" lang="en-US" altLang="ja-JP" sz="2400" dirty="0" smtClean="0"/>
          </a:p>
          <a:p>
            <a:pPr lvl="1">
              <a:buFont typeface="Wingdings" pitchFamily="2" charset="2"/>
              <a:buChar char="Ø"/>
            </a:pPr>
            <a:endParaRPr lang="en-US" altLang="ja-JP" dirty="0" smtClean="0"/>
          </a:p>
          <a:p>
            <a:pPr lvl="1">
              <a:buFont typeface="Wingdings" pitchFamily="2" charset="2"/>
              <a:buChar char="Ø"/>
            </a:pPr>
            <a:endParaRPr kumimoji="1" lang="ja-JP" altLang="en-US" dirty="0"/>
          </a:p>
        </p:txBody>
      </p:sp>
      <p:sp>
        <p:nvSpPr>
          <p:cNvPr id="87042"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87044"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p:cNvGraphicFramePr>
          <p:nvPr/>
        </p:nvGraphicFramePr>
        <p:xfrm>
          <a:off x="3868738" y="1392238"/>
          <a:ext cx="758825" cy="525462"/>
        </p:xfrm>
        <a:graphic>
          <a:graphicData uri="http://schemas.openxmlformats.org/presentationml/2006/ole">
            <mc:AlternateContent xmlns:mc="http://schemas.openxmlformats.org/markup-compatibility/2006">
              <mc:Choice xmlns:v="urn:schemas-microsoft-com:vml" Requires="v">
                <p:oleObj spid="_x0000_s148758" name="数式" r:id="rId3" imgW="330200" imgH="228600" progId="Equation.3">
                  <p:embed/>
                </p:oleObj>
              </mc:Choice>
              <mc:Fallback>
                <p:oleObj name="数式" r:id="rId3" imgW="330200" imgH="228600" progId="Equation.3">
                  <p:embed/>
                  <p:pic>
                    <p:nvPicPr>
                      <p:cNvPr id="0" name="Picture 25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392238"/>
                        <a:ext cx="758825" cy="525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83" name="Object 3"/>
          <p:cNvGraphicFramePr>
            <a:graphicFrameLocks/>
          </p:cNvGraphicFramePr>
          <p:nvPr/>
        </p:nvGraphicFramePr>
        <p:xfrm>
          <a:off x="3262313" y="1974850"/>
          <a:ext cx="204787" cy="377825"/>
        </p:xfrm>
        <a:graphic>
          <a:graphicData uri="http://schemas.openxmlformats.org/presentationml/2006/ole">
            <mc:AlternateContent xmlns:mc="http://schemas.openxmlformats.org/markup-compatibility/2006">
              <mc:Choice xmlns:v="urn:schemas-microsoft-com:vml" Requires="v">
                <p:oleObj spid="_x0000_s148759" name="数式" r:id="rId5" imgW="88707" imgH="164742" progId="Equation.3">
                  <p:embed/>
                </p:oleObj>
              </mc:Choice>
              <mc:Fallback>
                <p:oleObj name="数式" r:id="rId5" imgW="88707" imgH="164742" progId="Equation.3">
                  <p:embed/>
                  <p:pic>
                    <p:nvPicPr>
                      <p:cNvPr id="0" name="Picture 25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2313" y="1974850"/>
                        <a:ext cx="204787"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84" name="Object 4"/>
          <p:cNvGraphicFramePr>
            <a:graphicFrameLocks/>
          </p:cNvGraphicFramePr>
          <p:nvPr/>
        </p:nvGraphicFramePr>
        <p:xfrm>
          <a:off x="4418013" y="1879600"/>
          <a:ext cx="352425" cy="525463"/>
        </p:xfrm>
        <a:graphic>
          <a:graphicData uri="http://schemas.openxmlformats.org/presentationml/2006/ole">
            <mc:AlternateContent xmlns:mc="http://schemas.openxmlformats.org/markup-compatibility/2006">
              <mc:Choice xmlns:v="urn:schemas-microsoft-com:vml" Requires="v">
                <p:oleObj spid="_x0000_s148760" name="数式" r:id="rId7" imgW="152334" imgH="228501" progId="Equation.3">
                  <p:embed/>
                </p:oleObj>
              </mc:Choice>
              <mc:Fallback>
                <p:oleObj name="数式" r:id="rId7" imgW="152334" imgH="228501" progId="Equation.3">
                  <p:embed/>
                  <p:pic>
                    <p:nvPicPr>
                      <p:cNvPr id="0" name="Picture 252"/>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8013" y="1879600"/>
                        <a:ext cx="352425"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85" name="Object 5"/>
          <p:cNvGraphicFramePr>
            <a:graphicFrameLocks/>
          </p:cNvGraphicFramePr>
          <p:nvPr/>
        </p:nvGraphicFramePr>
        <p:xfrm>
          <a:off x="5457825" y="2724150"/>
          <a:ext cx="1054100" cy="554038"/>
        </p:xfrm>
        <a:graphic>
          <a:graphicData uri="http://schemas.openxmlformats.org/presentationml/2006/ole">
            <mc:AlternateContent xmlns:mc="http://schemas.openxmlformats.org/markup-compatibility/2006">
              <mc:Choice xmlns:v="urn:schemas-microsoft-com:vml" Requires="v">
                <p:oleObj spid="_x0000_s148761" name="数式" r:id="rId9" imgW="457200" imgH="241300" progId="Equation.3">
                  <p:embed/>
                </p:oleObj>
              </mc:Choice>
              <mc:Fallback>
                <p:oleObj name="数式" r:id="rId9" imgW="457200" imgH="241300" progId="Equation.3">
                  <p:embed/>
                  <p:pic>
                    <p:nvPicPr>
                      <p:cNvPr id="0" name="Picture 253"/>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57825" y="2724150"/>
                        <a:ext cx="1054100" cy="55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88" name="Object 8"/>
          <p:cNvGraphicFramePr>
            <a:graphicFrameLocks/>
          </p:cNvGraphicFramePr>
          <p:nvPr/>
        </p:nvGraphicFramePr>
        <p:xfrm>
          <a:off x="1347788" y="3248025"/>
          <a:ext cx="349250" cy="525463"/>
        </p:xfrm>
        <a:graphic>
          <a:graphicData uri="http://schemas.openxmlformats.org/presentationml/2006/ole">
            <mc:AlternateContent xmlns:mc="http://schemas.openxmlformats.org/markup-compatibility/2006">
              <mc:Choice xmlns:v="urn:schemas-microsoft-com:vml" Requires="v">
                <p:oleObj spid="_x0000_s148762" name="数式" r:id="rId11" imgW="152334" imgH="228501" progId="Equation.3">
                  <p:embed/>
                </p:oleObj>
              </mc:Choice>
              <mc:Fallback>
                <p:oleObj name="数式" r:id="rId11" imgW="152334" imgH="228501" progId="Equation.3">
                  <p:embed/>
                  <p:pic>
                    <p:nvPicPr>
                      <p:cNvPr id="0" name="Picture 254"/>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47788" y="3248025"/>
                        <a:ext cx="34925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90" name="Object 10"/>
          <p:cNvGraphicFramePr>
            <a:graphicFrameLocks/>
          </p:cNvGraphicFramePr>
          <p:nvPr>
            <p:extLst>
              <p:ext uri="{D42A27DB-BD31-4B8C-83A1-F6EECF244321}">
                <p14:modId xmlns:p14="http://schemas.microsoft.com/office/powerpoint/2010/main" val="3819500162"/>
              </p:ext>
            </p:extLst>
          </p:nvPr>
        </p:nvGraphicFramePr>
        <p:xfrm>
          <a:off x="2003425" y="4167188"/>
          <a:ext cx="4419600" cy="881062"/>
        </p:xfrm>
        <a:graphic>
          <a:graphicData uri="http://schemas.openxmlformats.org/presentationml/2006/ole">
            <mc:AlternateContent xmlns:mc="http://schemas.openxmlformats.org/markup-compatibility/2006">
              <mc:Choice xmlns:v="urn:schemas-microsoft-com:vml" Requires="v">
                <p:oleObj spid="_x0000_s148763" name="数式" r:id="rId13" imgW="1841500" imgH="368300" progId="Equation.3">
                  <p:embed/>
                </p:oleObj>
              </mc:Choice>
              <mc:Fallback>
                <p:oleObj name="数式" r:id="rId13" imgW="1841500" imgH="368300" progId="Equation.3">
                  <p:embed/>
                  <p:pic>
                    <p:nvPicPr>
                      <p:cNvPr id="0" name="Picture 255"/>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03425" y="4167188"/>
                        <a:ext cx="4419600" cy="881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554" name="Object 74"/>
          <p:cNvGraphicFramePr>
            <a:graphicFrameLocks noChangeAspect="1"/>
          </p:cNvGraphicFramePr>
          <p:nvPr/>
        </p:nvGraphicFramePr>
        <p:xfrm>
          <a:off x="2895600" y="2794000"/>
          <a:ext cx="352425" cy="469900"/>
        </p:xfrm>
        <a:graphic>
          <a:graphicData uri="http://schemas.openxmlformats.org/presentationml/2006/ole">
            <mc:AlternateContent xmlns:mc="http://schemas.openxmlformats.org/markup-compatibility/2006">
              <mc:Choice xmlns:v="urn:schemas-microsoft-com:vml" Requires="v">
                <p:oleObj spid="_x0000_s148764" name="数式" r:id="rId15" imgW="152268" imgH="203024" progId="Equation.3">
                  <p:embed/>
                </p:oleObj>
              </mc:Choice>
              <mc:Fallback>
                <p:oleObj name="数式" r:id="rId15" imgW="152268" imgH="203024" progId="Equation.3">
                  <p:embed/>
                  <p:pic>
                    <p:nvPicPr>
                      <p:cNvPr id="0" name="Picture 25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95600" y="2794000"/>
                        <a:ext cx="352425"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コンテンツ プレースホルダ 8"/>
          <p:cNvSpPr txBox="1">
            <a:spLocks/>
          </p:cNvSpPr>
          <p:nvPr/>
        </p:nvSpPr>
        <p:spPr>
          <a:xfrm>
            <a:off x="6751003" y="4103688"/>
            <a:ext cx="731290" cy="523220"/>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800" b="0" i="0" u="none" strike="noStrike" kern="1200" cap="none" spc="0" normalizeH="0" baseline="0" noProof="0" dirty="0" smtClean="0">
                <a:ln w="12700">
                  <a:solidFill>
                    <a:schemeClr val="tx1"/>
                  </a:solidFill>
                  <a:prstDash val="solid"/>
                </a:ln>
                <a:solidFill>
                  <a:schemeClr val="tx1"/>
                </a:solidFill>
                <a:effectLst/>
                <a:uLnTx/>
                <a:uFillTx/>
                <a:latin typeface="Microsoft Yi Baiti" pitchFamily="66" charset="0"/>
                <a:ea typeface="Microsoft Yi Baiti" pitchFamily="66" charset="0"/>
              </a:rPr>
              <a:t>(2)</a:t>
            </a:r>
            <a:endParaRPr kumimoji="1" lang="ja-JP" altLang="en-US" sz="2800" b="0" i="0" u="none" strike="noStrike" kern="1200" cap="none" spc="0" normalizeH="0" baseline="0" noProof="0" dirty="0">
              <a:ln w="12700">
                <a:solidFill>
                  <a:schemeClr val="tx1"/>
                </a:solidFill>
                <a:prstDash val="solid"/>
              </a:ln>
              <a:solidFill>
                <a:schemeClr val="tx1"/>
              </a:solidFill>
              <a:effectLst/>
              <a:uLnTx/>
              <a:uFillTx/>
              <a:latin typeface="Microsoft Yi Baiti"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提案</a:t>
            </a:r>
            <a:r>
              <a:rPr kumimoji="1" lang="ja-JP" altLang="en-US" sz="3600" dirty="0" smtClean="0"/>
              <a:t>手法の流れ：ステップの動作</a:t>
            </a:r>
            <a:endParaRPr kumimoji="1" lang="ja-JP" altLang="en-US" sz="3600" dirty="0"/>
          </a:p>
        </p:txBody>
      </p:sp>
      <p:sp>
        <p:nvSpPr>
          <p:cNvPr id="3" name="コンテンツ プレースホルダー 2"/>
          <p:cNvSpPr>
            <a:spLocks noGrp="1"/>
          </p:cNvSpPr>
          <p:nvPr>
            <p:ph idx="1"/>
          </p:nvPr>
        </p:nvSpPr>
        <p:spPr/>
        <p:txBody>
          <a:bodyPr>
            <a:normAutofit lnSpcReduction="10000"/>
          </a:bodyPr>
          <a:lstStyle/>
          <a:p>
            <a:r>
              <a:rPr lang="en-US" altLang="ja-JP" sz="2800" dirty="0" smtClean="0"/>
              <a:t>0</a:t>
            </a:r>
            <a:r>
              <a:rPr lang="ja-JP" altLang="en-US" sz="2800" dirty="0" smtClean="0"/>
              <a:t>ステップ</a:t>
            </a:r>
            <a:endParaRPr lang="en-US" altLang="ja-JP" sz="2800" dirty="0" smtClean="0"/>
          </a:p>
          <a:p>
            <a:pPr marL="971540" lvl="1" indent="-514350">
              <a:buFont typeface="+mj-lt"/>
              <a:buAutoNum type="arabicPeriod"/>
            </a:pPr>
            <a:r>
              <a:rPr lang="ja-JP" altLang="en-US" sz="2600" dirty="0" smtClean="0"/>
              <a:t>行動遷移確率算出</a:t>
            </a:r>
            <a:endParaRPr lang="en-US" altLang="ja-JP" sz="2600" dirty="0"/>
          </a:p>
          <a:p>
            <a:r>
              <a:rPr lang="en-US" altLang="ja-JP" sz="2800" dirty="0" smtClean="0"/>
              <a:t>1</a:t>
            </a:r>
            <a:r>
              <a:rPr lang="ja-JP" altLang="en-US" sz="2800" dirty="0" smtClean="0"/>
              <a:t>～</a:t>
            </a:r>
            <a:r>
              <a:rPr lang="en-US" altLang="ja-JP" sz="2800" dirty="0" smtClean="0"/>
              <a:t>N</a:t>
            </a:r>
            <a:r>
              <a:rPr lang="ja-JP" altLang="en-US" sz="2800" dirty="0" smtClean="0"/>
              <a:t>ステップ</a:t>
            </a:r>
            <a:endParaRPr lang="en-US" altLang="ja-JP" sz="2800" dirty="0"/>
          </a:p>
          <a:p>
            <a:pPr marL="971540" lvl="1" indent="-514350">
              <a:buFont typeface="+mj-lt"/>
              <a:buAutoNum type="arabicPeriod"/>
            </a:pPr>
            <a:r>
              <a:rPr lang="ja-JP" altLang="en-US" sz="2600" dirty="0" smtClean="0"/>
              <a:t>行動遷移</a:t>
            </a:r>
            <a:r>
              <a:rPr lang="ja-JP" altLang="en-US" sz="2600" dirty="0"/>
              <a:t>確率</a:t>
            </a:r>
            <a:r>
              <a:rPr lang="ja-JP" altLang="en-US" sz="2600" dirty="0" smtClean="0"/>
              <a:t>を更新</a:t>
            </a:r>
            <a:endParaRPr lang="en-US" altLang="ja-JP" sz="2600" dirty="0" smtClean="0"/>
          </a:p>
          <a:p>
            <a:r>
              <a:rPr lang="ja-JP" altLang="en-US" sz="3000" dirty="0" smtClean="0"/>
              <a:t>共通</a:t>
            </a:r>
            <a:endParaRPr lang="en-US" altLang="ja-JP" sz="3000" dirty="0"/>
          </a:p>
          <a:p>
            <a:pPr marL="971540" lvl="1" indent="-514350">
              <a:buFont typeface="+mj-lt"/>
              <a:buAutoNum type="arabicPeriod" startAt="2"/>
            </a:pPr>
            <a:r>
              <a:rPr lang="ja-JP" altLang="en-US" sz="2600" dirty="0" smtClean="0"/>
              <a:t>行動</a:t>
            </a:r>
            <a:r>
              <a:rPr lang="ja-JP" altLang="en-US" sz="2600" dirty="0"/>
              <a:t>評価値と行動遷移確率</a:t>
            </a:r>
            <a:r>
              <a:rPr lang="ja-JP" altLang="en-US" sz="2600" dirty="0" smtClean="0"/>
              <a:t>から協調的行動</a:t>
            </a:r>
            <a:r>
              <a:rPr lang="ja-JP" altLang="en-US" sz="2600" dirty="0"/>
              <a:t>評価値を</a:t>
            </a:r>
            <a:r>
              <a:rPr lang="ja-JP" altLang="en-US" sz="2600" dirty="0" smtClean="0"/>
              <a:t>算出</a:t>
            </a:r>
            <a:endParaRPr lang="en-US" altLang="ja-JP" sz="2600" dirty="0" smtClean="0"/>
          </a:p>
          <a:p>
            <a:pPr marL="971540" lvl="1" indent="-514350">
              <a:buFont typeface="+mj-lt"/>
              <a:buAutoNum type="arabicPeriod" startAt="2"/>
            </a:pPr>
            <a:r>
              <a:rPr lang="ja-JP" altLang="en-US" sz="2600" dirty="0" smtClean="0"/>
              <a:t>協調的行動</a:t>
            </a:r>
            <a:r>
              <a:rPr lang="ja-JP" altLang="en-US" sz="2600" dirty="0"/>
              <a:t>評価値から行動を</a:t>
            </a:r>
            <a:r>
              <a:rPr lang="ja-JP" altLang="en-US" sz="2600" dirty="0" smtClean="0"/>
              <a:t>選択</a:t>
            </a:r>
            <a:endParaRPr lang="en-US" altLang="ja-JP" sz="2600" dirty="0" smtClean="0"/>
          </a:p>
          <a:p>
            <a:pPr marL="971540" lvl="1" indent="-514350">
              <a:buFont typeface="+mj-lt"/>
              <a:buAutoNum type="arabicPeriod" startAt="2"/>
            </a:pPr>
            <a:r>
              <a:rPr lang="ja-JP" altLang="en-US" sz="2600" dirty="0" smtClean="0"/>
              <a:t>選択</a:t>
            </a:r>
            <a:r>
              <a:rPr lang="ja-JP" altLang="en-US" sz="2600" dirty="0"/>
              <a:t>した行動を他エージェントに送信</a:t>
            </a:r>
            <a:endParaRPr lang="en-US" altLang="ja-JP" sz="2600" dirty="0"/>
          </a:p>
          <a:p>
            <a:pPr lvl="1">
              <a:buFont typeface="Wingdings" panose="05000000000000000000" pitchFamily="2" charset="2"/>
              <a:buChar char="Ø"/>
            </a:pPr>
            <a:endParaRPr lang="ja-JP" altLang="en-US" sz="2400" dirty="0"/>
          </a:p>
        </p:txBody>
      </p:sp>
    </p:spTree>
    <p:extLst>
      <p:ext uri="{BB962C8B-B14F-4D97-AF65-F5344CB8AC3E}">
        <p14:creationId xmlns:p14="http://schemas.microsoft.com/office/powerpoint/2010/main" val="1969239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提案</a:t>
            </a:r>
            <a:r>
              <a:rPr lang="ja-JP" altLang="en-US" sz="4000" dirty="0" smtClean="0"/>
              <a:t>手法の流れ：全体</a:t>
            </a:r>
            <a:endParaRPr kumimoji="1" lang="ja-JP" altLang="en-US" sz="4000" dirty="0"/>
          </a:p>
        </p:txBody>
      </p:sp>
      <p:sp>
        <p:nvSpPr>
          <p:cNvPr id="53" name="コンテンツ プレースホルダ 52"/>
          <p:cNvSpPr>
            <a:spLocks noGrp="1"/>
          </p:cNvSpPr>
          <p:nvPr>
            <p:ph idx="1"/>
          </p:nvPr>
        </p:nvSpPr>
        <p:spPr/>
        <p:txBody>
          <a:bodyPr/>
          <a:lstStyle/>
          <a:p>
            <a:endParaRPr kumimoji="1" lang="ja-JP" altLang="en-US" dirty="0"/>
          </a:p>
        </p:txBody>
      </p:sp>
      <p:pic>
        <p:nvPicPr>
          <p:cNvPr id="55" name="図 54" descr="手法の流れver2.png"/>
          <p:cNvPicPr>
            <a:picLocks noChangeAspect="1"/>
          </p:cNvPicPr>
          <p:nvPr/>
        </p:nvPicPr>
        <p:blipFill>
          <a:blip r:embed="rId3" cstate="print"/>
          <a:stretch>
            <a:fillRect/>
          </a:stretch>
        </p:blipFill>
        <p:spPr>
          <a:xfrm>
            <a:off x="1515142" y="1309112"/>
            <a:ext cx="4858416" cy="5211650"/>
          </a:xfrm>
          <a:prstGeom prst="rect">
            <a:avLst/>
          </a:prstGeom>
        </p:spPr>
      </p:pic>
    </p:spTree>
    <p:extLst>
      <p:ext uri="{BB962C8B-B14F-4D97-AF65-F5344CB8AC3E}">
        <p14:creationId xmlns:p14="http://schemas.microsoft.com/office/powerpoint/2010/main" val="111652896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検証実験</a:t>
            </a:r>
            <a:endParaRPr kumimoji="1" lang="ja-JP" altLang="en-US" sz="4000" dirty="0"/>
          </a:p>
        </p:txBody>
      </p:sp>
      <p:sp>
        <p:nvSpPr>
          <p:cNvPr id="3" name="コンテンツ プレースホルダ 2"/>
          <p:cNvSpPr>
            <a:spLocks noGrp="1"/>
          </p:cNvSpPr>
          <p:nvPr>
            <p:ph idx="1"/>
          </p:nvPr>
        </p:nvSpPr>
        <p:spPr/>
        <p:txBody>
          <a:bodyPr>
            <a:normAutofit/>
          </a:bodyPr>
          <a:lstStyle/>
          <a:p>
            <a:r>
              <a:rPr lang="ja-JP" altLang="en-US" sz="2800" dirty="0" smtClean="0"/>
              <a:t>目的：提案手法，先行研究を比較</a:t>
            </a:r>
            <a:r>
              <a:rPr lang="ja-JP" altLang="en-US" sz="2800" dirty="0"/>
              <a:t>し</a:t>
            </a:r>
            <a:r>
              <a:rPr lang="ja-JP" altLang="en-US" sz="2800" dirty="0" smtClean="0"/>
              <a:t>，提案手法で最適な行動を安定して獲得できているかを検証する．</a:t>
            </a:r>
            <a:endParaRPr lang="en-US" altLang="ja-JP" sz="2800" dirty="0"/>
          </a:p>
          <a:p>
            <a:pPr>
              <a:buFont typeface="Wingdings" pitchFamily="2" charset="2"/>
              <a:buChar char="l"/>
            </a:pPr>
            <a:endParaRPr lang="en-US" altLang="ja-JP" sz="2800" dirty="0"/>
          </a:p>
          <a:p>
            <a:pPr>
              <a:buFont typeface="Wingdings" pitchFamily="2" charset="2"/>
              <a:buChar char="l"/>
            </a:pPr>
            <a:endParaRPr lang="en-US" altLang="ja-JP" sz="2800" dirty="0"/>
          </a:p>
          <a:p>
            <a:pPr>
              <a:buFont typeface="Wingdings" pitchFamily="2" charset="2"/>
              <a:buChar char="l"/>
            </a:pPr>
            <a:endParaRPr lang="ja-JP" altLang="en-US" sz="2800" dirty="0"/>
          </a:p>
        </p:txBody>
      </p:sp>
    </p:spTree>
    <p:extLst>
      <p:ext uri="{BB962C8B-B14F-4D97-AF65-F5344CB8AC3E}">
        <p14:creationId xmlns:p14="http://schemas.microsoft.com/office/powerpoint/2010/main" val="3790854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検証実験：内容</a:t>
            </a:r>
            <a:endParaRPr kumimoji="1" lang="ja-JP" altLang="en-US" sz="4000" dirty="0"/>
          </a:p>
        </p:txBody>
      </p:sp>
      <p:sp>
        <p:nvSpPr>
          <p:cNvPr id="3" name="コンテンツ プレースホルダ 2"/>
          <p:cNvSpPr>
            <a:spLocks noGrp="1"/>
          </p:cNvSpPr>
          <p:nvPr>
            <p:ph idx="1"/>
          </p:nvPr>
        </p:nvSpPr>
        <p:spPr/>
        <p:txBody>
          <a:bodyPr>
            <a:normAutofit/>
          </a:bodyPr>
          <a:lstStyle/>
          <a:p>
            <a:r>
              <a:rPr lang="ja-JP" altLang="en-US" sz="2800" dirty="0" smtClean="0"/>
              <a:t>ロボット</a:t>
            </a:r>
            <a:r>
              <a:rPr lang="ja-JP" altLang="en-US" sz="2800" dirty="0"/>
              <a:t>アーム</a:t>
            </a:r>
            <a:r>
              <a:rPr lang="ja-JP" altLang="en-US" sz="2800" dirty="0" smtClean="0"/>
              <a:t>を用いたリーチングタスクの</a:t>
            </a:r>
            <a:r>
              <a:rPr lang="ja-JP" altLang="en-US" sz="2800" dirty="0"/>
              <a:t>シミュレーション．</a:t>
            </a:r>
            <a:endParaRPr lang="en-US" altLang="ja-JP" sz="2800" dirty="0"/>
          </a:p>
          <a:p>
            <a:r>
              <a:rPr lang="ja-JP" altLang="en-US" sz="2800" dirty="0"/>
              <a:t>内容：</a:t>
            </a:r>
            <a:endParaRPr lang="en-US" altLang="ja-JP" sz="2800" dirty="0"/>
          </a:p>
          <a:p>
            <a:pPr>
              <a:buNone/>
            </a:pPr>
            <a:r>
              <a:rPr lang="ja-JP" altLang="en-US" sz="2800" dirty="0" smtClean="0"/>
              <a:t>ロボットアームの先端が目標地点に届くとタスク達成．</a:t>
            </a:r>
            <a:endParaRPr lang="en-US" altLang="ja-JP" sz="2800" dirty="0"/>
          </a:p>
          <a:p>
            <a:pPr>
              <a:buNone/>
            </a:pPr>
            <a:endParaRPr lang="en-US" altLang="ja-JP" dirty="0"/>
          </a:p>
          <a:p>
            <a:pPr>
              <a:buNone/>
            </a:pPr>
            <a:endParaRPr lang="ja-JP" altLang="en-US" sz="2800" dirty="0"/>
          </a:p>
        </p:txBody>
      </p:sp>
    </p:spTree>
    <p:extLst>
      <p:ext uri="{BB962C8B-B14F-4D97-AF65-F5344CB8AC3E}">
        <p14:creationId xmlns:p14="http://schemas.microsoft.com/office/powerpoint/2010/main" val="1390145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検証実験：内容</a:t>
            </a:r>
            <a:endParaRPr kumimoji="1" lang="ja-JP" altLang="en-US" sz="4000" dirty="0"/>
          </a:p>
        </p:txBody>
      </p:sp>
      <p:sp>
        <p:nvSpPr>
          <p:cNvPr id="3" name="コンテンツ プレースホルダ 2"/>
          <p:cNvSpPr>
            <a:spLocks noGrp="1"/>
          </p:cNvSpPr>
          <p:nvPr>
            <p:ph idx="1"/>
          </p:nvPr>
        </p:nvSpPr>
        <p:spPr/>
        <p:txBody>
          <a:bodyPr>
            <a:normAutofit/>
          </a:bodyPr>
          <a:lstStyle/>
          <a:p>
            <a:r>
              <a:rPr lang="en-US" altLang="ja-JP" sz="2800" dirty="0" smtClean="0"/>
              <a:t>4</a:t>
            </a:r>
            <a:r>
              <a:rPr lang="ja-JP" altLang="en-US" sz="2800" dirty="0" smtClean="0"/>
              <a:t>関節ロボットアーム</a:t>
            </a:r>
            <a:r>
              <a:rPr lang="ja-JP" altLang="en-US" dirty="0" smtClean="0"/>
              <a:t>を用いたリーチングタスクの</a:t>
            </a:r>
            <a:r>
              <a:rPr lang="ja-JP" altLang="en-US" dirty="0"/>
              <a:t>シミュレーション．</a:t>
            </a:r>
            <a:endParaRPr lang="en-US" altLang="ja-JP" dirty="0"/>
          </a:p>
          <a:p>
            <a:pPr>
              <a:buFont typeface="Wingdings" panose="05000000000000000000" pitchFamily="2" charset="2"/>
              <a:buChar char="l"/>
            </a:pPr>
            <a:endParaRPr lang="ja-JP" altLang="en-US" sz="2800" dirty="0"/>
          </a:p>
        </p:txBody>
      </p:sp>
      <p:pic>
        <p:nvPicPr>
          <p:cNvPr id="4" name="図 3"/>
          <p:cNvPicPr>
            <a:picLocks/>
          </p:cNvPicPr>
          <p:nvPr/>
        </p:nvPicPr>
        <p:blipFill>
          <a:blip r:embed="rId3" cstate="print"/>
          <a:stretch>
            <a:fillRect/>
          </a:stretch>
        </p:blipFill>
        <p:spPr bwMode="auto">
          <a:xfrm>
            <a:off x="1608566" y="2343338"/>
            <a:ext cx="5969093" cy="4514662"/>
          </a:xfrm>
          <a:prstGeom prst="rect">
            <a:avLst/>
          </a:prstGeom>
          <a:noFill/>
          <a:ln>
            <a:noFill/>
          </a:ln>
        </p:spPr>
      </p:pic>
    </p:spTree>
    <p:extLst>
      <p:ext uri="{BB962C8B-B14F-4D97-AF65-F5344CB8AC3E}">
        <p14:creationId xmlns:p14="http://schemas.microsoft.com/office/powerpoint/2010/main" val="2864057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実験概要：ロボットアームの設定</a:t>
            </a:r>
            <a:endParaRPr kumimoji="1" lang="ja-JP" altLang="en-US" sz="3600" dirty="0"/>
          </a:p>
        </p:txBody>
      </p:sp>
      <p:sp>
        <p:nvSpPr>
          <p:cNvPr id="3" name="コンテンツ プレースホルダ 2"/>
          <p:cNvSpPr>
            <a:spLocks noGrp="1"/>
          </p:cNvSpPr>
          <p:nvPr>
            <p:ph idx="1"/>
          </p:nvPr>
        </p:nvSpPr>
        <p:spPr/>
        <p:txBody>
          <a:bodyPr>
            <a:normAutofit/>
          </a:bodyPr>
          <a:lstStyle/>
          <a:p>
            <a:r>
              <a:rPr lang="ja-JP" altLang="ja-JP" sz="2800" dirty="0"/>
              <a:t>ロボットアーム</a:t>
            </a:r>
            <a:r>
              <a:rPr lang="ja-JP" altLang="ja-JP" sz="2800" dirty="0" smtClean="0"/>
              <a:t>は</a:t>
            </a:r>
            <a:r>
              <a:rPr lang="en-US" altLang="ja-JP" sz="2800" dirty="0" smtClean="0"/>
              <a:t>4</a:t>
            </a:r>
            <a:r>
              <a:rPr lang="ja-JP" altLang="en-US" sz="2800" dirty="0" err="1" smtClean="0"/>
              <a:t>つ</a:t>
            </a:r>
            <a:r>
              <a:rPr lang="ja-JP" altLang="ja-JP" sz="2800" dirty="0" err="1" smtClean="0"/>
              <a:t>の</a:t>
            </a:r>
            <a:r>
              <a:rPr lang="ja-JP" altLang="ja-JP" sz="2800" dirty="0"/>
              <a:t>アクチュエータ</a:t>
            </a:r>
            <a:r>
              <a:rPr lang="ja-JP" altLang="ja-JP" sz="2800" dirty="0" smtClean="0"/>
              <a:t>と</a:t>
            </a:r>
            <a:r>
              <a:rPr lang="en-US" altLang="ja-JP" sz="2800" dirty="0" smtClean="0"/>
              <a:t>4</a:t>
            </a:r>
            <a:r>
              <a:rPr lang="ja-JP" altLang="en-US" sz="2800" dirty="0" err="1" smtClean="0"/>
              <a:t>つ</a:t>
            </a:r>
            <a:r>
              <a:rPr lang="ja-JP" altLang="ja-JP" sz="2800" dirty="0" err="1" smtClean="0"/>
              <a:t>の</a:t>
            </a:r>
            <a:r>
              <a:rPr lang="ja-JP" altLang="ja-JP" sz="2800" dirty="0" smtClean="0"/>
              <a:t>リンクで</a:t>
            </a:r>
            <a:r>
              <a:rPr lang="ja-JP" altLang="ja-JP" sz="2800" dirty="0"/>
              <a:t>構成される．</a:t>
            </a:r>
            <a:endParaRPr lang="en-US" altLang="ja-JP" sz="2800" dirty="0"/>
          </a:p>
          <a:p>
            <a:pPr>
              <a:buFont typeface="Wingdings" pitchFamily="2" charset="2"/>
              <a:buChar char="l"/>
            </a:pPr>
            <a:endParaRPr lang="en-US" altLang="ja-JP" sz="2800" dirty="0"/>
          </a:p>
          <a:p>
            <a:pPr>
              <a:buFont typeface="Wingdings" pitchFamily="2" charset="2"/>
              <a:buChar char="l"/>
            </a:pPr>
            <a:endParaRPr lang="ja-JP" altLang="en-US" sz="2800" dirty="0"/>
          </a:p>
        </p:txBody>
      </p:sp>
      <p:pic>
        <p:nvPicPr>
          <p:cNvPr id="37" name="図 36"/>
          <p:cNvPicPr>
            <a:picLocks/>
          </p:cNvPicPr>
          <p:nvPr/>
        </p:nvPicPr>
        <p:blipFill>
          <a:blip r:embed="rId4" cstate="print"/>
          <a:stretch>
            <a:fillRect/>
          </a:stretch>
        </p:blipFill>
        <p:spPr bwMode="auto">
          <a:xfrm>
            <a:off x="0" y="2249516"/>
            <a:ext cx="5717574" cy="4354485"/>
          </a:xfrm>
          <a:prstGeom prst="rect">
            <a:avLst/>
          </a:prstGeom>
          <a:noFill/>
          <a:ln>
            <a:noFill/>
          </a:ln>
        </p:spPr>
      </p:pic>
      <p:graphicFrame>
        <p:nvGraphicFramePr>
          <p:cNvPr id="5" name="Object 107"/>
          <p:cNvGraphicFramePr>
            <a:graphicFrameLocks noChangeAspect="1"/>
          </p:cNvGraphicFramePr>
          <p:nvPr>
            <p:extLst>
              <p:ext uri="{D42A27DB-BD31-4B8C-83A1-F6EECF244321}">
                <p14:modId xmlns:p14="http://schemas.microsoft.com/office/powerpoint/2010/main" val="3331245185"/>
              </p:ext>
            </p:extLst>
          </p:nvPr>
        </p:nvGraphicFramePr>
        <p:xfrm>
          <a:off x="5592763" y="2360613"/>
          <a:ext cx="2778125" cy="519112"/>
        </p:xfrm>
        <a:graphic>
          <a:graphicData uri="http://schemas.openxmlformats.org/presentationml/2006/ole">
            <mc:AlternateContent xmlns:mc="http://schemas.openxmlformats.org/markup-compatibility/2006">
              <mc:Choice xmlns:v="urn:schemas-microsoft-com:vml" Requires="v">
                <p:oleObj spid="_x0000_s219217" name="数式" r:id="rId5" imgW="1117600" imgH="228600" progId="Equation.3">
                  <p:embed/>
                </p:oleObj>
              </mc:Choice>
              <mc:Fallback>
                <p:oleObj name="数式" r:id="rId5" imgW="1117600" imgH="228600" progId="Equation.3">
                  <p:embed/>
                  <p:pic>
                    <p:nvPicPr>
                      <p:cNvPr id="0" name="Picture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2763" y="2360613"/>
                        <a:ext cx="2778125"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101"/>
          <p:cNvGraphicFramePr>
            <a:graphicFrameLocks noChangeAspect="1"/>
          </p:cNvGraphicFramePr>
          <p:nvPr>
            <p:extLst>
              <p:ext uri="{D42A27DB-BD31-4B8C-83A1-F6EECF244321}">
                <p14:modId xmlns:p14="http://schemas.microsoft.com/office/powerpoint/2010/main" val="1175772260"/>
              </p:ext>
            </p:extLst>
          </p:nvPr>
        </p:nvGraphicFramePr>
        <p:xfrm>
          <a:off x="5527675" y="2860675"/>
          <a:ext cx="2908300" cy="520700"/>
        </p:xfrm>
        <a:graphic>
          <a:graphicData uri="http://schemas.openxmlformats.org/presentationml/2006/ole">
            <mc:AlternateContent xmlns:mc="http://schemas.openxmlformats.org/markup-compatibility/2006">
              <mc:Choice xmlns:v="urn:schemas-microsoft-com:vml" Requires="v">
                <p:oleObj spid="_x0000_s219218" name="数式" r:id="rId7" imgW="1168400" imgH="228600" progId="Equation.3">
                  <p:embed/>
                </p:oleObj>
              </mc:Choice>
              <mc:Fallback>
                <p:oleObj name="数式" r:id="rId7" imgW="1168400" imgH="228600" progId="Equation.3">
                  <p:embed/>
                  <p:pic>
                    <p:nvPicPr>
                      <p:cNvPr id="0" name="Picture 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27675" y="2860675"/>
                        <a:ext cx="29083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03"/>
          <p:cNvGraphicFramePr>
            <a:graphicFrameLocks noChangeAspect="1"/>
          </p:cNvGraphicFramePr>
          <p:nvPr>
            <p:extLst>
              <p:ext uri="{D42A27DB-BD31-4B8C-83A1-F6EECF244321}">
                <p14:modId xmlns:p14="http://schemas.microsoft.com/office/powerpoint/2010/main" val="533450869"/>
              </p:ext>
            </p:extLst>
          </p:nvPr>
        </p:nvGraphicFramePr>
        <p:xfrm>
          <a:off x="5486400" y="3319463"/>
          <a:ext cx="3382963" cy="981075"/>
        </p:xfrm>
        <a:graphic>
          <a:graphicData uri="http://schemas.openxmlformats.org/presentationml/2006/ole">
            <mc:AlternateContent xmlns:mc="http://schemas.openxmlformats.org/markup-compatibility/2006">
              <mc:Choice xmlns:v="urn:schemas-microsoft-com:vml" Requires="v">
                <p:oleObj spid="_x0000_s219219" name="数式" r:id="rId9" imgW="1358310" imgH="431613" progId="Equation.3">
                  <p:embed/>
                </p:oleObj>
              </mc:Choice>
              <mc:Fallback>
                <p:oleObj name="数式" r:id="rId9" imgW="1358310" imgH="431613" progId="Equation.3">
                  <p:embed/>
                  <p:pic>
                    <p:nvPicPr>
                      <p:cNvPr id="0" name="Picture 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86400" y="3319463"/>
                        <a:ext cx="3382963"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103"/>
          <p:cNvGraphicFramePr>
            <a:graphicFrameLocks noChangeAspect="1"/>
          </p:cNvGraphicFramePr>
          <p:nvPr>
            <p:extLst>
              <p:ext uri="{D42A27DB-BD31-4B8C-83A1-F6EECF244321}">
                <p14:modId xmlns:p14="http://schemas.microsoft.com/office/powerpoint/2010/main" val="533450869"/>
              </p:ext>
            </p:extLst>
          </p:nvPr>
        </p:nvGraphicFramePr>
        <p:xfrm>
          <a:off x="5443538" y="4265613"/>
          <a:ext cx="3700462" cy="547687"/>
        </p:xfrm>
        <a:graphic>
          <a:graphicData uri="http://schemas.openxmlformats.org/presentationml/2006/ole">
            <mc:AlternateContent xmlns:mc="http://schemas.openxmlformats.org/markup-compatibility/2006">
              <mc:Choice xmlns:v="urn:schemas-microsoft-com:vml" Requires="v">
                <p:oleObj spid="_x0000_s219220" name="数式" r:id="rId11" imgW="1485900" imgH="241300" progId="Equation.3">
                  <p:embed/>
                </p:oleObj>
              </mc:Choice>
              <mc:Fallback>
                <p:oleObj name="数式" r:id="rId11" imgW="1485900" imgH="241300" progId="Equation.3">
                  <p:embed/>
                  <p:pic>
                    <p:nvPicPr>
                      <p:cNvPr id="0" name="Picture 6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43538" y="4265613"/>
                        <a:ext cx="3700462" cy="547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384452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7693" y="228600"/>
            <a:ext cx="7360767" cy="993073"/>
          </a:xfrm>
        </p:spPr>
        <p:txBody>
          <a:bodyPr/>
          <a:lstStyle/>
          <a:p>
            <a:r>
              <a:rPr lang="ja-JP" altLang="en-US" sz="3200" dirty="0" smtClean="0"/>
              <a:t>マルチエージェントシステム</a:t>
            </a:r>
            <a:r>
              <a:rPr kumimoji="1" lang="ja-JP" altLang="en-US" sz="3200" dirty="0" smtClean="0"/>
              <a:t>を用いたロボット</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800" dirty="0" smtClean="0"/>
              <a:t>マルチエージェントシステムをロボットに適用した研究が行われている．</a:t>
            </a:r>
            <a:endParaRPr lang="en-US" altLang="ja-JP" sz="2800" dirty="0" smtClean="0"/>
          </a:p>
          <a:p>
            <a:pPr lvl="1">
              <a:buNone/>
            </a:pPr>
            <a:r>
              <a:rPr lang="ja-JP" altLang="en-US" dirty="0" smtClean="0"/>
              <a:t>構成例）</a:t>
            </a:r>
            <a:endParaRPr lang="en-US" altLang="ja-JP" dirty="0" smtClean="0"/>
          </a:p>
          <a:p>
            <a:pPr lvl="1">
              <a:buFont typeface="Wingdings" panose="05000000000000000000" pitchFamily="2" charset="2"/>
              <a:buChar char="Ø"/>
            </a:pPr>
            <a:r>
              <a:rPr lang="ja-JP" altLang="en-US" sz="2400" dirty="0" smtClean="0"/>
              <a:t>群ロボットの各ロボットにエージェントを設定</a:t>
            </a:r>
            <a:endParaRPr lang="en-US" altLang="ja-JP" sz="2400" dirty="0" smtClean="0"/>
          </a:p>
          <a:p>
            <a:pPr lvl="1">
              <a:buFont typeface="Wingdings" panose="05000000000000000000" pitchFamily="2" charset="2"/>
              <a:buChar char="Ø"/>
            </a:pPr>
            <a:r>
              <a:rPr lang="ja-JP" altLang="en-US" sz="2400" dirty="0" smtClean="0"/>
              <a:t>単体ロボットの機能単位にエージェントを設定</a:t>
            </a:r>
            <a:endParaRPr lang="en-US" altLang="ja-JP" sz="2400" dirty="0" smtClean="0"/>
          </a:p>
          <a:p>
            <a:pPr lvl="1">
              <a:buFont typeface="Wingdings" panose="05000000000000000000" pitchFamily="2" charset="2"/>
              <a:buChar char="Ø"/>
            </a:pPr>
            <a:r>
              <a:rPr lang="ja-JP" altLang="en-US" sz="2400" u="sng" dirty="0" smtClean="0">
                <a:solidFill>
                  <a:schemeClr val="tx1"/>
                </a:solidFill>
              </a:rPr>
              <a:t>単体ロボットのアクチュエータ単位にエージェントを設定</a:t>
            </a:r>
            <a:endParaRPr lang="en-US" altLang="ja-JP" sz="2400" u="sng" dirty="0" smtClean="0">
              <a:solidFill>
                <a:schemeClr val="tx1"/>
              </a:solidFill>
            </a:endParaRPr>
          </a:p>
          <a:p>
            <a:pPr lvl="1">
              <a:buFont typeface="Wingdings" panose="05000000000000000000" pitchFamily="2" charset="2"/>
              <a:buChar char="Ø"/>
            </a:pPr>
            <a:r>
              <a:rPr lang="en-US" altLang="ja-JP" sz="2400" dirty="0"/>
              <a:t>e</a:t>
            </a:r>
            <a:r>
              <a:rPr lang="en-US" altLang="ja-JP" sz="2400" dirty="0" smtClean="0"/>
              <a:t>tc…</a:t>
            </a:r>
          </a:p>
          <a:p>
            <a:pPr lvl="1">
              <a:buFont typeface="Wingdings" panose="05000000000000000000" pitchFamily="2" charset="2"/>
              <a:buChar char="Ø"/>
            </a:pPr>
            <a:endParaRPr lang="en-US" altLang="ja-JP" sz="3200" u="sng" dirty="0">
              <a:solidFill>
                <a:schemeClr val="tx1"/>
              </a:solidFill>
            </a:endParaRPr>
          </a:p>
          <a:p>
            <a:pPr lvl="1"/>
            <a:endParaRPr lang="en-US" altLang="ja-JP" dirty="0" smtClean="0"/>
          </a:p>
          <a:p>
            <a:pPr lvl="1"/>
            <a:endParaRPr lang="en-US" altLang="ja-JP" dirty="0" smtClean="0"/>
          </a:p>
          <a:p>
            <a:endParaRPr lang="en-US" altLang="ja-JP" dirty="0" smtClean="0"/>
          </a:p>
          <a:p>
            <a:endParaRPr kumimoji="1" lang="en-US" altLang="ja-JP" dirty="0" smtClean="0"/>
          </a:p>
        </p:txBody>
      </p:sp>
    </p:spTree>
    <p:extLst>
      <p:ext uri="{BB962C8B-B14F-4D97-AF65-F5344CB8AC3E}">
        <p14:creationId xmlns:p14="http://schemas.microsoft.com/office/powerpoint/2010/main" val="667217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実験設定：リンクの設定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800" dirty="0"/>
              <a:t>各リンクは長さが等しく</a:t>
            </a:r>
            <a:r>
              <a:rPr lang="ja-JP" altLang="en-US" sz="2800" dirty="0" smtClean="0"/>
              <a:t>，一行動で</a:t>
            </a:r>
            <a:r>
              <a:rPr lang="en-US" altLang="ja-JP" sz="2800" dirty="0" smtClean="0"/>
              <a:t>       </a:t>
            </a:r>
            <a:r>
              <a:rPr lang="ja-JP" altLang="en-US" sz="2800" dirty="0" smtClean="0"/>
              <a:t> </a:t>
            </a:r>
            <a:r>
              <a:rPr lang="en-US" altLang="ja-JP" sz="2800" dirty="0" smtClean="0"/>
              <a:t>,0°,      </a:t>
            </a:r>
            <a:r>
              <a:rPr lang="ja-JP" altLang="en-US" sz="2800" dirty="0" smtClean="0"/>
              <a:t>に</a:t>
            </a:r>
            <a:r>
              <a:rPr lang="ja-JP" altLang="en-US" sz="2800" dirty="0"/>
              <a:t>稼動する</a:t>
            </a:r>
            <a:r>
              <a:rPr lang="ja-JP" altLang="en-US" sz="2800" dirty="0" smtClean="0"/>
              <a:t>．</a:t>
            </a:r>
            <a:endParaRPr lang="en-US" altLang="ja-JP" sz="2800" dirty="0" smtClean="0"/>
          </a:p>
          <a:p>
            <a:r>
              <a:rPr lang="ja-JP" altLang="en-US" sz="2800" dirty="0" smtClean="0"/>
              <a:t>今回の実験では</a:t>
            </a:r>
            <a:endParaRPr lang="en-US" altLang="ja-JP" sz="2800" dirty="0" smtClean="0"/>
          </a:p>
          <a:p>
            <a:pPr>
              <a:buNone/>
            </a:pPr>
            <a:r>
              <a:rPr lang="ja-JP" altLang="en-US" sz="2800" dirty="0" smtClean="0"/>
              <a:t>　     </a:t>
            </a:r>
            <a:r>
              <a:rPr lang="en-US" altLang="ja-JP" sz="2800" dirty="0" smtClean="0"/>
              <a:t>=10</a:t>
            </a:r>
            <a:r>
              <a:rPr lang="ja-JP" altLang="en-US" sz="2800" dirty="0" smtClean="0"/>
              <a:t>に設定</a:t>
            </a:r>
            <a:r>
              <a:rPr lang="en-US" altLang="ja-JP" sz="2800" dirty="0" smtClean="0"/>
              <a:t>.</a:t>
            </a:r>
          </a:p>
          <a:p>
            <a:r>
              <a:rPr lang="ja-JP" altLang="en-US" sz="2800" dirty="0" smtClean="0"/>
              <a:t>リンクの可動域</a:t>
            </a:r>
            <a:endParaRPr lang="en-US" altLang="ja-JP" sz="2800" dirty="0" smtClean="0"/>
          </a:p>
          <a:p>
            <a:pPr>
              <a:buNone/>
            </a:pPr>
            <a:r>
              <a:rPr lang="ja-JP" altLang="en-US" sz="2800" dirty="0" smtClean="0"/>
              <a:t>　は</a:t>
            </a:r>
            <a:r>
              <a:rPr lang="en-US" altLang="ja-JP" sz="2800" dirty="0" smtClean="0"/>
              <a:t>0°</a:t>
            </a:r>
            <a:r>
              <a:rPr lang="ja-JP" altLang="en-US" sz="2800" dirty="0" smtClean="0"/>
              <a:t>～</a:t>
            </a:r>
            <a:r>
              <a:rPr lang="en-US" altLang="ja-JP" sz="2800" dirty="0" smtClean="0"/>
              <a:t>90°</a:t>
            </a:r>
            <a:endParaRPr lang="ja-JP" altLang="en-US" sz="2800" dirty="0"/>
          </a:p>
        </p:txBody>
      </p:sp>
      <p:pic>
        <p:nvPicPr>
          <p:cNvPr id="44" name="図 43"/>
          <p:cNvPicPr>
            <a:picLocks/>
          </p:cNvPicPr>
          <p:nvPr/>
        </p:nvPicPr>
        <p:blipFill>
          <a:blip r:embed="rId4" cstate="print"/>
          <a:stretch>
            <a:fillRect/>
          </a:stretch>
        </p:blipFill>
        <p:spPr bwMode="auto">
          <a:xfrm>
            <a:off x="3699607" y="2365535"/>
            <a:ext cx="5444393" cy="4314665"/>
          </a:xfrm>
          <a:prstGeom prst="rect">
            <a:avLst/>
          </a:prstGeom>
          <a:noFill/>
          <a:ln>
            <a:noFill/>
          </a:ln>
        </p:spPr>
      </p:pic>
      <p:graphicFrame>
        <p:nvGraphicFramePr>
          <p:cNvPr id="6" name="オブジェクト 5"/>
          <p:cNvGraphicFramePr>
            <a:graphicFrameLocks noChangeAspect="1"/>
          </p:cNvGraphicFramePr>
          <p:nvPr/>
        </p:nvGraphicFramePr>
        <p:xfrm>
          <a:off x="908050" y="2971800"/>
          <a:ext cx="615950" cy="411163"/>
        </p:xfrm>
        <a:graphic>
          <a:graphicData uri="http://schemas.openxmlformats.org/presentationml/2006/ole">
            <mc:AlternateContent xmlns:mc="http://schemas.openxmlformats.org/markup-compatibility/2006">
              <mc:Choice xmlns:v="urn:schemas-microsoft-com:vml" Requires="v">
                <p:oleObj spid="_x0000_s232462" name="数式" r:id="rId5" imgW="266400" imgH="177480" progId="Equation.3">
                  <p:embed/>
                </p:oleObj>
              </mc:Choice>
              <mc:Fallback>
                <p:oleObj name="数式" r:id="rId5" imgW="266400" imgH="1774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8050" y="2971800"/>
                        <a:ext cx="615950"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451" name="Object 3"/>
          <p:cNvGraphicFramePr>
            <a:graphicFrameLocks noChangeAspect="1"/>
          </p:cNvGraphicFramePr>
          <p:nvPr/>
        </p:nvGraphicFramePr>
        <p:xfrm>
          <a:off x="8007350" y="1435100"/>
          <a:ext cx="615950" cy="411163"/>
        </p:xfrm>
        <a:graphic>
          <a:graphicData uri="http://schemas.openxmlformats.org/presentationml/2006/ole">
            <mc:AlternateContent xmlns:mc="http://schemas.openxmlformats.org/markup-compatibility/2006">
              <mc:Choice xmlns:v="urn:schemas-microsoft-com:vml" Requires="v">
                <p:oleObj spid="_x0000_s232463" name="数式" r:id="rId7" imgW="266400" imgH="177480" progId="Equation.3">
                  <p:embed/>
                </p:oleObj>
              </mc:Choice>
              <mc:Fallback>
                <p:oleObj name="数式" r:id="rId7" imgW="266400" imgH="177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7350" y="1435100"/>
                        <a:ext cx="615950"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452" name="Object 4"/>
          <p:cNvGraphicFramePr>
            <a:graphicFrameLocks noChangeAspect="1"/>
          </p:cNvGraphicFramePr>
          <p:nvPr/>
        </p:nvGraphicFramePr>
        <p:xfrm>
          <a:off x="6580188" y="1435100"/>
          <a:ext cx="879475" cy="411163"/>
        </p:xfrm>
        <a:graphic>
          <a:graphicData uri="http://schemas.openxmlformats.org/presentationml/2006/ole">
            <mc:AlternateContent xmlns:mc="http://schemas.openxmlformats.org/markup-compatibility/2006">
              <mc:Choice xmlns:v="urn:schemas-microsoft-com:vml" Requires="v">
                <p:oleObj spid="_x0000_s232464" name="数式" r:id="rId8" imgW="380880" imgH="177480" progId="Equation.3">
                  <p:embed/>
                </p:oleObj>
              </mc:Choice>
              <mc:Fallback>
                <p:oleObj name="数式" r:id="rId8" imgW="380880" imgH="177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0188" y="1435100"/>
                        <a:ext cx="879475"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06118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実験設定：目標地点の設定</a:t>
            </a:r>
            <a:endParaRPr kumimoji="1" lang="ja-JP" altLang="en-US" sz="4000" dirty="0"/>
          </a:p>
        </p:txBody>
      </p:sp>
      <p:sp>
        <p:nvSpPr>
          <p:cNvPr id="3" name="コンテンツ プレースホルダ 2"/>
          <p:cNvSpPr>
            <a:spLocks noGrp="1"/>
          </p:cNvSpPr>
          <p:nvPr>
            <p:ph idx="1"/>
          </p:nvPr>
        </p:nvSpPr>
        <p:spPr/>
        <p:txBody>
          <a:bodyPr>
            <a:normAutofit/>
          </a:bodyPr>
          <a:lstStyle/>
          <a:p>
            <a:r>
              <a:rPr lang="ja-JP" altLang="en-US" sz="2800" dirty="0" smtClean="0"/>
              <a:t>目標地点はどの試行でも同じ場所である．</a:t>
            </a:r>
            <a:endParaRPr lang="en-US" altLang="ja-JP" sz="2800" dirty="0" smtClean="0"/>
          </a:p>
          <a:p>
            <a:r>
              <a:rPr lang="ja-JP" altLang="en-US" sz="2800" dirty="0" smtClean="0"/>
              <a:t>目標地点は</a:t>
            </a:r>
            <a:r>
              <a:rPr lang="en-US" altLang="ja-JP" sz="2800" dirty="0" smtClean="0"/>
              <a:t>(12.0,</a:t>
            </a:r>
            <a:r>
              <a:rPr lang="ja-JP" altLang="en-US" sz="2800" dirty="0" smtClean="0"/>
              <a:t> </a:t>
            </a:r>
            <a:r>
              <a:rPr lang="en-US" altLang="ja-JP" sz="2800" dirty="0" smtClean="0"/>
              <a:t>0.0)</a:t>
            </a:r>
            <a:r>
              <a:rPr lang="ja-JP" altLang="en-US" sz="2800" dirty="0" smtClean="0"/>
              <a:t>を中心に半径</a:t>
            </a:r>
            <a:r>
              <a:rPr lang="en-US" altLang="ja-JP" sz="2800" dirty="0" smtClean="0"/>
              <a:t>1</a:t>
            </a:r>
            <a:r>
              <a:rPr lang="ja-JP" altLang="en-US" sz="2800" dirty="0" smtClean="0"/>
              <a:t>の範囲．</a:t>
            </a:r>
            <a:endParaRPr lang="en-US" altLang="ja-JP" sz="2800" dirty="0" smtClean="0"/>
          </a:p>
          <a:p>
            <a:endParaRPr lang="ja-JP" altLang="en-US" sz="2800" dirty="0"/>
          </a:p>
        </p:txBody>
      </p:sp>
      <p:pic>
        <p:nvPicPr>
          <p:cNvPr id="32" name="図 31" descr="実験設定.png"/>
          <p:cNvPicPr>
            <a:picLocks noChangeAspect="1"/>
          </p:cNvPicPr>
          <p:nvPr/>
        </p:nvPicPr>
        <p:blipFill>
          <a:blip r:embed="rId2" cstate="print"/>
          <a:stretch>
            <a:fillRect/>
          </a:stretch>
        </p:blipFill>
        <p:spPr>
          <a:xfrm>
            <a:off x="2011039" y="2413395"/>
            <a:ext cx="5529844" cy="4444605"/>
          </a:xfrm>
          <a:prstGeom prst="rect">
            <a:avLst/>
          </a:prstGeo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実験設定：学習手法</a:t>
            </a:r>
            <a:endParaRPr kumimoji="1" lang="ja-JP" altLang="en-US" sz="4000" dirty="0"/>
          </a:p>
        </p:txBody>
      </p:sp>
      <p:sp>
        <p:nvSpPr>
          <p:cNvPr id="3" name="コンテンツ プレースホルダ 2"/>
          <p:cNvSpPr>
            <a:spLocks noGrp="1"/>
          </p:cNvSpPr>
          <p:nvPr>
            <p:ph idx="1"/>
          </p:nvPr>
        </p:nvSpPr>
        <p:spPr/>
        <p:txBody>
          <a:bodyPr>
            <a:noAutofit/>
          </a:bodyPr>
          <a:lstStyle/>
          <a:p>
            <a:r>
              <a:rPr kumimoji="1" lang="ja-JP" altLang="en-US" sz="2800" dirty="0" smtClean="0"/>
              <a:t>各エージェントの学習手法には</a:t>
            </a:r>
            <a:r>
              <a:rPr kumimoji="1" lang="en-US" altLang="ja-JP" sz="2800" dirty="0" smtClean="0"/>
              <a:t>Q</a:t>
            </a:r>
            <a:r>
              <a:rPr kumimoji="1" lang="ja-JP" altLang="en-US" sz="2800" dirty="0" smtClean="0"/>
              <a:t>学習を用いる．</a:t>
            </a:r>
            <a:endParaRPr kumimoji="1" lang="en-US" altLang="ja-JP" sz="2800" dirty="0" smtClean="0"/>
          </a:p>
          <a:p>
            <a:pPr lvl="1">
              <a:buFont typeface="Wingdings" pitchFamily="2" charset="2"/>
              <a:buChar char="Ø"/>
            </a:pPr>
            <a:r>
              <a:rPr lang="ja-JP" altLang="en-US" sz="2400" dirty="0" smtClean="0"/>
              <a:t>学習式</a:t>
            </a:r>
            <a:endParaRPr kumimoji="1" lang="en-US" altLang="ja-JP" sz="2400" dirty="0" smtClean="0"/>
          </a:p>
          <a:p>
            <a:pPr lvl="1">
              <a:buNone/>
            </a:pPr>
            <a:endParaRPr lang="en-US" altLang="ja-JP" dirty="0" smtClean="0"/>
          </a:p>
          <a:p>
            <a:pPr lvl="1">
              <a:buNone/>
            </a:pPr>
            <a:endParaRPr kumimoji="1" lang="en-US" altLang="ja-JP" sz="2400" dirty="0" smtClean="0"/>
          </a:p>
          <a:p>
            <a:r>
              <a:rPr kumimoji="1" lang="ja-JP" altLang="en-US" sz="2800" dirty="0" smtClean="0"/>
              <a:t>行動選択手法は</a:t>
            </a:r>
            <a:r>
              <a:rPr kumimoji="1" lang="en-US" altLang="ja-JP" sz="2800" dirty="0" smtClean="0"/>
              <a:t>ε-greedy</a:t>
            </a:r>
            <a:r>
              <a:rPr lang="ja-JP" altLang="en-US" sz="2800" dirty="0" smtClean="0"/>
              <a:t>法を用いる．</a:t>
            </a:r>
            <a:endParaRPr lang="en-US" altLang="ja-JP" sz="2800" dirty="0" smtClean="0"/>
          </a:p>
          <a:p>
            <a:pPr lvl="1">
              <a:buFont typeface="Wingdings" pitchFamily="2" charset="2"/>
              <a:buChar char="Ø"/>
            </a:pPr>
            <a:r>
              <a:rPr kumimoji="1" lang="ja-JP" altLang="en-US" sz="2400" dirty="0" smtClean="0"/>
              <a:t>各エージェントそれぞれに適用．</a:t>
            </a:r>
            <a:endParaRPr kumimoji="1" lang="en-US" altLang="ja-JP" sz="2400" dirty="0" smtClean="0"/>
          </a:p>
          <a:p>
            <a:pPr lvl="1">
              <a:buFont typeface="Wingdings" pitchFamily="2" charset="2"/>
              <a:buChar char="Ø"/>
            </a:pPr>
            <a:r>
              <a:rPr lang="ja-JP" altLang="en-US" sz="2400" dirty="0" smtClean="0"/>
              <a:t>ランダム行動をとるか行動評価値の高い行動をとるかは</a:t>
            </a:r>
            <a:r>
              <a:rPr lang="en-US" altLang="ja-JP" sz="2400" dirty="0" smtClean="0"/>
              <a:t>0</a:t>
            </a:r>
            <a:r>
              <a:rPr lang="ja-JP" altLang="en-US" sz="2400" dirty="0" smtClean="0"/>
              <a:t>ステップ時に決定．</a:t>
            </a:r>
            <a:endParaRPr lang="en-US" altLang="ja-JP" sz="2400" dirty="0" smtClean="0"/>
          </a:p>
          <a:p>
            <a:pPr lvl="1">
              <a:buFont typeface="Wingdings" pitchFamily="2" charset="2"/>
              <a:buChar char="Ø"/>
            </a:pPr>
            <a:r>
              <a:rPr kumimoji="1" lang="ja-JP" altLang="en-US" sz="2400" dirty="0" smtClean="0"/>
              <a:t>ランダム行動の場合は</a:t>
            </a:r>
            <a:r>
              <a:rPr kumimoji="1" lang="en-US" altLang="ja-JP" sz="2400" dirty="0" smtClean="0"/>
              <a:t>0</a:t>
            </a:r>
            <a:r>
              <a:rPr kumimoji="1" lang="ja-JP" altLang="en-US" sz="2400" dirty="0" smtClean="0"/>
              <a:t>ステップで選択した行動をとり続ける．</a:t>
            </a:r>
            <a:endParaRPr kumimoji="1" lang="en-US" altLang="ja-JP" sz="2400" dirty="0" smtClean="0"/>
          </a:p>
          <a:p>
            <a:endParaRPr kumimoji="1" lang="ja-JP" altLang="en-US" sz="2800" dirty="0"/>
          </a:p>
        </p:txBody>
      </p:sp>
      <p:graphicFrame>
        <p:nvGraphicFramePr>
          <p:cNvPr id="211972" name="Object 4"/>
          <p:cNvGraphicFramePr>
            <a:graphicFrameLocks noChangeAspect="1"/>
          </p:cNvGraphicFramePr>
          <p:nvPr/>
        </p:nvGraphicFramePr>
        <p:xfrm>
          <a:off x="814388" y="2344738"/>
          <a:ext cx="7234237" cy="587375"/>
        </p:xfrm>
        <a:graphic>
          <a:graphicData uri="http://schemas.openxmlformats.org/presentationml/2006/ole">
            <mc:AlternateContent xmlns:mc="http://schemas.openxmlformats.org/markup-compatibility/2006">
              <mc:Choice xmlns:v="urn:schemas-microsoft-com:vml" Requires="v">
                <p:oleObj spid="_x0000_s212118" name="数式" r:id="rId3" imgW="3606800" imgH="292100" progId="Equation.3">
                  <p:embed/>
                </p:oleObj>
              </mc:Choice>
              <mc:Fallback>
                <p:oleObj name="数式" r:id="rId3" imgW="3606800" imgH="292100" progId="Equation.3">
                  <p:embed/>
                  <p:pic>
                    <p:nvPicPr>
                      <p:cNvPr id="0" name="Picture 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388" y="2344738"/>
                        <a:ext cx="7234237"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コンテンツ プレースホルダ 8"/>
          <p:cNvSpPr txBox="1">
            <a:spLocks/>
          </p:cNvSpPr>
          <p:nvPr/>
        </p:nvSpPr>
        <p:spPr>
          <a:xfrm>
            <a:off x="8143623" y="2320925"/>
            <a:ext cx="649538" cy="523220"/>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800" b="0" i="0" u="none" strike="noStrike" kern="1200" cap="none" spc="0" normalizeH="0" baseline="0" noProof="0" dirty="0" smtClean="0">
                <a:ln w="12700">
                  <a:solidFill>
                    <a:schemeClr val="tx1"/>
                  </a:solidFill>
                  <a:prstDash val="solid"/>
                </a:ln>
                <a:solidFill>
                  <a:schemeClr val="tx1"/>
                </a:solidFill>
                <a:effectLst/>
                <a:uLnTx/>
                <a:uFillTx/>
                <a:ea typeface="+mn-ea"/>
                <a:cs typeface="+mn-cs"/>
              </a:rPr>
              <a:t>(5)</a:t>
            </a:r>
            <a:endParaRPr kumimoji="1" lang="ja-JP" altLang="en-US" sz="2800" b="0" i="0" u="none" strike="noStrike" kern="1200" cap="none" spc="0" normalizeH="0" baseline="0" noProof="0" dirty="0">
              <a:ln w="12700">
                <a:solidFill>
                  <a:schemeClr val="tx1"/>
                </a:solidFill>
                <a:prstDash val="solid"/>
              </a:ln>
              <a:solidFill>
                <a:schemeClr val="tx1"/>
              </a:solidFill>
              <a:effectLst/>
              <a:uLnTx/>
              <a:uFillTx/>
              <a:ea typeface="+mn-ea"/>
              <a:cs typeface="+mn-cs"/>
            </a:endParaRPr>
          </a:p>
        </p:txBody>
      </p:sp>
      <p:graphicFrame>
        <p:nvGraphicFramePr>
          <p:cNvPr id="211978" name="Object 10"/>
          <p:cNvGraphicFramePr>
            <a:graphicFrameLocks noChangeAspect="1"/>
          </p:cNvGraphicFramePr>
          <p:nvPr/>
        </p:nvGraphicFramePr>
        <p:xfrm>
          <a:off x="5075236" y="3192465"/>
          <a:ext cx="191170" cy="330082"/>
        </p:xfrm>
        <a:graphic>
          <a:graphicData uri="http://schemas.openxmlformats.org/presentationml/2006/ole">
            <mc:AlternateContent xmlns:mc="http://schemas.openxmlformats.org/markup-compatibility/2006">
              <mc:Choice xmlns:v="urn:schemas-microsoft-com:vml" Requires="v">
                <p:oleObj spid="_x0000_s212119" name="数式" r:id="rId5" imgW="126780" imgH="164814" progId="Equation.3">
                  <p:embed/>
                </p:oleObj>
              </mc:Choice>
              <mc:Fallback>
                <p:oleObj name="数式" r:id="rId5" imgW="126780" imgH="164814" progId="Equation.3">
                  <p:embed/>
                  <p:pic>
                    <p:nvPicPr>
                      <p:cNvPr id="0" name="Picture 1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5236" y="3192465"/>
                        <a:ext cx="191170" cy="3300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1979" name="Object 11"/>
          <p:cNvGraphicFramePr>
            <a:graphicFrameLocks noChangeAspect="1"/>
          </p:cNvGraphicFramePr>
          <p:nvPr/>
        </p:nvGraphicFramePr>
        <p:xfrm>
          <a:off x="3270250" y="3076575"/>
          <a:ext cx="1036638" cy="409575"/>
        </p:xfrm>
        <a:graphic>
          <a:graphicData uri="http://schemas.openxmlformats.org/presentationml/2006/ole">
            <mc:AlternateContent xmlns:mc="http://schemas.openxmlformats.org/markup-compatibility/2006">
              <mc:Choice xmlns:v="urn:schemas-microsoft-com:vml" Requires="v">
                <p:oleObj spid="_x0000_s212120" name="数式" r:id="rId7" imgW="685800" imgH="203200" progId="Equation.3">
                  <p:embed/>
                </p:oleObj>
              </mc:Choice>
              <mc:Fallback>
                <p:oleObj name="数式" r:id="rId7" imgW="685800" imgH="203200" progId="Equation.3">
                  <p:embed/>
                  <p:pic>
                    <p:nvPicPr>
                      <p:cNvPr id="0" name="Picture 1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0250" y="3076575"/>
                        <a:ext cx="1036638"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1980" name="Object 12"/>
          <p:cNvGraphicFramePr>
            <a:graphicFrameLocks noChangeAspect="1"/>
          </p:cNvGraphicFramePr>
          <p:nvPr/>
        </p:nvGraphicFramePr>
        <p:xfrm>
          <a:off x="1522413" y="3022600"/>
          <a:ext cx="1727200" cy="444500"/>
        </p:xfrm>
        <a:graphic>
          <a:graphicData uri="http://schemas.openxmlformats.org/presentationml/2006/ole">
            <mc:AlternateContent xmlns:mc="http://schemas.openxmlformats.org/markup-compatibility/2006">
              <mc:Choice xmlns:v="urn:schemas-microsoft-com:vml" Requires="v">
                <p:oleObj spid="_x0000_s212121" name="数式" r:id="rId9" imgW="889000" imgH="228600" progId="Equation.3">
                  <p:embed/>
                </p:oleObj>
              </mc:Choice>
              <mc:Fallback>
                <p:oleObj name="数式" r:id="rId9" imgW="889000" imgH="228600" progId="Equation.3">
                  <p:embed/>
                  <p:pic>
                    <p:nvPicPr>
                      <p:cNvPr id="0" name="Picture 1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2413" y="3022600"/>
                        <a:ext cx="17272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1981" name="Object 13"/>
          <p:cNvGraphicFramePr>
            <a:graphicFrameLocks noChangeAspect="1"/>
          </p:cNvGraphicFramePr>
          <p:nvPr/>
        </p:nvGraphicFramePr>
        <p:xfrm>
          <a:off x="4216400" y="3149599"/>
          <a:ext cx="296946" cy="444786"/>
        </p:xfrm>
        <a:graphic>
          <a:graphicData uri="http://schemas.openxmlformats.org/presentationml/2006/ole">
            <mc:AlternateContent xmlns:mc="http://schemas.openxmlformats.org/markup-compatibility/2006">
              <mc:Choice xmlns:v="urn:schemas-microsoft-com:vml" Requires="v">
                <p:oleObj spid="_x0000_s212122" name="数式" r:id="rId11" imgW="152334" imgH="228501" progId="Equation.3">
                  <p:embed/>
                </p:oleObj>
              </mc:Choice>
              <mc:Fallback>
                <p:oleObj name="数式" r:id="rId11" imgW="152334" imgH="228501" progId="Equation.3">
                  <p:embed/>
                  <p:pic>
                    <p:nvPicPr>
                      <p:cNvPr id="0" name="Picture 1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16400" y="3149599"/>
                        <a:ext cx="296946" cy="444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1982" name="Object 14"/>
          <p:cNvGraphicFramePr>
            <a:graphicFrameLocks noChangeAspect="1"/>
          </p:cNvGraphicFramePr>
          <p:nvPr/>
        </p:nvGraphicFramePr>
        <p:xfrm>
          <a:off x="6445250" y="3162300"/>
          <a:ext cx="1060450" cy="444500"/>
        </p:xfrm>
        <a:graphic>
          <a:graphicData uri="http://schemas.openxmlformats.org/presentationml/2006/ole">
            <mc:AlternateContent xmlns:mc="http://schemas.openxmlformats.org/markup-compatibility/2006">
              <mc:Choice xmlns:v="urn:schemas-microsoft-com:vml" Requires="v">
                <p:oleObj spid="_x0000_s212123" name="数式" r:id="rId13" imgW="545863" imgH="228501" progId="Equation.3">
                  <p:embed/>
                </p:oleObj>
              </mc:Choice>
              <mc:Fallback>
                <p:oleObj name="数式" r:id="rId13" imgW="545863" imgH="228501" progId="Equation.3">
                  <p:embed/>
                  <p:pic>
                    <p:nvPicPr>
                      <p:cNvPr id="0" name="Picture 1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45250" y="3162300"/>
                        <a:ext cx="106045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1984" name="Object 16"/>
          <p:cNvGraphicFramePr>
            <a:graphicFrameLocks noChangeAspect="1"/>
          </p:cNvGraphicFramePr>
          <p:nvPr/>
        </p:nvGraphicFramePr>
        <p:xfrm>
          <a:off x="1479551" y="3733800"/>
          <a:ext cx="173325" cy="296946"/>
        </p:xfrm>
        <a:graphic>
          <a:graphicData uri="http://schemas.openxmlformats.org/presentationml/2006/ole">
            <mc:AlternateContent xmlns:mc="http://schemas.openxmlformats.org/markup-compatibility/2006">
              <mc:Choice xmlns:v="urn:schemas-microsoft-com:vml" Requires="v">
                <p:oleObj spid="_x0000_s212124" name="数式" r:id="rId15" imgW="88746" imgH="152136" progId="Equation.3">
                  <p:embed/>
                </p:oleObj>
              </mc:Choice>
              <mc:Fallback>
                <p:oleObj name="数式" r:id="rId15" imgW="88746" imgH="152136" progId="Equation.3">
                  <p:embed/>
                  <p:pic>
                    <p:nvPicPr>
                      <p:cNvPr id="0" name="Picture 12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79551" y="3733800"/>
                        <a:ext cx="173325" cy="296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実験設定：学習手法</a:t>
            </a:r>
            <a:endParaRPr kumimoji="1" lang="ja-JP" altLang="en-US" sz="4000" dirty="0"/>
          </a:p>
        </p:txBody>
      </p:sp>
      <p:sp>
        <p:nvSpPr>
          <p:cNvPr id="3" name="コンテンツ プレースホルダ 2"/>
          <p:cNvSpPr>
            <a:spLocks noGrp="1"/>
          </p:cNvSpPr>
          <p:nvPr>
            <p:ph idx="1"/>
          </p:nvPr>
        </p:nvSpPr>
        <p:spPr/>
        <p:txBody>
          <a:bodyPr>
            <a:noAutofit/>
          </a:bodyPr>
          <a:lstStyle/>
          <a:p>
            <a:r>
              <a:rPr kumimoji="1" lang="ja-JP" altLang="en-US" sz="2800" dirty="0" smtClean="0"/>
              <a:t>各エージェントの学習手法には</a:t>
            </a:r>
            <a:r>
              <a:rPr lang="en-US" altLang="ja-JP" sz="2800" dirty="0" smtClean="0"/>
              <a:t>   </a:t>
            </a:r>
            <a:r>
              <a:rPr kumimoji="1" lang="ja-JP" altLang="en-US" sz="2800" dirty="0" smtClean="0"/>
              <a:t>学習を用いる．</a:t>
            </a:r>
            <a:endParaRPr kumimoji="1" lang="en-US" altLang="ja-JP" sz="2800" dirty="0" smtClean="0"/>
          </a:p>
          <a:p>
            <a:pPr lvl="1">
              <a:buFont typeface="Wingdings" pitchFamily="2" charset="2"/>
              <a:buChar char="Ø"/>
            </a:pPr>
            <a:r>
              <a:rPr lang="ja-JP" altLang="en-US" sz="2400" dirty="0" smtClean="0"/>
              <a:t>学習式</a:t>
            </a:r>
            <a:endParaRPr kumimoji="1" lang="en-US" altLang="ja-JP" sz="2400" dirty="0" smtClean="0"/>
          </a:p>
          <a:p>
            <a:pPr lvl="1">
              <a:buNone/>
            </a:pPr>
            <a:endParaRPr lang="en-US" altLang="ja-JP" dirty="0" smtClean="0"/>
          </a:p>
          <a:p>
            <a:pPr lvl="1">
              <a:buNone/>
            </a:pPr>
            <a:r>
              <a:rPr kumimoji="1" lang="ja-JP" altLang="en-US" sz="2400" dirty="0" smtClean="0"/>
              <a:t>　　　　　　　　　　　　</a:t>
            </a:r>
            <a:endParaRPr kumimoji="1" lang="en-US" altLang="ja-JP" sz="2400" dirty="0" smtClean="0"/>
          </a:p>
          <a:p>
            <a:endParaRPr kumimoji="1" lang="en-US" altLang="ja-JP" sz="2800" dirty="0" smtClean="0"/>
          </a:p>
          <a:p>
            <a:r>
              <a:rPr kumimoji="1" lang="ja-JP" altLang="en-US" sz="2800" dirty="0" smtClean="0"/>
              <a:t>行動選択手法は</a:t>
            </a:r>
            <a:r>
              <a:rPr kumimoji="1" lang="en-US" altLang="ja-JP" sz="2800" dirty="0" smtClean="0"/>
              <a:t>ε-greedy</a:t>
            </a:r>
            <a:r>
              <a:rPr lang="ja-JP" altLang="en-US" sz="2800" dirty="0" smtClean="0"/>
              <a:t>法を用いる．</a:t>
            </a:r>
            <a:endParaRPr lang="en-US" altLang="ja-JP" sz="2800" dirty="0" smtClean="0"/>
          </a:p>
          <a:p>
            <a:pPr lvl="1">
              <a:buFont typeface="Wingdings" pitchFamily="2" charset="2"/>
              <a:buChar char="Ø"/>
            </a:pPr>
            <a:r>
              <a:rPr lang="ja-JP" altLang="en-US" sz="2400" dirty="0" smtClean="0"/>
              <a:t>ある定数</a:t>
            </a:r>
            <a:r>
              <a:rPr lang="en-US" altLang="ja-JP" sz="2400" dirty="0" smtClean="0"/>
              <a:t>ε</a:t>
            </a:r>
            <a:r>
              <a:rPr lang="ja-JP" altLang="en-US" sz="2400" dirty="0" smtClean="0"/>
              <a:t>の確率で探索行動（ランダム行動）を選択</a:t>
            </a:r>
            <a:endParaRPr lang="en-US" altLang="ja-JP" sz="2400" dirty="0" smtClean="0"/>
          </a:p>
          <a:p>
            <a:pPr lvl="1">
              <a:buFont typeface="Wingdings" pitchFamily="2" charset="2"/>
              <a:buChar char="Ø"/>
            </a:pPr>
            <a:r>
              <a:rPr lang="en-US" altLang="ja-JP" sz="2400" dirty="0" smtClean="0"/>
              <a:t>1-ε</a:t>
            </a:r>
            <a:r>
              <a:rPr lang="ja-JP" altLang="en-US" sz="2400" dirty="0" smtClean="0"/>
              <a:t>の確率で行動評価値の高い行動を選択</a:t>
            </a:r>
            <a:endParaRPr lang="en-US" altLang="ja-JP" sz="2400" dirty="0" smtClean="0"/>
          </a:p>
          <a:p>
            <a:endParaRPr kumimoji="1" lang="ja-JP" altLang="en-US" sz="2800" dirty="0"/>
          </a:p>
        </p:txBody>
      </p:sp>
      <p:graphicFrame>
        <p:nvGraphicFramePr>
          <p:cNvPr id="211972" name="Object 4"/>
          <p:cNvGraphicFramePr>
            <a:graphicFrameLocks noChangeAspect="1"/>
          </p:cNvGraphicFramePr>
          <p:nvPr>
            <p:extLst>
              <p:ext uri="{D42A27DB-BD31-4B8C-83A1-F6EECF244321}">
                <p14:modId xmlns:p14="http://schemas.microsoft.com/office/powerpoint/2010/main" val="1931247980"/>
              </p:ext>
            </p:extLst>
          </p:nvPr>
        </p:nvGraphicFramePr>
        <p:xfrm>
          <a:off x="749300" y="2235200"/>
          <a:ext cx="7353300" cy="965200"/>
        </p:xfrm>
        <a:graphic>
          <a:graphicData uri="http://schemas.openxmlformats.org/presentationml/2006/ole">
            <mc:AlternateContent xmlns:mc="http://schemas.openxmlformats.org/markup-compatibility/2006">
              <mc:Choice xmlns:v="urn:schemas-microsoft-com:vml" Requires="v">
                <p:oleObj spid="_x0000_s248975" name="数式" r:id="rId3" imgW="3670200" imgH="482400" progId="Equation.3">
                  <p:embed/>
                </p:oleObj>
              </mc:Choice>
              <mc:Fallback>
                <p:oleObj name="数式" r:id="rId3" imgW="3670200" imgH="482400" progId="Equation.3">
                  <p:embed/>
                  <p:pic>
                    <p:nvPicPr>
                      <p:cNvPr id="0" name="Picture 1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300" y="2235200"/>
                        <a:ext cx="73533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コンテンツ プレースホルダ 8"/>
          <p:cNvSpPr txBox="1">
            <a:spLocks/>
          </p:cNvSpPr>
          <p:nvPr/>
        </p:nvSpPr>
        <p:spPr>
          <a:xfrm>
            <a:off x="8102747" y="2320925"/>
            <a:ext cx="731290" cy="523220"/>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800" b="0" i="0" u="none" strike="noStrike" kern="1200" cap="none" spc="0" normalizeH="0" baseline="0" noProof="0" dirty="0" smtClean="0">
                <a:ln w="12700">
                  <a:solidFill>
                    <a:schemeClr val="tx1"/>
                  </a:solidFill>
                  <a:prstDash val="solid"/>
                </a:ln>
                <a:solidFill>
                  <a:schemeClr val="tx1"/>
                </a:solidFill>
                <a:effectLst/>
                <a:uLnTx/>
                <a:uFillTx/>
                <a:latin typeface="Microsoft Yi Baiti" pitchFamily="66" charset="0"/>
                <a:ea typeface="Microsoft Yi Baiti" pitchFamily="66" charset="0"/>
              </a:rPr>
              <a:t>(5)</a:t>
            </a:r>
            <a:endParaRPr kumimoji="1" lang="ja-JP" altLang="en-US" sz="2800" b="0" i="0" u="none" strike="noStrike" kern="1200" cap="none" spc="0" normalizeH="0" baseline="0" noProof="0" dirty="0">
              <a:ln w="12700">
                <a:solidFill>
                  <a:schemeClr val="tx1"/>
                </a:solidFill>
                <a:prstDash val="solid"/>
              </a:ln>
              <a:solidFill>
                <a:schemeClr val="tx1"/>
              </a:solidFill>
              <a:effectLst/>
              <a:uLnTx/>
              <a:uFillTx/>
              <a:latin typeface="Microsoft Yi Baiti" pitchFamily="66" charset="0"/>
            </a:endParaRPr>
          </a:p>
        </p:txBody>
      </p:sp>
      <p:grpSp>
        <p:nvGrpSpPr>
          <p:cNvPr id="16" name="グループ化 15"/>
          <p:cNvGrpSpPr/>
          <p:nvPr/>
        </p:nvGrpSpPr>
        <p:grpSpPr>
          <a:xfrm>
            <a:off x="1263650" y="3327401"/>
            <a:ext cx="6619875" cy="482599"/>
            <a:chOff x="1060450" y="2971801"/>
            <a:chExt cx="6619875" cy="482599"/>
          </a:xfrm>
        </p:grpSpPr>
        <p:graphicFrame>
          <p:nvGraphicFramePr>
            <p:cNvPr id="211978" name="Object 10"/>
            <p:cNvGraphicFramePr>
              <a:graphicFrameLocks noChangeAspect="1"/>
            </p:cNvGraphicFramePr>
            <p:nvPr/>
          </p:nvGraphicFramePr>
          <p:xfrm>
            <a:off x="2760662" y="2989263"/>
            <a:ext cx="1341437" cy="431800"/>
          </p:xfrm>
          <a:graphic>
            <a:graphicData uri="http://schemas.openxmlformats.org/presentationml/2006/ole">
              <mc:AlternateContent xmlns:mc="http://schemas.openxmlformats.org/markup-compatibility/2006">
                <mc:Choice xmlns:v="urn:schemas-microsoft-com:vml" Requires="v">
                  <p:oleObj spid="_x0000_s248976" name="数式" r:id="rId5" imgW="672808" imgH="215806" progId="Equation.3">
                    <p:embed/>
                  </p:oleObj>
                </mc:Choice>
                <mc:Fallback>
                  <p:oleObj name="数式" r:id="rId5" imgW="672808" imgH="215806" progId="Equation.3">
                    <p:embed/>
                    <p:pic>
                      <p:nvPicPr>
                        <p:cNvPr id="0" name="Picture 1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0662" y="2989263"/>
                          <a:ext cx="13414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1979" name="Object 11"/>
            <p:cNvGraphicFramePr>
              <a:graphicFrameLocks noChangeAspect="1"/>
            </p:cNvGraphicFramePr>
            <p:nvPr/>
          </p:nvGraphicFramePr>
          <p:xfrm>
            <a:off x="1060450" y="2971801"/>
            <a:ext cx="1695450" cy="438150"/>
          </p:xfrm>
          <a:graphic>
            <a:graphicData uri="http://schemas.openxmlformats.org/presentationml/2006/ole">
              <mc:AlternateContent xmlns:mc="http://schemas.openxmlformats.org/markup-compatibility/2006">
                <mc:Choice xmlns:v="urn:schemas-microsoft-com:vml" Requires="v">
                  <p:oleObj spid="_x0000_s248977" name="数式" r:id="rId7" imgW="685800" imgH="203200" progId="Equation.3">
                    <p:embed/>
                  </p:oleObj>
                </mc:Choice>
                <mc:Fallback>
                  <p:oleObj name="数式" r:id="rId7" imgW="685800" imgH="203200" progId="Equation.3">
                    <p:embed/>
                    <p:pic>
                      <p:nvPicPr>
                        <p:cNvPr id="0" name="Picture 1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0450" y="2971801"/>
                          <a:ext cx="16954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1983" name="Object 15"/>
            <p:cNvGraphicFramePr>
              <a:graphicFrameLocks noChangeAspect="1"/>
            </p:cNvGraphicFramePr>
            <p:nvPr/>
          </p:nvGraphicFramePr>
          <p:xfrm>
            <a:off x="4238625" y="3009900"/>
            <a:ext cx="1016000" cy="444500"/>
          </p:xfrm>
          <a:graphic>
            <a:graphicData uri="http://schemas.openxmlformats.org/presentationml/2006/ole">
              <mc:AlternateContent xmlns:mc="http://schemas.openxmlformats.org/markup-compatibility/2006">
                <mc:Choice xmlns:v="urn:schemas-microsoft-com:vml" Requires="v">
                  <p:oleObj spid="_x0000_s248978" name="数式" r:id="rId9" imgW="520560" imgH="228600" progId="Equation.3">
                    <p:embed/>
                  </p:oleObj>
                </mc:Choice>
                <mc:Fallback>
                  <p:oleObj name="数式" r:id="rId9" imgW="520560" imgH="228600" progId="Equation.3">
                    <p:embed/>
                    <p:pic>
                      <p:nvPicPr>
                        <p:cNvPr id="0" name="Picture 1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38625" y="3009900"/>
                          <a:ext cx="1016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4" name="Object 12"/>
            <p:cNvGraphicFramePr>
              <a:graphicFrameLocks noChangeAspect="1"/>
            </p:cNvGraphicFramePr>
            <p:nvPr>
              <p:extLst>
                <p:ext uri="{D42A27DB-BD31-4B8C-83A1-F6EECF244321}">
                  <p14:modId xmlns:p14="http://schemas.microsoft.com/office/powerpoint/2010/main" val="871146067"/>
                </p:ext>
              </p:extLst>
            </p:nvPr>
          </p:nvGraphicFramePr>
          <p:xfrm>
            <a:off x="4991100" y="2976563"/>
            <a:ext cx="2689225" cy="444500"/>
          </p:xfrm>
          <a:graphic>
            <a:graphicData uri="http://schemas.openxmlformats.org/presentationml/2006/ole">
              <mc:AlternateContent xmlns:mc="http://schemas.openxmlformats.org/markup-compatibility/2006">
                <mc:Choice xmlns:v="urn:schemas-microsoft-com:vml" Requires="v">
                  <p:oleObj spid="_x0000_s248979" name="数式" r:id="rId11" imgW="1384200" imgH="228600" progId="Equation.3">
                    <p:embed/>
                  </p:oleObj>
                </mc:Choice>
                <mc:Fallback>
                  <p:oleObj name="数式" r:id="rId11" imgW="1384200" imgH="228600" progId="Equation.3">
                    <p:embed/>
                    <p:pic>
                      <p:nvPicPr>
                        <p:cNvPr id="0" name="Picture 120"/>
                        <p:cNvPicPr>
                          <a:picLocks noChangeAspect="1" noChangeArrowheads="1"/>
                        </p:cNvPicPr>
                        <p:nvPr/>
                      </p:nvPicPr>
                      <p:blipFill>
                        <a:blip r:embed="rId12"/>
                        <a:srcRect/>
                        <a:stretch>
                          <a:fillRect/>
                        </a:stretch>
                      </p:blipFill>
                      <p:spPr bwMode="auto">
                        <a:xfrm>
                          <a:off x="4991100" y="2976563"/>
                          <a:ext cx="2689225"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248956" name="Object 124"/>
          <p:cNvGraphicFramePr>
            <a:graphicFrameLocks noChangeAspect="1"/>
          </p:cNvGraphicFramePr>
          <p:nvPr/>
        </p:nvGraphicFramePr>
        <p:xfrm>
          <a:off x="5942013" y="1419225"/>
          <a:ext cx="352425" cy="469900"/>
        </p:xfrm>
        <a:graphic>
          <a:graphicData uri="http://schemas.openxmlformats.org/presentationml/2006/ole">
            <mc:AlternateContent xmlns:mc="http://schemas.openxmlformats.org/markup-compatibility/2006">
              <mc:Choice xmlns:v="urn:schemas-microsoft-com:vml" Requires="v">
                <p:oleObj spid="_x0000_s248980" name="数式" r:id="rId13" imgW="152280" imgH="203040" progId="Equation.3">
                  <p:embed/>
                </p:oleObj>
              </mc:Choice>
              <mc:Fallback>
                <p:oleObj name="数式" r:id="rId13" imgW="152280" imgH="203040" progId="Equation.3">
                  <p:embed/>
                  <p:pic>
                    <p:nvPicPr>
                      <p:cNvPr id="0" name="Picture 1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2013" y="1419225"/>
                        <a:ext cx="3524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実験設定：行動選択手法</a:t>
            </a:r>
            <a:endParaRPr kumimoji="1" lang="ja-JP" altLang="en-US" sz="4000" dirty="0"/>
          </a:p>
        </p:txBody>
      </p:sp>
      <p:sp>
        <p:nvSpPr>
          <p:cNvPr id="3" name="コンテンツ プレースホルダ 2"/>
          <p:cNvSpPr>
            <a:spLocks noGrp="1"/>
          </p:cNvSpPr>
          <p:nvPr>
            <p:ph idx="1"/>
          </p:nvPr>
        </p:nvSpPr>
        <p:spPr/>
        <p:txBody>
          <a:bodyPr>
            <a:noAutofit/>
          </a:bodyPr>
          <a:lstStyle/>
          <a:p>
            <a:r>
              <a:rPr kumimoji="1" lang="ja-JP" altLang="en-US" sz="2800" dirty="0" smtClean="0"/>
              <a:t>各エージェントそれぞれに適用．</a:t>
            </a:r>
            <a:endParaRPr kumimoji="1" lang="en-US" altLang="ja-JP" sz="2800" dirty="0" smtClean="0"/>
          </a:p>
          <a:p>
            <a:r>
              <a:rPr lang="ja-JP" altLang="en-US" sz="2800" dirty="0" smtClean="0"/>
              <a:t>ランダム行動をとるか行動評価値の高い行動をとるかは</a:t>
            </a:r>
            <a:r>
              <a:rPr lang="en-US" altLang="ja-JP" sz="2800" dirty="0" smtClean="0"/>
              <a:t>0</a:t>
            </a:r>
            <a:r>
              <a:rPr lang="ja-JP" altLang="en-US" sz="2800" dirty="0" smtClean="0"/>
              <a:t>ステップ時に決定．</a:t>
            </a:r>
            <a:endParaRPr lang="en-US" altLang="ja-JP" sz="2800" dirty="0" smtClean="0"/>
          </a:p>
          <a:p>
            <a:r>
              <a:rPr kumimoji="1" lang="ja-JP" altLang="en-US" sz="2800" dirty="0" smtClean="0"/>
              <a:t>ランダム行動の場合は</a:t>
            </a:r>
            <a:r>
              <a:rPr kumimoji="1" lang="en-US" altLang="ja-JP" sz="2800" dirty="0" smtClean="0"/>
              <a:t>0</a:t>
            </a:r>
            <a:r>
              <a:rPr kumimoji="1" lang="ja-JP" altLang="en-US" sz="2800" dirty="0" smtClean="0"/>
              <a:t>ステップで選択した行動をとり続ける．</a:t>
            </a:r>
            <a:endParaRPr kumimoji="1" lang="en-US" altLang="ja-JP" sz="2800" dirty="0" smtClean="0"/>
          </a:p>
          <a:p>
            <a:endParaRPr kumimoji="1" lang="ja-JP" altLang="en-US" sz="28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実験設定：エージェントの設定</a:t>
            </a:r>
            <a:endParaRPr kumimoji="1" lang="ja-JP" altLang="en-US" sz="4000" dirty="0"/>
          </a:p>
        </p:txBody>
      </p:sp>
      <p:sp>
        <p:nvSpPr>
          <p:cNvPr id="3" name="コンテンツ プレースホルダ 2"/>
          <p:cNvSpPr>
            <a:spLocks noGrp="1"/>
          </p:cNvSpPr>
          <p:nvPr>
            <p:ph idx="1"/>
          </p:nvPr>
        </p:nvSpPr>
        <p:spPr/>
        <p:txBody>
          <a:bodyPr>
            <a:noAutofit/>
          </a:bodyPr>
          <a:lstStyle/>
          <a:p>
            <a:r>
              <a:rPr lang="ja-JP" altLang="en-US" sz="2800" dirty="0"/>
              <a:t>各アクチュエータに一つずつエージェントを設定する．</a:t>
            </a:r>
            <a:endParaRPr lang="en-US" altLang="ja-JP" sz="2800" dirty="0"/>
          </a:p>
          <a:p>
            <a:pPr lvl="1">
              <a:buFont typeface="Wingdings" pitchFamily="2" charset="2"/>
              <a:buChar char="Ø"/>
            </a:pPr>
            <a:r>
              <a:rPr lang="ja-JP" altLang="en-US" sz="2400" dirty="0"/>
              <a:t>各エージェントに設定する行動の数は</a:t>
            </a:r>
            <a:r>
              <a:rPr lang="en-US" altLang="ja-JP" sz="2400" dirty="0" smtClean="0"/>
              <a:t>3</a:t>
            </a:r>
            <a:endParaRPr lang="en-US" altLang="ja-JP" sz="2400" dirty="0"/>
          </a:p>
          <a:p>
            <a:r>
              <a:rPr lang="ja-JP" altLang="en-US" sz="2800" dirty="0" smtClean="0"/>
              <a:t>先行研究</a:t>
            </a:r>
            <a:endParaRPr lang="en-US" altLang="ja-JP" sz="2800" dirty="0" smtClean="0"/>
          </a:p>
          <a:p>
            <a:pPr lvl="1">
              <a:buFont typeface="Wingdings" pitchFamily="2" charset="2"/>
              <a:buChar char="Ø"/>
            </a:pPr>
            <a:r>
              <a:rPr lang="ja-JP" altLang="en-US" sz="2400" dirty="0" smtClean="0"/>
              <a:t>状態数：</a:t>
            </a:r>
            <a:endParaRPr lang="en-US" altLang="ja-JP" sz="2400" dirty="0" smtClean="0"/>
          </a:p>
          <a:p>
            <a:pPr lvl="1">
              <a:buFont typeface="Wingdings" pitchFamily="2" charset="2"/>
              <a:buChar char="Ø"/>
            </a:pPr>
            <a:r>
              <a:rPr lang="ja-JP" altLang="en-US" sz="2400" dirty="0" smtClean="0"/>
              <a:t>リンク</a:t>
            </a:r>
            <a:r>
              <a:rPr lang="ja-JP" altLang="en-US" sz="2400" dirty="0" smtClean="0"/>
              <a:t>の状態数</a:t>
            </a:r>
            <a:r>
              <a:rPr lang="ja-JP" altLang="en-US" sz="2400" dirty="0" smtClean="0"/>
              <a:t>の</a:t>
            </a:r>
            <a:r>
              <a:rPr lang="en-US" altLang="ja-JP" sz="2400" dirty="0"/>
              <a:t>4</a:t>
            </a:r>
            <a:r>
              <a:rPr lang="ja-JP" altLang="en-US" sz="2400" dirty="0" smtClean="0"/>
              <a:t>乗</a:t>
            </a:r>
            <a:endParaRPr lang="en-US" altLang="ja-JP" sz="2400" dirty="0" smtClean="0"/>
          </a:p>
          <a:p>
            <a:r>
              <a:rPr kumimoji="1" lang="ja-JP" altLang="en-US" sz="2800" dirty="0" smtClean="0"/>
              <a:t>提案手法</a:t>
            </a:r>
            <a:endParaRPr kumimoji="1" lang="en-US" altLang="ja-JP" sz="2800" dirty="0" smtClean="0"/>
          </a:p>
          <a:p>
            <a:pPr lvl="1">
              <a:buFont typeface="Wingdings" pitchFamily="2" charset="2"/>
              <a:buChar char="Ø"/>
            </a:pPr>
            <a:r>
              <a:rPr lang="ja-JP" altLang="en-US" sz="2400" dirty="0" smtClean="0"/>
              <a:t>状態数：</a:t>
            </a:r>
            <a:endParaRPr lang="en-US" altLang="ja-JP" sz="2400" dirty="0" smtClean="0"/>
          </a:p>
          <a:p>
            <a:pPr lvl="1">
              <a:buFont typeface="Wingdings" pitchFamily="2" charset="2"/>
              <a:buChar char="Ø"/>
            </a:pPr>
            <a:r>
              <a:rPr lang="ja-JP" altLang="en-US" sz="2400" dirty="0" smtClean="0"/>
              <a:t>リンク</a:t>
            </a:r>
            <a:r>
              <a:rPr lang="ja-JP" altLang="en-US" sz="2400" dirty="0" smtClean="0"/>
              <a:t>の状態数</a:t>
            </a:r>
            <a:r>
              <a:rPr lang="ja-JP" altLang="en-US" sz="2400" dirty="0" smtClean="0"/>
              <a:t>の</a:t>
            </a:r>
            <a:r>
              <a:rPr lang="en-US" altLang="ja-JP" sz="2400" dirty="0"/>
              <a:t>4</a:t>
            </a:r>
            <a:r>
              <a:rPr lang="ja-JP" altLang="en-US" sz="2400" dirty="0" smtClean="0"/>
              <a:t>乗</a:t>
            </a:r>
            <a:r>
              <a:rPr lang="en-US" altLang="ja-JP" sz="2400" dirty="0" smtClean="0"/>
              <a:t>×</a:t>
            </a:r>
            <a:r>
              <a:rPr lang="ja-JP" altLang="en-US" sz="2400" dirty="0" smtClean="0"/>
              <a:t>他エージェントの</a:t>
            </a:r>
            <a:r>
              <a:rPr lang="ja-JP" altLang="en-US" sz="2400" dirty="0" smtClean="0"/>
              <a:t>総行動数</a:t>
            </a:r>
            <a:endParaRPr kumimoji="1" lang="ja-JP" altLang="en-US" sz="2400" dirty="0"/>
          </a:p>
        </p:txBody>
      </p:sp>
      <p:graphicFrame>
        <p:nvGraphicFramePr>
          <p:cNvPr id="152581" name="Object 5"/>
          <p:cNvGraphicFramePr>
            <a:graphicFrameLocks/>
          </p:cNvGraphicFramePr>
          <p:nvPr>
            <p:extLst>
              <p:ext uri="{D42A27DB-BD31-4B8C-83A1-F6EECF244321}">
                <p14:modId xmlns:p14="http://schemas.microsoft.com/office/powerpoint/2010/main" val="4248191301"/>
              </p:ext>
            </p:extLst>
          </p:nvPr>
        </p:nvGraphicFramePr>
        <p:xfrm>
          <a:off x="2543175" y="3309938"/>
          <a:ext cx="3213100" cy="604837"/>
        </p:xfrm>
        <a:graphic>
          <a:graphicData uri="http://schemas.openxmlformats.org/presentationml/2006/ole">
            <mc:AlternateContent xmlns:mc="http://schemas.openxmlformats.org/markup-compatibility/2006">
              <mc:Choice xmlns:v="urn:schemas-microsoft-com:vml" Requires="v">
                <p:oleObj spid="_x0000_s175175" name="数式" r:id="rId3" imgW="1282700" imgH="241300" progId="Equation.3">
                  <p:embed/>
                </p:oleObj>
              </mc:Choice>
              <mc:Fallback>
                <p:oleObj name="数式" r:id="rId3" imgW="1282700" imgH="241300" progId="Equation.3">
                  <p:embed/>
                  <p:pic>
                    <p:nvPicPr>
                      <p:cNvPr id="0" name="Picture 6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3175" y="3309938"/>
                        <a:ext cx="3213100" cy="604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2585" name="Object 9"/>
          <p:cNvGraphicFramePr>
            <a:graphicFrameLocks/>
          </p:cNvGraphicFramePr>
          <p:nvPr>
            <p:extLst>
              <p:ext uri="{D42A27DB-BD31-4B8C-83A1-F6EECF244321}">
                <p14:modId xmlns:p14="http://schemas.microsoft.com/office/powerpoint/2010/main" val="993856294"/>
              </p:ext>
            </p:extLst>
          </p:nvPr>
        </p:nvGraphicFramePr>
        <p:xfrm>
          <a:off x="2581275" y="4838700"/>
          <a:ext cx="4116388" cy="601663"/>
        </p:xfrm>
        <a:graphic>
          <a:graphicData uri="http://schemas.openxmlformats.org/presentationml/2006/ole">
            <mc:AlternateContent xmlns:mc="http://schemas.openxmlformats.org/markup-compatibility/2006">
              <mc:Choice xmlns:v="urn:schemas-microsoft-com:vml" Requires="v">
                <p:oleObj spid="_x0000_s175176" name="数式" r:id="rId5" imgW="1651000" imgH="241300" progId="Equation.3">
                  <p:embed/>
                </p:oleObj>
              </mc:Choice>
              <mc:Fallback>
                <p:oleObj name="数式" r:id="rId5" imgW="1651000" imgH="241300" progId="Equation.3">
                  <p:embed/>
                  <p:pic>
                    <p:nvPicPr>
                      <p:cNvPr id="0" name="Picture 6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1275" y="4838700"/>
                        <a:ext cx="4116388"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一</a:t>
            </a:r>
            <a:r>
              <a:rPr lang="ja-JP" altLang="en-US" sz="4000" dirty="0"/>
              <a:t>試行</a:t>
            </a:r>
            <a:r>
              <a:rPr kumimoji="1" lang="ja-JP" altLang="en-US" sz="4000" dirty="0" smtClean="0"/>
              <a:t>の</a:t>
            </a:r>
            <a:r>
              <a:rPr kumimoji="1" lang="ja-JP" altLang="en-US" sz="4000" dirty="0" smtClean="0"/>
              <a:t>流れ</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ロボットアームは全アクチュエータを稼働</a:t>
            </a:r>
            <a:endParaRPr kumimoji="1" lang="en-US" altLang="ja-JP" sz="2800" dirty="0" smtClean="0"/>
          </a:p>
          <a:p>
            <a:r>
              <a:rPr kumimoji="1" lang="ja-JP" altLang="en-US" sz="2800" dirty="0" smtClean="0"/>
              <a:t>アームの先端が目標地点に達すると</a:t>
            </a:r>
            <a:r>
              <a:rPr lang="ja-JP" altLang="en-US" sz="2800" dirty="0" smtClean="0"/>
              <a:t>タスク達成</a:t>
            </a:r>
            <a:endParaRPr lang="en-US" altLang="ja-JP" sz="2800" dirty="0" smtClean="0"/>
          </a:p>
          <a:p>
            <a:r>
              <a:rPr lang="ja-JP" altLang="en-US" sz="2800" dirty="0" smtClean="0"/>
              <a:t>タスク達成で報酬を取得</a:t>
            </a:r>
            <a:endParaRPr lang="en-US" altLang="ja-JP" sz="2800" dirty="0" smtClean="0"/>
          </a:p>
          <a:p>
            <a:r>
              <a:rPr kumimoji="1" lang="ja-JP" altLang="en-US" sz="2800" dirty="0" smtClean="0"/>
              <a:t>タスク</a:t>
            </a:r>
            <a:r>
              <a:rPr kumimoji="1" lang="ja-JP" altLang="en-US" sz="2800" dirty="0" smtClean="0"/>
              <a:t>達成すると一試行終了</a:t>
            </a:r>
            <a:endParaRPr kumimoji="1" lang="ja-JP" alt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実験パラメータ</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sz="2800" dirty="0" smtClean="0"/>
              <a:t>パラメータ</a:t>
            </a:r>
            <a:endParaRPr kumimoji="1" lang="en-US" altLang="ja-JP" sz="2800" dirty="0" smtClean="0"/>
          </a:p>
          <a:p>
            <a:endParaRPr kumimoji="1" lang="ja-JP" altLang="en-US" dirty="0"/>
          </a:p>
        </p:txBody>
      </p:sp>
      <p:graphicFrame>
        <p:nvGraphicFramePr>
          <p:cNvPr id="4" name="表 3"/>
          <p:cNvGraphicFramePr>
            <a:graphicFrameLocks noGrp="1"/>
          </p:cNvGraphicFramePr>
          <p:nvPr/>
        </p:nvGraphicFramePr>
        <p:xfrm>
          <a:off x="1203277" y="2035175"/>
          <a:ext cx="7191422" cy="4768452"/>
        </p:xfrm>
        <a:graphic>
          <a:graphicData uri="http://schemas.openxmlformats.org/drawingml/2006/table">
            <a:tbl>
              <a:tblPr firstRow="1" bandRow="1">
                <a:tableStyleId>{5C22544A-7EE6-4342-B048-85BDC9FD1C3A}</a:tableStyleId>
              </a:tblPr>
              <a:tblGrid>
                <a:gridCol w="3595711"/>
                <a:gridCol w="3595711"/>
              </a:tblGrid>
              <a:tr h="529828">
                <a:tc>
                  <a:txBody>
                    <a:bodyPr/>
                    <a:lstStyle/>
                    <a:p>
                      <a:r>
                        <a:rPr kumimoji="1" lang="ja-JP" altLang="en-US" sz="2800" b="0" dirty="0" smtClean="0">
                          <a:solidFill>
                            <a:schemeClr val="tx1"/>
                          </a:solidFill>
                        </a:rPr>
                        <a:t>試行回数</a:t>
                      </a:r>
                      <a:endParaRPr kumimoji="1" lang="ja-JP" altLang="en-US" sz="2800" b="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1"/>
                          </a:solidFill>
                        </a:rPr>
                        <a:t>10000</a:t>
                      </a:r>
                      <a:endParaRPr kumimoji="1" lang="ja-JP" altLang="en-US" sz="2800" b="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r>
                        <a:rPr kumimoji="1" lang="ja-JP" altLang="en-US" sz="2800" dirty="0" smtClean="0">
                          <a:solidFill>
                            <a:schemeClr val="tx1"/>
                          </a:solidFill>
                        </a:rPr>
                        <a:t>報酬</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100</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r>
                        <a:rPr kumimoji="1" lang="ja-JP" altLang="en-US" sz="2800" dirty="0" smtClean="0">
                          <a:solidFill>
                            <a:schemeClr val="tx1"/>
                          </a:solidFill>
                        </a:rPr>
                        <a:t>初期</a:t>
                      </a:r>
                      <a:r>
                        <a:rPr kumimoji="1" lang="en-US" altLang="ja-JP" sz="2800" baseline="0" dirty="0" smtClean="0">
                          <a:solidFill>
                            <a:schemeClr val="tx1"/>
                          </a:solidFill>
                        </a:rPr>
                        <a:t>   </a:t>
                      </a:r>
                      <a:r>
                        <a:rPr kumimoji="1" lang="ja-JP" altLang="en-US" sz="2800" dirty="0" smtClean="0">
                          <a:solidFill>
                            <a:schemeClr val="tx1"/>
                          </a:solidFill>
                        </a:rPr>
                        <a:t>値</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0</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r>
                        <a:rPr kumimoji="1" lang="en-US" altLang="ja-JP" sz="2800" dirty="0" smtClean="0">
                          <a:solidFill>
                            <a:schemeClr val="tx1"/>
                          </a:solidFill>
                        </a:rPr>
                        <a:t>ε</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0.01</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r>
                        <a:rPr kumimoji="1" lang="ja-JP" altLang="en-US" sz="2800" dirty="0" smtClean="0">
                          <a:solidFill>
                            <a:schemeClr val="tx1"/>
                          </a:solidFill>
                        </a:rPr>
                        <a:t>学習率</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0.10</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r>
                        <a:rPr kumimoji="1" lang="ja-JP" altLang="en-US" sz="2800" dirty="0" smtClean="0">
                          <a:solidFill>
                            <a:schemeClr val="tx1"/>
                          </a:solidFill>
                        </a:rPr>
                        <a:t>割引率</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0.90</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r>
                        <a:rPr kumimoji="1" lang="ja-JP" altLang="en-US" sz="2800" dirty="0" smtClean="0">
                          <a:solidFill>
                            <a:schemeClr val="tx1"/>
                          </a:solidFill>
                        </a:rPr>
                        <a:t>ステップ数</a:t>
                      </a:r>
                      <a:r>
                        <a:rPr kumimoji="1" lang="en-US" altLang="ja-JP" sz="2800" dirty="0" smtClean="0">
                          <a:solidFill>
                            <a:schemeClr val="tx1"/>
                          </a:solidFill>
                        </a:rPr>
                        <a:t>N</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50</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0.01</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29828">
                <a:tc>
                  <a:txBody>
                    <a:bodyPr/>
                    <a:lstStyle/>
                    <a:p>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1"/>
                          </a:solidFill>
                        </a:rPr>
                        <a:t>10</a:t>
                      </a:r>
                      <a:endParaRPr kumimoji="1" lang="ja-JP" altLang="en-US" sz="2800" dirty="0">
                        <a:solidFill>
                          <a:schemeClr val="tx1"/>
                        </a:solidFill>
                      </a:endParaRPr>
                    </a:p>
                  </a:txBody>
                  <a:tcPr marL="65977" marR="659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57025" name="Object 1"/>
          <p:cNvGraphicFramePr>
            <a:graphicFrameLocks noChangeAspect="1"/>
          </p:cNvGraphicFramePr>
          <p:nvPr/>
        </p:nvGraphicFramePr>
        <p:xfrm>
          <a:off x="1954213" y="3095625"/>
          <a:ext cx="352425" cy="469900"/>
        </p:xfrm>
        <a:graphic>
          <a:graphicData uri="http://schemas.openxmlformats.org/presentationml/2006/ole">
            <mc:AlternateContent xmlns:mc="http://schemas.openxmlformats.org/markup-compatibility/2006">
              <mc:Choice xmlns:v="urn:schemas-microsoft-com:vml" Requires="v">
                <p:oleObj spid="_x0000_s257045" name="数式" r:id="rId3" imgW="152280" imgH="203040" progId="Equation.3">
                  <p:embed/>
                </p:oleObj>
              </mc:Choice>
              <mc:Fallback>
                <p:oleObj name="数式" r:id="rId3" imgW="152280" imgH="2030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4213" y="3095625"/>
                        <a:ext cx="3524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026" name="Object 2"/>
          <p:cNvGraphicFramePr>
            <a:graphicFrameLocks noChangeAspect="1"/>
          </p:cNvGraphicFramePr>
          <p:nvPr/>
        </p:nvGraphicFramePr>
        <p:xfrm>
          <a:off x="2366963" y="4246563"/>
          <a:ext cx="352425" cy="323850"/>
        </p:xfrm>
        <a:graphic>
          <a:graphicData uri="http://schemas.openxmlformats.org/presentationml/2006/ole">
            <mc:AlternateContent xmlns:mc="http://schemas.openxmlformats.org/markup-compatibility/2006">
              <mc:Choice xmlns:v="urn:schemas-microsoft-com:vml" Requires="v">
                <p:oleObj spid="_x0000_s257046" name="数式" r:id="rId5" imgW="152280" imgH="139680" progId="Equation.3">
                  <p:embed/>
                </p:oleObj>
              </mc:Choice>
              <mc:Fallback>
                <p:oleObj name="数式" r:id="rId5" imgW="152280" imgH="1396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6963" y="4246563"/>
                        <a:ext cx="35242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027" name="Object 3"/>
          <p:cNvGraphicFramePr>
            <a:graphicFrameLocks noChangeAspect="1"/>
          </p:cNvGraphicFramePr>
          <p:nvPr/>
        </p:nvGraphicFramePr>
        <p:xfrm>
          <a:off x="1243012" y="5775325"/>
          <a:ext cx="352425" cy="469900"/>
        </p:xfrm>
        <a:graphic>
          <a:graphicData uri="http://schemas.openxmlformats.org/presentationml/2006/ole">
            <mc:AlternateContent xmlns:mc="http://schemas.openxmlformats.org/markup-compatibility/2006">
              <mc:Choice xmlns:v="urn:schemas-microsoft-com:vml" Requires="v">
                <p:oleObj spid="_x0000_s257047" name="数式" r:id="rId7" imgW="152280" imgH="203040" progId="Equation.3">
                  <p:embed/>
                </p:oleObj>
              </mc:Choice>
              <mc:Fallback>
                <p:oleObj name="数式" r:id="rId7" imgW="152280" imgH="2030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3012" y="5775325"/>
                        <a:ext cx="3524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028" name="Object 4"/>
          <p:cNvGraphicFramePr>
            <a:graphicFrameLocks noChangeAspect="1"/>
          </p:cNvGraphicFramePr>
          <p:nvPr/>
        </p:nvGraphicFramePr>
        <p:xfrm>
          <a:off x="1238250" y="6372225"/>
          <a:ext cx="615950" cy="411163"/>
        </p:xfrm>
        <a:graphic>
          <a:graphicData uri="http://schemas.openxmlformats.org/presentationml/2006/ole">
            <mc:AlternateContent xmlns:mc="http://schemas.openxmlformats.org/markup-compatibility/2006">
              <mc:Choice xmlns:v="urn:schemas-microsoft-com:vml" Requires="v">
                <p:oleObj spid="_x0000_s257048" name="数式" r:id="rId9" imgW="266400" imgH="177480" progId="Equation.3">
                  <p:embed/>
                </p:oleObj>
              </mc:Choice>
              <mc:Fallback>
                <p:oleObj name="数式" r:id="rId9" imgW="266400" imgH="177480"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38250" y="6372225"/>
                        <a:ext cx="615950"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7029" name="Object 5"/>
          <p:cNvGraphicFramePr>
            <a:graphicFrameLocks noChangeAspect="1"/>
          </p:cNvGraphicFramePr>
          <p:nvPr/>
        </p:nvGraphicFramePr>
        <p:xfrm>
          <a:off x="2338388" y="4725988"/>
          <a:ext cx="293687" cy="382587"/>
        </p:xfrm>
        <a:graphic>
          <a:graphicData uri="http://schemas.openxmlformats.org/presentationml/2006/ole">
            <mc:AlternateContent xmlns:mc="http://schemas.openxmlformats.org/markup-compatibility/2006">
              <mc:Choice xmlns:v="urn:schemas-microsoft-com:vml" Requires="v">
                <p:oleObj spid="_x0000_s257049" name="数式" r:id="rId11" imgW="126720" imgH="164880" progId="Equation.3">
                  <p:embed/>
                </p:oleObj>
              </mc:Choice>
              <mc:Fallback>
                <p:oleObj name="数式" r:id="rId11" imgW="126720" imgH="164880"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8388" y="4725988"/>
                        <a:ext cx="293687"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sz="2800" dirty="0" smtClean="0"/>
              <a:t>各試行における行動数</a:t>
            </a:r>
            <a:endParaRPr kumimoji="1" lang="en-US" altLang="ja-JP" sz="2800" dirty="0" smtClean="0"/>
          </a:p>
          <a:p>
            <a:endParaRPr kumimoji="1" lang="ja-JP" altLang="en-US" dirty="0"/>
          </a:p>
        </p:txBody>
      </p:sp>
      <p:grpSp>
        <p:nvGrpSpPr>
          <p:cNvPr id="4" name="グループ化 3"/>
          <p:cNvGrpSpPr/>
          <p:nvPr/>
        </p:nvGrpSpPr>
        <p:grpSpPr>
          <a:xfrm>
            <a:off x="0" y="1989796"/>
            <a:ext cx="9009761" cy="4639965"/>
            <a:chOff x="0" y="1989796"/>
            <a:chExt cx="9009761" cy="4639965"/>
          </a:xfrm>
        </p:grpSpPr>
        <p:pic>
          <p:nvPicPr>
            <p:cNvPr id="8" name="図 7" descr="QLnum_m.eps"/>
            <p:cNvPicPr>
              <a:picLocks noChangeAspect="1"/>
            </p:cNvPicPr>
            <p:nvPr/>
          </p:nvPicPr>
          <p:blipFill>
            <a:blip r:embed="rId2" cstate="print"/>
            <a:stretch>
              <a:fillRect/>
            </a:stretch>
          </p:blipFill>
          <p:spPr>
            <a:xfrm>
              <a:off x="108000" y="2522334"/>
              <a:ext cx="4462530" cy="3123771"/>
            </a:xfrm>
            <a:prstGeom prst="rect">
              <a:avLst/>
            </a:prstGeom>
          </p:spPr>
        </p:pic>
        <p:pic>
          <p:nvPicPr>
            <p:cNvPr id="9" name="図 8" descr="QLnum_mn50.eps"/>
            <p:cNvPicPr>
              <a:picLocks/>
            </p:cNvPicPr>
            <p:nvPr/>
          </p:nvPicPr>
          <p:blipFill>
            <a:blip r:embed="rId3" cstate="print"/>
            <a:stretch>
              <a:fillRect/>
            </a:stretch>
          </p:blipFill>
          <p:spPr>
            <a:xfrm>
              <a:off x="4529070" y="2509631"/>
              <a:ext cx="4462530" cy="3123771"/>
            </a:xfrm>
            <a:prstGeom prst="rect">
              <a:avLst/>
            </a:prstGeom>
          </p:spPr>
        </p:pic>
        <p:sp>
          <p:nvSpPr>
            <p:cNvPr id="52" name="正方形/長方形 51"/>
            <p:cNvSpPr/>
            <p:nvPr/>
          </p:nvSpPr>
          <p:spPr>
            <a:xfrm>
              <a:off x="1443365" y="6168096"/>
              <a:ext cx="6409127" cy="461665"/>
            </a:xfrm>
            <a:prstGeom prst="rect">
              <a:avLst/>
            </a:prstGeom>
          </p:spPr>
          <p:txBody>
            <a:bodyPr wrap="none">
              <a:spAutoFit/>
            </a:bodyPr>
            <a:lstStyle/>
            <a:p>
              <a:pPr marL="342900" lvl="0" indent="-342900" algn="ctr">
                <a:spcBef>
                  <a:spcPct val="20000"/>
                </a:spcBef>
                <a:defRPr/>
              </a:pPr>
              <a:r>
                <a:rPr lang="en-US" altLang="ja-JP" sz="2400" dirty="0" smtClean="0">
                  <a:ln w="12700">
                    <a:solidFill>
                      <a:schemeClr val="tx1"/>
                    </a:solidFill>
                    <a:prstDash val="solid"/>
                  </a:ln>
                </a:rPr>
                <a:t>(a)</a:t>
              </a:r>
              <a:r>
                <a:rPr lang="ja-JP" altLang="en-US" sz="2400" dirty="0" smtClean="0">
                  <a:ln w="12700">
                    <a:solidFill>
                      <a:schemeClr val="tx1"/>
                    </a:solidFill>
                    <a:prstDash val="solid"/>
                  </a:ln>
                </a:rPr>
                <a:t>先行研究　　　　     　　　　</a:t>
              </a:r>
              <a:r>
                <a:rPr lang="en-US" altLang="ja-JP" sz="2400" dirty="0" smtClean="0">
                  <a:ln w="12700">
                    <a:solidFill>
                      <a:schemeClr val="tx1"/>
                    </a:solidFill>
                    <a:prstDash val="solid"/>
                  </a:ln>
                </a:rPr>
                <a:t>(b)</a:t>
              </a:r>
              <a:r>
                <a:rPr lang="ja-JP" altLang="en-US" sz="2400" dirty="0" smtClean="0">
                  <a:ln w="12700">
                    <a:solidFill>
                      <a:schemeClr val="tx1"/>
                    </a:solidFill>
                    <a:prstDash val="solid"/>
                  </a:ln>
                </a:rPr>
                <a:t>提案手法</a:t>
              </a:r>
            </a:p>
          </p:txBody>
        </p:sp>
        <p:sp>
          <p:nvSpPr>
            <p:cNvPr id="7" name="正方形/長方形 6"/>
            <p:cNvSpPr/>
            <p:nvPr/>
          </p:nvSpPr>
          <p:spPr>
            <a:xfrm>
              <a:off x="504000" y="5392292"/>
              <a:ext cx="4006225" cy="677108"/>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2000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4000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6000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8000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0" name="正方形/長方形 9"/>
            <p:cNvSpPr/>
            <p:nvPr/>
          </p:nvSpPr>
          <p:spPr>
            <a:xfrm>
              <a:off x="4824000" y="5372100"/>
              <a:ext cx="418576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2000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4000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6000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8000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1" name="正方形/長方形 10"/>
            <p:cNvSpPr/>
            <p:nvPr/>
          </p:nvSpPr>
          <p:spPr>
            <a:xfrm>
              <a:off x="241300" y="19897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2" name="正方形/長方形 11"/>
            <p:cNvSpPr/>
            <p:nvPr/>
          </p:nvSpPr>
          <p:spPr>
            <a:xfrm>
              <a:off x="4622800" y="20024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3" name="正方形/長方形 12"/>
            <p:cNvSpPr/>
            <p:nvPr/>
          </p:nvSpPr>
          <p:spPr>
            <a:xfrm>
              <a:off x="0" y="2382392"/>
              <a:ext cx="582211"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1000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900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700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300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5" name="正方形/長方形 14"/>
            <p:cNvSpPr/>
            <p:nvPr/>
          </p:nvSpPr>
          <p:spPr>
            <a:xfrm>
              <a:off x="4428000" y="2376000"/>
              <a:ext cx="582211"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1000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900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700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300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各試行における行動数（</a:t>
            </a:r>
            <a:r>
              <a:rPr kumimoji="1" lang="en-US" altLang="ja-JP" sz="2800" dirty="0" smtClean="0"/>
              <a:t>9000</a:t>
            </a:r>
            <a:r>
              <a:rPr kumimoji="1" lang="ja-JP" altLang="en-US" sz="2800" dirty="0" smtClean="0"/>
              <a:t>から</a:t>
            </a:r>
            <a:r>
              <a:rPr kumimoji="1" lang="en-US" altLang="ja-JP" sz="2800" dirty="0" smtClean="0"/>
              <a:t>10000</a:t>
            </a:r>
            <a:r>
              <a:rPr kumimoji="1" lang="ja-JP" altLang="en-US" sz="2800" dirty="0" smtClean="0"/>
              <a:t>試行）</a:t>
            </a:r>
            <a:endParaRPr kumimoji="1" lang="ja-JP" altLang="en-US" sz="2800" dirty="0"/>
          </a:p>
        </p:txBody>
      </p:sp>
      <p:grpSp>
        <p:nvGrpSpPr>
          <p:cNvPr id="4" name="グループ化 3"/>
          <p:cNvGrpSpPr/>
          <p:nvPr/>
        </p:nvGrpSpPr>
        <p:grpSpPr>
          <a:xfrm>
            <a:off x="0" y="1977096"/>
            <a:ext cx="9144000" cy="4652665"/>
            <a:chOff x="0" y="1977096"/>
            <a:chExt cx="9144000" cy="4652665"/>
          </a:xfrm>
        </p:grpSpPr>
        <p:sp>
          <p:nvSpPr>
            <p:cNvPr id="14" name="正方形/長方形 13"/>
            <p:cNvSpPr/>
            <p:nvPr/>
          </p:nvSpPr>
          <p:spPr>
            <a:xfrm>
              <a:off x="1512071" y="6168096"/>
              <a:ext cx="6227987" cy="461665"/>
            </a:xfrm>
            <a:prstGeom prst="rect">
              <a:avLst/>
            </a:prstGeom>
          </p:spPr>
          <p:txBody>
            <a:bodyPr wrap="none">
              <a:spAutoFit/>
            </a:bodyPr>
            <a:lstStyle/>
            <a:p>
              <a:pPr marL="342900" lvl="0" indent="-342900" algn="ctr">
                <a:spcBef>
                  <a:spcPct val="20000"/>
                </a:spcBef>
                <a:defRPr/>
              </a:pPr>
              <a:r>
                <a:rPr lang="en-US" altLang="ja-JP" sz="2400" dirty="0" smtClean="0">
                  <a:ln w="12700">
                    <a:solidFill>
                      <a:schemeClr val="tx1"/>
                    </a:solidFill>
                    <a:prstDash val="solid"/>
                  </a:ln>
                </a:rPr>
                <a:t>(a)</a:t>
              </a:r>
              <a:r>
                <a:rPr lang="ja-JP" altLang="en-US" sz="2400" dirty="0" smtClean="0">
                  <a:ln w="12700">
                    <a:solidFill>
                      <a:schemeClr val="tx1"/>
                    </a:solidFill>
                    <a:prstDash val="solid"/>
                  </a:ln>
                </a:rPr>
                <a:t>先行研究</a:t>
              </a:r>
              <a:r>
                <a:rPr lang="ja-JP" altLang="en-US" dirty="0" smtClean="0">
                  <a:ln w="12700">
                    <a:solidFill>
                      <a:schemeClr val="tx1"/>
                    </a:solidFill>
                    <a:prstDash val="solid"/>
                  </a:ln>
                </a:rPr>
                <a:t>　　　　   　             　　</a:t>
              </a:r>
              <a:r>
                <a:rPr lang="en-US" altLang="ja-JP" sz="2400" dirty="0" smtClean="0">
                  <a:ln w="12700">
                    <a:solidFill>
                      <a:schemeClr val="tx1"/>
                    </a:solidFill>
                    <a:prstDash val="solid"/>
                  </a:ln>
                </a:rPr>
                <a:t>(b)</a:t>
              </a:r>
              <a:r>
                <a:rPr lang="ja-JP" altLang="en-US" sz="2400" dirty="0" smtClean="0">
                  <a:ln w="12700">
                    <a:solidFill>
                      <a:schemeClr val="tx1"/>
                    </a:solidFill>
                    <a:prstDash val="solid"/>
                  </a:ln>
                </a:rPr>
                <a:t>提案手法</a:t>
              </a:r>
            </a:p>
          </p:txBody>
        </p:sp>
        <p:pic>
          <p:nvPicPr>
            <p:cNvPr id="5" name="図 4" descr="QLnum3_m.eps"/>
            <p:cNvPicPr>
              <a:picLocks noChangeAspect="1"/>
            </p:cNvPicPr>
            <p:nvPr/>
          </p:nvPicPr>
          <p:blipFill>
            <a:blip r:embed="rId2" cstate="print"/>
            <a:stretch>
              <a:fillRect/>
            </a:stretch>
          </p:blipFill>
          <p:spPr>
            <a:xfrm>
              <a:off x="36000" y="2536688"/>
              <a:ext cx="4462530" cy="3123771"/>
            </a:xfrm>
            <a:prstGeom prst="rect">
              <a:avLst/>
            </a:prstGeom>
          </p:spPr>
        </p:pic>
        <p:pic>
          <p:nvPicPr>
            <p:cNvPr id="6" name="図 5" descr="QLnum3_mn50.eps"/>
            <p:cNvPicPr>
              <a:picLocks noChangeAspect="1"/>
            </p:cNvPicPr>
            <p:nvPr/>
          </p:nvPicPr>
          <p:blipFill>
            <a:blip r:embed="rId3" cstate="print"/>
            <a:stretch>
              <a:fillRect/>
            </a:stretch>
          </p:blipFill>
          <p:spPr>
            <a:xfrm>
              <a:off x="4503671" y="2574233"/>
              <a:ext cx="4462530" cy="3123771"/>
            </a:xfrm>
            <a:prstGeom prst="rect">
              <a:avLst/>
            </a:prstGeom>
          </p:spPr>
        </p:pic>
        <p:sp>
          <p:nvSpPr>
            <p:cNvPr id="7" name="正方形/長方形 6"/>
            <p:cNvSpPr/>
            <p:nvPr/>
          </p:nvSpPr>
          <p:spPr>
            <a:xfrm>
              <a:off x="305984" y="5414600"/>
              <a:ext cx="4174541" cy="677108"/>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9000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9200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9400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9600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8" name="正方形/長方形 7"/>
            <p:cNvSpPr/>
            <p:nvPr/>
          </p:nvSpPr>
          <p:spPr>
            <a:xfrm>
              <a:off x="4514369" y="5450600"/>
              <a:ext cx="462963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9000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9200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9400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9600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0" name="正方形/長方形 9"/>
            <p:cNvSpPr/>
            <p:nvPr/>
          </p:nvSpPr>
          <p:spPr>
            <a:xfrm>
              <a:off x="0" y="2382392"/>
              <a:ext cx="383438"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20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1" name="正方形/長方形 10"/>
            <p:cNvSpPr/>
            <p:nvPr/>
          </p:nvSpPr>
          <p:spPr>
            <a:xfrm>
              <a:off x="4464000" y="2433192"/>
              <a:ext cx="383438"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20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2" name="正方形/長方形 11"/>
            <p:cNvSpPr/>
            <p:nvPr/>
          </p:nvSpPr>
          <p:spPr>
            <a:xfrm>
              <a:off x="4479209" y="20151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3" name="正方形/長方形 12"/>
            <p:cNvSpPr/>
            <p:nvPr/>
          </p:nvSpPr>
          <p:spPr>
            <a:xfrm>
              <a:off x="0" y="19770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7693" y="279400"/>
            <a:ext cx="7360767" cy="942273"/>
          </a:xfrm>
        </p:spPr>
        <p:txBody>
          <a:bodyPr/>
          <a:lstStyle/>
          <a:p>
            <a:r>
              <a:rPr lang="ja-JP" altLang="en-US" sz="3200" dirty="0"/>
              <a:t>マルチエージェントシステムを用いたロボット</a:t>
            </a:r>
            <a:endParaRPr kumimoji="1" lang="ja-JP" altLang="en-US" sz="3200" dirty="0"/>
          </a:p>
        </p:txBody>
      </p:sp>
      <p:sp>
        <p:nvSpPr>
          <p:cNvPr id="3" name="コンテンツ プレースホルダー 2"/>
          <p:cNvSpPr>
            <a:spLocks noGrp="1"/>
          </p:cNvSpPr>
          <p:nvPr>
            <p:ph idx="1"/>
          </p:nvPr>
        </p:nvSpPr>
        <p:spPr/>
        <p:txBody>
          <a:bodyPr>
            <a:normAutofit lnSpcReduction="10000"/>
          </a:bodyPr>
          <a:lstStyle/>
          <a:p>
            <a:r>
              <a:rPr kumimoji="1" lang="ja-JP" altLang="en-US" sz="2800" dirty="0" smtClean="0"/>
              <a:t>単体ロボットにマルチエージェントシステムを適用</a:t>
            </a:r>
            <a:endParaRPr kumimoji="1" lang="en-US" altLang="ja-JP" sz="2800" dirty="0" smtClean="0"/>
          </a:p>
          <a:p>
            <a:pPr lvl="1">
              <a:buFont typeface="Wingdings" panose="05000000000000000000" pitchFamily="2" charset="2"/>
              <a:buChar char="Ø"/>
            </a:pPr>
            <a:r>
              <a:rPr lang="ja-JP" altLang="en-US" sz="2400" dirty="0" smtClean="0"/>
              <a:t>分散処理による処理の高速化</a:t>
            </a:r>
            <a:endParaRPr lang="en-US" altLang="ja-JP" sz="2400" dirty="0" smtClean="0"/>
          </a:p>
          <a:p>
            <a:pPr lvl="1">
              <a:buFont typeface="Wingdings" panose="05000000000000000000" pitchFamily="2" charset="2"/>
              <a:buChar char="Ø"/>
            </a:pPr>
            <a:r>
              <a:rPr lang="ja-JP" altLang="en-US" sz="2400" dirty="0" smtClean="0"/>
              <a:t>適応能力の向上</a:t>
            </a:r>
            <a:endParaRPr lang="en-US" altLang="ja-JP" sz="2400" dirty="0" smtClean="0"/>
          </a:p>
          <a:p>
            <a:pPr lvl="1">
              <a:buFont typeface="Wingdings" panose="05000000000000000000" pitchFamily="2" charset="2"/>
              <a:buChar char="Ø"/>
            </a:pPr>
            <a:r>
              <a:rPr lang="ja-JP" altLang="en-US" sz="2400" dirty="0" smtClean="0"/>
              <a:t>対故障性</a:t>
            </a:r>
            <a:endParaRPr lang="en-US" altLang="ja-JP" sz="2400" dirty="0" smtClean="0"/>
          </a:p>
          <a:p>
            <a:pPr lvl="1">
              <a:buNone/>
            </a:pPr>
            <a:endParaRPr lang="en-US" altLang="ja-JP" sz="2400" dirty="0" smtClean="0"/>
          </a:p>
          <a:p>
            <a:r>
              <a:rPr lang="ja-JP" altLang="en-US" sz="2800" dirty="0" smtClean="0"/>
              <a:t>複数存在</a:t>
            </a:r>
            <a:r>
              <a:rPr lang="ja-JP" altLang="en-US" sz="2800" smtClean="0"/>
              <a:t>するエージェントの行動戦略を設計するのは難しい．</a:t>
            </a:r>
            <a:endParaRPr lang="en-US" altLang="ja-JP" sz="2800" dirty="0" smtClean="0"/>
          </a:p>
          <a:p>
            <a:pPr>
              <a:buNone/>
            </a:pPr>
            <a:r>
              <a:rPr kumimoji="1" lang="ja-JP" altLang="en-US" sz="2800" dirty="0" smtClean="0"/>
              <a:t>→各エージェントに強化学習を適用することで未知の環境でも行動を自律的に獲得可能．</a:t>
            </a:r>
            <a:endParaRPr kumimoji="1" lang="en-US" altLang="ja-JP" sz="2800" dirty="0" smtClean="0"/>
          </a:p>
        </p:txBody>
      </p:sp>
    </p:spTree>
    <p:extLst>
      <p:ext uri="{BB962C8B-B14F-4D97-AF65-F5344CB8AC3E}">
        <p14:creationId xmlns:p14="http://schemas.microsoft.com/office/powerpoint/2010/main" val="2563967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考察</a:t>
            </a:r>
            <a:endParaRPr kumimoji="1" lang="ja-JP" altLang="en-US" sz="4000" dirty="0"/>
          </a:p>
        </p:txBody>
      </p:sp>
      <p:sp>
        <p:nvSpPr>
          <p:cNvPr id="3" name="コンテンツ プレースホルダ 2"/>
          <p:cNvSpPr>
            <a:spLocks noGrp="1"/>
          </p:cNvSpPr>
          <p:nvPr>
            <p:ph idx="1"/>
          </p:nvPr>
        </p:nvSpPr>
        <p:spPr/>
        <p:txBody>
          <a:bodyPr>
            <a:normAutofit/>
          </a:bodyPr>
          <a:lstStyle/>
          <a:p>
            <a:r>
              <a:rPr lang="ja-JP" altLang="en-US" sz="2800" dirty="0" smtClean="0"/>
              <a:t>提案手法は</a:t>
            </a:r>
            <a:r>
              <a:rPr lang="ja-JP" altLang="en-US" sz="2800" dirty="0"/>
              <a:t>学習</a:t>
            </a:r>
            <a:r>
              <a:rPr lang="ja-JP" altLang="en-US" sz="2800" dirty="0" smtClean="0"/>
              <a:t>が</a:t>
            </a:r>
            <a:r>
              <a:rPr lang="ja-JP" altLang="en-US" sz="2800" dirty="0"/>
              <a:t>進</a:t>
            </a:r>
            <a:r>
              <a:rPr lang="ja-JP" altLang="en-US" sz="2800" dirty="0" smtClean="0"/>
              <a:t>んでか</a:t>
            </a:r>
            <a:r>
              <a:rPr lang="ja-JP" altLang="en-US" sz="2800" dirty="0"/>
              <a:t>ら</a:t>
            </a:r>
            <a:r>
              <a:rPr lang="ja-JP" altLang="en-US" sz="2800" dirty="0" smtClean="0"/>
              <a:t>の最も少ない行動数が先行研究と同等．</a:t>
            </a:r>
            <a:endParaRPr lang="en-US" altLang="ja-JP" sz="2800" dirty="0" smtClean="0"/>
          </a:p>
          <a:p>
            <a:r>
              <a:rPr lang="ja-JP" altLang="en-US" sz="2800" dirty="0" smtClean="0"/>
              <a:t>提案手法は</a:t>
            </a:r>
            <a:r>
              <a:rPr lang="ja-JP" altLang="en-US" sz="2800" dirty="0"/>
              <a:t>学習</a:t>
            </a:r>
            <a:r>
              <a:rPr lang="ja-JP" altLang="en-US" sz="2800" dirty="0" smtClean="0"/>
              <a:t>が</a:t>
            </a:r>
            <a:r>
              <a:rPr lang="ja-JP" altLang="en-US" sz="2800" dirty="0"/>
              <a:t>進</a:t>
            </a:r>
            <a:r>
              <a:rPr lang="ja-JP" altLang="en-US" sz="2800" dirty="0" smtClean="0"/>
              <a:t>んでからの行動数が平均的に先行研究より少ない．</a:t>
            </a:r>
            <a:endParaRPr lang="en-US" altLang="ja-JP" sz="2800" dirty="0" smtClean="0"/>
          </a:p>
          <a:p>
            <a:endParaRPr lang="en-US" altLang="ja-JP" sz="2800" dirty="0" smtClean="0"/>
          </a:p>
          <a:p>
            <a:r>
              <a:rPr lang="ja-JP" altLang="en-US" sz="2800" dirty="0" smtClean="0"/>
              <a:t>提案手法でタスク達成可能な行動を学習可能である．</a:t>
            </a:r>
            <a:endParaRPr lang="en-US" altLang="ja-JP" sz="2800" dirty="0" smtClean="0"/>
          </a:p>
          <a:p>
            <a:r>
              <a:rPr lang="ja-JP" altLang="en-US" sz="2800" dirty="0" smtClean="0"/>
              <a:t>エージェントが協調して行動を選択できている．</a:t>
            </a:r>
            <a:endParaRPr lang="en-US" altLang="ja-JP" sz="2800" dirty="0" smtClean="0"/>
          </a:p>
          <a:p>
            <a:endParaRPr lang="en-US" altLang="ja-JP" dirty="0" smtClean="0"/>
          </a:p>
          <a:p>
            <a:endParaRPr kumimoji="1" lang="ja-JP" altLang="en-US" dirty="0"/>
          </a:p>
        </p:txBody>
      </p:sp>
      <p:sp>
        <p:nvSpPr>
          <p:cNvPr id="5" name="下矢印 4"/>
          <p:cNvSpPr/>
          <p:nvPr/>
        </p:nvSpPr>
        <p:spPr>
          <a:xfrm>
            <a:off x="3526529" y="3233147"/>
            <a:ext cx="630936" cy="633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800" dirty="0" smtClean="0"/>
              <a:t>複数回の仮想的な行動選択により他エージェントと協調した行動を選択できる手法を提案した．</a:t>
            </a:r>
            <a:endParaRPr kumimoji="1" lang="en-US" altLang="ja-JP" sz="2800" dirty="0" smtClean="0"/>
          </a:p>
          <a:p>
            <a:endParaRPr lang="en-US" altLang="ja-JP" sz="2800" dirty="0"/>
          </a:p>
          <a:p>
            <a:r>
              <a:rPr kumimoji="1" lang="ja-JP" altLang="en-US" sz="2800" dirty="0" smtClean="0"/>
              <a:t>実験により，提案手法で各エージェントが協調して行動選択をできていることを示した．</a:t>
            </a:r>
            <a:endParaRPr kumimoji="1" lang="ja-JP" altLang="en-US" sz="2800"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今後の課題</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他の学習手法の適用</a:t>
            </a:r>
            <a:endParaRPr kumimoji="1" lang="en-US" altLang="ja-JP" dirty="0" smtClean="0"/>
          </a:p>
          <a:p>
            <a:r>
              <a:rPr kumimoji="1" lang="ja-JP" altLang="en-US" dirty="0" smtClean="0"/>
              <a:t>実ロボットへの適用</a:t>
            </a:r>
            <a:endParaRPr kumimoji="1" lang="en-US" altLang="ja-JP" dirty="0" smtClean="0"/>
          </a:p>
          <a:p>
            <a:r>
              <a:rPr kumimoji="1" lang="ja-JP" altLang="en-US" dirty="0" smtClean="0"/>
              <a:t>情報の取捨選択</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終了</a:t>
            </a:r>
            <a:endParaRPr kumimoji="1" lang="ja-JP" altLang="en-US" dirty="0"/>
          </a:p>
        </p:txBody>
      </p:sp>
      <p:sp>
        <p:nvSpPr>
          <p:cNvPr id="3" name="コンテンツ プレースホルダ 2"/>
          <p:cNvSpPr>
            <a:spLocks noGrp="1"/>
          </p:cNvSpPr>
          <p:nvPr>
            <p:ph idx="1"/>
          </p:nvPr>
        </p:nvSpPr>
        <p:spPr/>
        <p:txBody>
          <a:bodyPr>
            <a:normAutofit/>
          </a:bodyPr>
          <a:lstStyle/>
          <a:p>
            <a:pPr marL="0" indent="0">
              <a:buNone/>
            </a:pPr>
            <a:r>
              <a:rPr lang="ja-JP" altLang="en-US" dirty="0">
                <a:solidFill>
                  <a:schemeClr val="tx1"/>
                </a:solidFill>
              </a:rPr>
              <a:t>以上で発表を終了します．</a:t>
            </a:r>
            <a:endParaRPr lang="en-US" altLang="ja-JP" dirty="0">
              <a:solidFill>
                <a:schemeClr val="tx1"/>
              </a:solidFill>
            </a:endParaRPr>
          </a:p>
          <a:p>
            <a:pPr marL="0" indent="0">
              <a:buNone/>
            </a:pPr>
            <a:r>
              <a:rPr lang="ja-JP" altLang="en-US" dirty="0">
                <a:solidFill>
                  <a:schemeClr val="tx1"/>
                </a:solidFill>
              </a:rPr>
              <a:t>ご清聴ありがとうございました．</a:t>
            </a:r>
          </a:p>
          <a:p>
            <a:endParaRPr lang="ja-JP" altLang="en-US" sz="2800"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補足スライド</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a:t>
            </a:r>
            <a:r>
              <a:rPr kumimoji="1" lang="ja-JP" altLang="en-US" dirty="0" smtClean="0"/>
              <a:t>学習</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環境同定型の強化学習手法．</a:t>
            </a:r>
            <a:endParaRPr lang="en-US" altLang="ja-JP" dirty="0"/>
          </a:p>
          <a:p>
            <a:r>
              <a:rPr lang="ja-JP" altLang="ja-JP" dirty="0"/>
              <a:t>更新式は</a:t>
            </a:r>
            <a:r>
              <a:rPr lang="ja-JP" altLang="en-US" dirty="0"/>
              <a:t>以下の式で行う．</a:t>
            </a:r>
            <a:endParaRPr lang="en-US" altLang="ja-JP" dirty="0"/>
          </a:p>
          <a:p>
            <a:pPr lvl="1">
              <a:buFont typeface="Wingdings" pitchFamily="2" charset="2"/>
              <a:buChar char="l"/>
            </a:pPr>
            <a:endParaRPr lang="en-US" altLang="ja-JP" sz="2400" dirty="0"/>
          </a:p>
          <a:p>
            <a:pPr lvl="1">
              <a:buFont typeface="Wingdings" pitchFamily="2" charset="2"/>
              <a:buChar char="l"/>
            </a:pPr>
            <a:endParaRPr lang="en-US" altLang="ja-JP" sz="2800" dirty="0"/>
          </a:p>
          <a:p>
            <a:pPr lvl="1">
              <a:buFont typeface="Wingdings" pitchFamily="2" charset="2"/>
              <a:buChar char="Ø"/>
            </a:pPr>
            <a:r>
              <a:rPr lang="ja-JP" altLang="en-US" sz="2800" dirty="0"/>
              <a:t>　はある時刻</a:t>
            </a:r>
            <a:endParaRPr lang="en-US" altLang="ja-JP" sz="2800" dirty="0"/>
          </a:p>
          <a:p>
            <a:pPr lvl="1">
              <a:buFont typeface="Wingdings" pitchFamily="2" charset="2"/>
              <a:buChar char="Ø"/>
            </a:pPr>
            <a:r>
              <a:rPr lang="ja-JP" altLang="en-US" sz="2800" dirty="0"/>
              <a:t>　　　　</a:t>
            </a:r>
            <a:r>
              <a:rPr lang="ja-JP" altLang="ja-JP" sz="2800" dirty="0" smtClean="0"/>
              <a:t>は</a:t>
            </a:r>
            <a:r>
              <a:rPr lang="ja-JP" altLang="ja-JP" sz="2800" dirty="0"/>
              <a:t>状態</a:t>
            </a:r>
            <a:r>
              <a:rPr lang="ja-JP" altLang="en-US" sz="2800" dirty="0"/>
              <a:t>　</a:t>
            </a:r>
            <a:r>
              <a:rPr lang="ja-JP" altLang="ja-JP" sz="2800" dirty="0"/>
              <a:t>の時</a:t>
            </a:r>
            <a:r>
              <a:rPr lang="ja-JP" altLang="en-US" sz="2800" dirty="0"/>
              <a:t>の</a:t>
            </a:r>
            <a:r>
              <a:rPr lang="ja-JP" altLang="ja-JP" sz="2800" dirty="0"/>
              <a:t>行動</a:t>
            </a:r>
            <a:r>
              <a:rPr lang="ja-JP" altLang="en-US" sz="2800" dirty="0"/>
              <a:t>　</a:t>
            </a:r>
            <a:r>
              <a:rPr lang="ja-JP" altLang="ja-JP" sz="2800" dirty="0"/>
              <a:t>の評価値</a:t>
            </a:r>
            <a:endParaRPr lang="en-US" altLang="ja-JP" sz="2800" dirty="0"/>
          </a:p>
          <a:p>
            <a:pPr lvl="1">
              <a:buFont typeface="Wingdings" pitchFamily="2" charset="2"/>
              <a:buChar char="Ø"/>
            </a:pPr>
            <a:r>
              <a:rPr lang="ja-JP" altLang="en-US" sz="2800" dirty="0"/>
              <a:t>　</a:t>
            </a:r>
            <a:r>
              <a:rPr lang="ja-JP" altLang="ja-JP" sz="2800" dirty="0"/>
              <a:t>は報酬の値</a:t>
            </a:r>
            <a:r>
              <a:rPr lang="ja-JP" altLang="en-US" sz="2800" dirty="0"/>
              <a:t>，　は学習率，　は割引率</a:t>
            </a:r>
            <a:endParaRPr lang="en-US" altLang="ja-JP" sz="2800" dirty="0"/>
          </a:p>
          <a:p>
            <a:pPr lvl="1">
              <a:buFont typeface="Wingdings" pitchFamily="2" charset="2"/>
              <a:buChar char="l"/>
            </a:pPr>
            <a:endParaRPr lang="en-US" altLang="ja-JP" sz="2600" dirty="0"/>
          </a:p>
        </p:txBody>
      </p:sp>
      <p:sp>
        <p:nvSpPr>
          <p:cNvPr id="63490" name="Rectangle 2"/>
          <p:cNvSpPr>
            <a:spLocks noChangeArrowheads="1"/>
          </p:cNvSpPr>
          <p:nvPr/>
        </p:nvSpPr>
        <p:spPr bwMode="auto">
          <a:xfrm>
            <a:off x="5" y="-184667"/>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nvGraphicFramePr>
        <p:xfrm>
          <a:off x="6077744" y="4818071"/>
          <a:ext cx="238125" cy="411163"/>
        </p:xfrm>
        <a:graphic>
          <a:graphicData uri="http://schemas.openxmlformats.org/presentationml/2006/ole">
            <mc:AlternateContent xmlns:mc="http://schemas.openxmlformats.org/markup-compatibility/2006">
              <mc:Choice xmlns:v="urn:schemas-microsoft-com:vml" Requires="v">
                <p:oleObj spid="_x0000_s64868" name="数式" r:id="rId3" imgW="126780" imgH="164814" progId="Equation.3">
                  <p:embed/>
                </p:oleObj>
              </mc:Choice>
              <mc:Fallback>
                <p:oleObj name="数式" r:id="rId3" imgW="126780" imgH="164814" progId="Equation.3">
                  <p:embed/>
                  <p:pic>
                    <p:nvPicPr>
                      <p:cNvPr id="0" name="Picture 13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7744" y="4818071"/>
                        <a:ext cx="238125"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9" name="Object 11"/>
          <p:cNvGraphicFramePr>
            <a:graphicFrameLocks noChangeAspect="1"/>
          </p:cNvGraphicFramePr>
          <p:nvPr/>
        </p:nvGraphicFramePr>
        <p:xfrm>
          <a:off x="3902471" y="4867275"/>
          <a:ext cx="285750" cy="349250"/>
        </p:xfrm>
        <a:graphic>
          <a:graphicData uri="http://schemas.openxmlformats.org/presentationml/2006/ole">
            <mc:AlternateContent xmlns:mc="http://schemas.openxmlformats.org/markup-compatibility/2006">
              <mc:Choice xmlns:v="urn:schemas-microsoft-com:vml" Requires="v">
                <p:oleObj spid="_x0000_s64869" name="数式" r:id="rId5" imgW="152334" imgH="139639" progId="Equation.3">
                  <p:embed/>
                </p:oleObj>
              </mc:Choice>
              <mc:Fallback>
                <p:oleObj name="数式" r:id="rId5" imgW="152334" imgH="139639" progId="Equation.3">
                  <p:embed/>
                  <p:pic>
                    <p:nvPicPr>
                      <p:cNvPr id="0" name="Picture 13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2471" y="4867275"/>
                        <a:ext cx="28575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701" name="Object 1213"/>
          <p:cNvGraphicFramePr>
            <a:graphicFrameLocks noChangeAspect="1"/>
          </p:cNvGraphicFramePr>
          <p:nvPr/>
        </p:nvGraphicFramePr>
        <p:xfrm>
          <a:off x="1485894" y="4178295"/>
          <a:ext cx="1291967" cy="553695"/>
        </p:xfrm>
        <a:graphic>
          <a:graphicData uri="http://schemas.openxmlformats.org/presentationml/2006/ole">
            <mc:AlternateContent xmlns:mc="http://schemas.openxmlformats.org/markup-compatibility/2006">
              <mc:Choice xmlns:v="urn:schemas-microsoft-com:vml" Requires="v">
                <p:oleObj spid="_x0000_s64870" name="数式" r:id="rId7" imgW="533169" imgH="228501" progId="Equation.3">
                  <p:embed/>
                </p:oleObj>
              </mc:Choice>
              <mc:Fallback>
                <p:oleObj name="数式" r:id="rId7" imgW="533169" imgH="228501" progId="Equation.3">
                  <p:embed/>
                  <p:pic>
                    <p:nvPicPr>
                      <p:cNvPr id="0" name="Picture 13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5894" y="4178295"/>
                        <a:ext cx="1291967" cy="55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702" name="Object 1214"/>
          <p:cNvGraphicFramePr>
            <a:graphicFrameLocks noChangeAspect="1"/>
          </p:cNvGraphicFramePr>
          <p:nvPr/>
        </p:nvGraphicFramePr>
        <p:xfrm>
          <a:off x="5981698" y="4190995"/>
          <a:ext cx="369137" cy="553695"/>
        </p:xfrm>
        <a:graphic>
          <a:graphicData uri="http://schemas.openxmlformats.org/presentationml/2006/ole">
            <mc:AlternateContent xmlns:mc="http://schemas.openxmlformats.org/markup-compatibility/2006">
              <mc:Choice xmlns:v="urn:schemas-microsoft-com:vml" Requires="v">
                <p:oleObj spid="_x0000_s64871" name="数式" r:id="rId9" imgW="152334" imgH="228501" progId="Equation.3">
                  <p:embed/>
                </p:oleObj>
              </mc:Choice>
              <mc:Fallback>
                <p:oleObj name="数式" r:id="rId9" imgW="152334" imgH="228501" progId="Equation.3">
                  <p:embed/>
                  <p:pic>
                    <p:nvPicPr>
                      <p:cNvPr id="0" name="Picture 13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81698" y="4190995"/>
                        <a:ext cx="369137" cy="55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703" name="Object 1215"/>
          <p:cNvGraphicFramePr>
            <a:graphicFrameLocks noChangeAspect="1"/>
          </p:cNvGraphicFramePr>
          <p:nvPr/>
        </p:nvGraphicFramePr>
        <p:xfrm>
          <a:off x="3917942" y="4229095"/>
          <a:ext cx="338371" cy="553695"/>
        </p:xfrm>
        <a:graphic>
          <a:graphicData uri="http://schemas.openxmlformats.org/presentationml/2006/ole">
            <mc:AlternateContent xmlns:mc="http://schemas.openxmlformats.org/markup-compatibility/2006">
              <mc:Choice xmlns:v="urn:schemas-microsoft-com:vml" Requires="v">
                <p:oleObj spid="_x0000_s64872" name="数式" r:id="rId11" imgW="139700" imgH="228600" progId="Equation.3">
                  <p:embed/>
                </p:oleObj>
              </mc:Choice>
              <mc:Fallback>
                <p:oleObj name="数式" r:id="rId11" imgW="139700" imgH="228600" progId="Equation.3">
                  <p:embed/>
                  <p:pic>
                    <p:nvPicPr>
                      <p:cNvPr id="0" name="Picture 13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17942" y="4229095"/>
                        <a:ext cx="338371" cy="55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705" name="Object 1217"/>
          <p:cNvGraphicFramePr>
            <a:graphicFrameLocks noChangeAspect="1"/>
          </p:cNvGraphicFramePr>
          <p:nvPr/>
        </p:nvGraphicFramePr>
        <p:xfrm>
          <a:off x="1422393" y="4762495"/>
          <a:ext cx="307609" cy="553695"/>
        </p:xfrm>
        <a:graphic>
          <a:graphicData uri="http://schemas.openxmlformats.org/presentationml/2006/ole">
            <mc:AlternateContent xmlns:mc="http://schemas.openxmlformats.org/markup-compatibility/2006">
              <mc:Choice xmlns:v="urn:schemas-microsoft-com:vml" Requires="v">
                <p:oleObj spid="_x0000_s64873" name="数式" r:id="rId13" imgW="126890" imgH="228402" progId="Equation.3">
                  <p:embed/>
                </p:oleObj>
              </mc:Choice>
              <mc:Fallback>
                <p:oleObj name="数式" r:id="rId13" imgW="126890" imgH="228402" progId="Equation.3">
                  <p:embed/>
                  <p:pic>
                    <p:nvPicPr>
                      <p:cNvPr id="0" name="Picture 135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2393" y="4762495"/>
                        <a:ext cx="307609" cy="55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707" name="Object 1219"/>
          <p:cNvGraphicFramePr>
            <a:graphicFrameLocks noChangeAspect="1"/>
          </p:cNvGraphicFramePr>
          <p:nvPr/>
        </p:nvGraphicFramePr>
        <p:xfrm>
          <a:off x="1479539" y="3733798"/>
          <a:ext cx="215328" cy="369137"/>
        </p:xfrm>
        <a:graphic>
          <a:graphicData uri="http://schemas.openxmlformats.org/presentationml/2006/ole">
            <mc:AlternateContent xmlns:mc="http://schemas.openxmlformats.org/markup-compatibility/2006">
              <mc:Choice xmlns:v="urn:schemas-microsoft-com:vml" Requires="v">
                <p:oleObj spid="_x0000_s64874" name="数式" r:id="rId15" imgW="88746" imgH="152136" progId="Equation.3">
                  <p:embed/>
                </p:oleObj>
              </mc:Choice>
              <mc:Fallback>
                <p:oleObj name="数式" r:id="rId15" imgW="88746" imgH="152136" progId="Equation.3">
                  <p:embed/>
                  <p:pic>
                    <p:nvPicPr>
                      <p:cNvPr id="0" name="Picture 135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79539" y="3733798"/>
                        <a:ext cx="215328" cy="36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7068491"/>
              </p:ext>
            </p:extLst>
          </p:nvPr>
        </p:nvGraphicFramePr>
        <p:xfrm>
          <a:off x="955675" y="2833688"/>
          <a:ext cx="7278688" cy="612775"/>
        </p:xfrm>
        <a:graphic>
          <a:graphicData uri="http://schemas.openxmlformats.org/presentationml/2006/ole">
            <mc:AlternateContent xmlns:mc="http://schemas.openxmlformats.org/markup-compatibility/2006">
              <mc:Choice xmlns:v="urn:schemas-microsoft-com:vml" Requires="v">
                <p:oleObj spid="_x0000_s64875" name="数式" r:id="rId17" imgW="3314520" imgH="279360" progId="Equation.3">
                  <p:embed/>
                </p:oleObj>
              </mc:Choice>
              <mc:Fallback>
                <p:oleObj name="数式" r:id="rId17" imgW="3314520" imgH="279360" progId="Equation.3">
                  <p:embed/>
                  <p:pic>
                    <p:nvPicPr>
                      <p:cNvPr id="0" name="Picture 135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55675" y="2833688"/>
                        <a:ext cx="7278688"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ε</a:t>
            </a:r>
            <a:r>
              <a:rPr kumimoji="1" lang="en-US" altLang="ja-JP" dirty="0" smtClean="0"/>
              <a:t>-greedy</a:t>
            </a:r>
            <a:r>
              <a:rPr kumimoji="1" lang="ja-JP" altLang="en-US" dirty="0" smtClean="0"/>
              <a:t>法</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行動選択手法の一つ．</a:t>
            </a:r>
            <a:endParaRPr lang="en-US" altLang="ja-JP" dirty="0" smtClean="0"/>
          </a:p>
          <a:p>
            <a:r>
              <a:rPr lang="ja-JP" altLang="en-US" dirty="0" smtClean="0"/>
              <a:t>ある定数</a:t>
            </a:r>
            <a:r>
              <a:rPr lang="en-US" altLang="ja-JP" dirty="0" smtClean="0"/>
              <a:t>ε</a:t>
            </a:r>
            <a:r>
              <a:rPr lang="ja-JP" altLang="en-US" dirty="0" smtClean="0"/>
              <a:t>の確率で探索行動（ランダム行動）を選択</a:t>
            </a:r>
            <a:endParaRPr lang="en-US" altLang="ja-JP" dirty="0" smtClean="0"/>
          </a:p>
          <a:p>
            <a:r>
              <a:rPr lang="en-US" altLang="ja-JP" dirty="0" smtClean="0"/>
              <a:t>1-ε</a:t>
            </a:r>
            <a:r>
              <a:rPr lang="ja-JP" altLang="en-US" dirty="0" smtClean="0"/>
              <a:t>の確率で行動評価値の高い行動を選択</a:t>
            </a:r>
            <a:endParaRPr lang="en-US" altLang="ja-JP" dirty="0" smtClean="0"/>
          </a:p>
          <a:p>
            <a:endParaRPr lang="en-US" altLang="ja-JP" dirty="0" smtClean="0"/>
          </a:p>
          <a:p>
            <a:r>
              <a:rPr lang="ja-JP" altLang="en-US" dirty="0" smtClean="0"/>
              <a:t>探索行動により現在推定されている最適な行動よりよい行動があるかを探すことができる．</a:t>
            </a:r>
            <a:endParaRPr lang="en-US" altLang="ja-JP" dirty="0" smtClean="0"/>
          </a:p>
          <a:p>
            <a:endParaRPr lang="ja-JP" altLang="en-US"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sz="2800" dirty="0" smtClean="0"/>
              <a:t>各試行における行動数</a:t>
            </a:r>
            <a:endParaRPr kumimoji="1" lang="en-US" altLang="ja-JP" sz="2800" dirty="0" smtClean="0"/>
          </a:p>
          <a:p>
            <a:endParaRPr kumimoji="1" lang="ja-JP" altLang="en-US" dirty="0"/>
          </a:p>
        </p:txBody>
      </p:sp>
      <p:grpSp>
        <p:nvGrpSpPr>
          <p:cNvPr id="4" name="グループ化 3"/>
          <p:cNvGrpSpPr/>
          <p:nvPr/>
        </p:nvGrpSpPr>
        <p:grpSpPr>
          <a:xfrm>
            <a:off x="0" y="1989796"/>
            <a:ext cx="9009761" cy="4640567"/>
            <a:chOff x="0" y="1989796"/>
            <a:chExt cx="9009761" cy="4640567"/>
          </a:xfrm>
        </p:grpSpPr>
        <p:pic>
          <p:nvPicPr>
            <p:cNvPr id="8" name="図 7"/>
            <p:cNvPicPr>
              <a:picLocks noChangeAspect="1"/>
            </p:cNvPicPr>
            <p:nvPr/>
          </p:nvPicPr>
          <p:blipFill>
            <a:blip r:embed="rId2" cstate="print"/>
            <a:stretch>
              <a:fillRect/>
            </a:stretch>
          </p:blipFill>
          <p:spPr>
            <a:xfrm>
              <a:off x="108000" y="2522334"/>
              <a:ext cx="4462530" cy="3123771"/>
            </a:xfrm>
            <a:prstGeom prst="rect">
              <a:avLst/>
            </a:prstGeom>
          </p:spPr>
        </p:pic>
        <p:pic>
          <p:nvPicPr>
            <p:cNvPr id="9" name="図 8" descr="QLnum_mn50.eps"/>
            <p:cNvPicPr>
              <a:picLocks/>
            </p:cNvPicPr>
            <p:nvPr/>
          </p:nvPicPr>
          <p:blipFill>
            <a:blip r:embed="rId3" cstate="print"/>
            <a:stretch>
              <a:fillRect/>
            </a:stretch>
          </p:blipFill>
          <p:spPr>
            <a:xfrm>
              <a:off x="4529070" y="2509631"/>
              <a:ext cx="4462530" cy="3123771"/>
            </a:xfrm>
            <a:prstGeom prst="rect">
              <a:avLst/>
            </a:prstGeom>
          </p:spPr>
        </p:pic>
        <p:sp>
          <p:nvSpPr>
            <p:cNvPr id="52" name="正方形/長方形 51"/>
            <p:cNvSpPr/>
            <p:nvPr/>
          </p:nvSpPr>
          <p:spPr>
            <a:xfrm>
              <a:off x="1170619" y="6168698"/>
              <a:ext cx="6716902" cy="461665"/>
            </a:xfrm>
            <a:prstGeom prst="rect">
              <a:avLst/>
            </a:prstGeom>
          </p:spPr>
          <p:txBody>
            <a:bodyPr wrap="none">
              <a:spAutoFit/>
            </a:bodyPr>
            <a:lstStyle/>
            <a:p>
              <a:pPr marL="342900" lvl="0" indent="-342900" algn="ctr">
                <a:spcBef>
                  <a:spcPct val="20000"/>
                </a:spcBef>
                <a:defRPr/>
              </a:pPr>
              <a:r>
                <a:rPr lang="en-US" altLang="ja-JP" sz="2400" dirty="0" smtClean="0">
                  <a:ln w="12700">
                    <a:solidFill>
                      <a:schemeClr val="tx1"/>
                    </a:solidFill>
                    <a:prstDash val="solid"/>
                  </a:ln>
                </a:rPr>
                <a:t>(a)</a:t>
              </a:r>
              <a:r>
                <a:rPr lang="ja-JP" altLang="en-US" sz="2400" dirty="0" smtClean="0">
                  <a:ln w="12700">
                    <a:solidFill>
                      <a:schemeClr val="tx1"/>
                    </a:solidFill>
                    <a:prstDash val="solid"/>
                  </a:ln>
                </a:rPr>
                <a:t>従来の強化学習　　　　     　　</a:t>
              </a:r>
              <a:r>
                <a:rPr lang="en-US" altLang="ja-JP" sz="2400" dirty="0" smtClean="0">
                  <a:ln w="12700">
                    <a:solidFill>
                      <a:schemeClr val="tx1"/>
                    </a:solidFill>
                    <a:prstDash val="solid"/>
                  </a:ln>
                </a:rPr>
                <a:t>(b)</a:t>
              </a:r>
              <a:r>
                <a:rPr lang="ja-JP" altLang="en-US" sz="2400" dirty="0" smtClean="0">
                  <a:ln w="12700">
                    <a:solidFill>
                      <a:schemeClr val="tx1"/>
                    </a:solidFill>
                    <a:prstDash val="solid"/>
                  </a:ln>
                </a:rPr>
                <a:t>提案手法</a:t>
              </a:r>
            </a:p>
          </p:txBody>
        </p:sp>
        <p:sp>
          <p:nvSpPr>
            <p:cNvPr id="7" name="正方形/長方形 6"/>
            <p:cNvSpPr/>
            <p:nvPr/>
          </p:nvSpPr>
          <p:spPr>
            <a:xfrm>
              <a:off x="504000" y="5392292"/>
              <a:ext cx="4006225" cy="677108"/>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2000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4000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6000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8000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0" name="正方形/長方形 9"/>
            <p:cNvSpPr/>
            <p:nvPr/>
          </p:nvSpPr>
          <p:spPr>
            <a:xfrm>
              <a:off x="4824000" y="5372100"/>
              <a:ext cx="418576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2000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4000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6000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8000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1" name="正方形/長方形 10"/>
            <p:cNvSpPr/>
            <p:nvPr/>
          </p:nvSpPr>
          <p:spPr>
            <a:xfrm>
              <a:off x="241300" y="19897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2" name="正方形/長方形 11"/>
            <p:cNvSpPr/>
            <p:nvPr/>
          </p:nvSpPr>
          <p:spPr>
            <a:xfrm>
              <a:off x="4622800" y="20024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3" name="正方形/長方形 12"/>
            <p:cNvSpPr/>
            <p:nvPr/>
          </p:nvSpPr>
          <p:spPr>
            <a:xfrm>
              <a:off x="0" y="2382392"/>
              <a:ext cx="582211"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1000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900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700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300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5" name="正方形/長方形 14"/>
            <p:cNvSpPr/>
            <p:nvPr/>
          </p:nvSpPr>
          <p:spPr>
            <a:xfrm>
              <a:off x="4428000" y="2376000"/>
              <a:ext cx="582211"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1000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900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700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300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grpSp>
    </p:spTree>
    <p:extLst>
      <p:ext uri="{BB962C8B-B14F-4D97-AF65-F5344CB8AC3E}">
        <p14:creationId xmlns:p14="http://schemas.microsoft.com/office/powerpoint/2010/main" val="2003344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各試行における行動数（</a:t>
            </a:r>
            <a:r>
              <a:rPr kumimoji="1" lang="en-US" altLang="ja-JP" sz="2800" dirty="0" smtClean="0"/>
              <a:t>9000</a:t>
            </a:r>
            <a:r>
              <a:rPr kumimoji="1" lang="ja-JP" altLang="en-US" sz="2800" dirty="0" smtClean="0"/>
              <a:t>から</a:t>
            </a:r>
            <a:r>
              <a:rPr kumimoji="1" lang="en-US" altLang="ja-JP" sz="2800" dirty="0" smtClean="0"/>
              <a:t>10000</a:t>
            </a:r>
            <a:r>
              <a:rPr kumimoji="1" lang="ja-JP" altLang="en-US" sz="2800" dirty="0" smtClean="0"/>
              <a:t>試行）</a:t>
            </a:r>
            <a:endParaRPr kumimoji="1" lang="ja-JP" altLang="en-US" sz="2800" dirty="0"/>
          </a:p>
        </p:txBody>
      </p:sp>
      <p:grpSp>
        <p:nvGrpSpPr>
          <p:cNvPr id="4" name="グループ化 3"/>
          <p:cNvGrpSpPr/>
          <p:nvPr/>
        </p:nvGrpSpPr>
        <p:grpSpPr>
          <a:xfrm>
            <a:off x="0" y="1977096"/>
            <a:ext cx="9144000" cy="4649738"/>
            <a:chOff x="0" y="1977096"/>
            <a:chExt cx="9144000" cy="4649738"/>
          </a:xfrm>
        </p:grpSpPr>
        <p:sp>
          <p:nvSpPr>
            <p:cNvPr id="14" name="正方形/長方形 13"/>
            <p:cNvSpPr/>
            <p:nvPr/>
          </p:nvSpPr>
          <p:spPr>
            <a:xfrm>
              <a:off x="690580" y="6165169"/>
              <a:ext cx="7087198" cy="461665"/>
            </a:xfrm>
            <a:prstGeom prst="rect">
              <a:avLst/>
            </a:prstGeom>
          </p:spPr>
          <p:txBody>
            <a:bodyPr wrap="none">
              <a:spAutoFit/>
            </a:bodyPr>
            <a:lstStyle/>
            <a:p>
              <a:pPr marL="342900" lvl="0" indent="-342900" algn="ctr">
                <a:spcBef>
                  <a:spcPct val="20000"/>
                </a:spcBef>
                <a:defRPr/>
              </a:pPr>
              <a:r>
                <a:rPr lang="en-US" altLang="ja-JP" sz="2400" dirty="0" smtClean="0">
                  <a:ln w="12700">
                    <a:solidFill>
                      <a:schemeClr val="tx1"/>
                    </a:solidFill>
                    <a:prstDash val="solid"/>
                  </a:ln>
                </a:rPr>
                <a:t>(a)</a:t>
              </a:r>
              <a:r>
                <a:rPr lang="ja-JP" altLang="en-US" sz="2400" dirty="0">
                  <a:ln w="12700">
                    <a:solidFill>
                      <a:schemeClr val="tx1"/>
                    </a:solidFill>
                    <a:prstDash val="solid"/>
                  </a:ln>
                </a:rPr>
                <a:t>従来</a:t>
              </a:r>
              <a:r>
                <a:rPr lang="ja-JP" altLang="en-US" sz="2400" dirty="0" smtClean="0">
                  <a:ln w="12700">
                    <a:solidFill>
                      <a:schemeClr val="tx1"/>
                    </a:solidFill>
                    <a:prstDash val="solid"/>
                  </a:ln>
                </a:rPr>
                <a:t>の強化学習研究</a:t>
              </a:r>
              <a:r>
                <a:rPr lang="ja-JP" altLang="en-US" dirty="0" smtClean="0">
                  <a:ln w="12700">
                    <a:solidFill>
                      <a:schemeClr val="tx1"/>
                    </a:solidFill>
                    <a:prstDash val="solid"/>
                  </a:ln>
                </a:rPr>
                <a:t>　　　　   　       　</a:t>
              </a:r>
              <a:r>
                <a:rPr lang="en-US" altLang="ja-JP" sz="2400" dirty="0" smtClean="0">
                  <a:ln w="12700">
                    <a:solidFill>
                      <a:schemeClr val="tx1"/>
                    </a:solidFill>
                    <a:prstDash val="solid"/>
                  </a:ln>
                </a:rPr>
                <a:t>(b)</a:t>
              </a:r>
              <a:r>
                <a:rPr lang="ja-JP" altLang="en-US" sz="2400" dirty="0" smtClean="0">
                  <a:ln w="12700">
                    <a:solidFill>
                      <a:schemeClr val="tx1"/>
                    </a:solidFill>
                    <a:prstDash val="solid"/>
                  </a:ln>
                </a:rPr>
                <a:t>提案手法</a:t>
              </a:r>
            </a:p>
          </p:txBody>
        </p:sp>
        <p:pic>
          <p:nvPicPr>
            <p:cNvPr id="5" name="図 4"/>
            <p:cNvPicPr>
              <a:picLocks noChangeAspect="1"/>
            </p:cNvPicPr>
            <p:nvPr/>
          </p:nvPicPr>
          <p:blipFill>
            <a:blip r:embed="rId2" cstate="print"/>
            <a:stretch>
              <a:fillRect/>
            </a:stretch>
          </p:blipFill>
          <p:spPr>
            <a:xfrm>
              <a:off x="36000" y="2536688"/>
              <a:ext cx="4462530" cy="3123771"/>
            </a:xfrm>
            <a:prstGeom prst="rect">
              <a:avLst/>
            </a:prstGeom>
          </p:spPr>
        </p:pic>
        <p:pic>
          <p:nvPicPr>
            <p:cNvPr id="6" name="図 5" descr="QLnum3_mn50.eps"/>
            <p:cNvPicPr>
              <a:picLocks noChangeAspect="1"/>
            </p:cNvPicPr>
            <p:nvPr/>
          </p:nvPicPr>
          <p:blipFill>
            <a:blip r:embed="rId3" cstate="print"/>
            <a:stretch>
              <a:fillRect/>
            </a:stretch>
          </p:blipFill>
          <p:spPr>
            <a:xfrm>
              <a:off x="4503671" y="2574233"/>
              <a:ext cx="4462530" cy="3123771"/>
            </a:xfrm>
            <a:prstGeom prst="rect">
              <a:avLst/>
            </a:prstGeom>
          </p:spPr>
        </p:pic>
        <p:sp>
          <p:nvSpPr>
            <p:cNvPr id="7" name="正方形/長方形 6"/>
            <p:cNvSpPr/>
            <p:nvPr/>
          </p:nvSpPr>
          <p:spPr>
            <a:xfrm>
              <a:off x="305984" y="5414600"/>
              <a:ext cx="4174541" cy="677108"/>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9000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9200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9400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9600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8" name="正方形/長方形 7"/>
            <p:cNvSpPr/>
            <p:nvPr/>
          </p:nvSpPr>
          <p:spPr>
            <a:xfrm>
              <a:off x="4514369" y="5450600"/>
              <a:ext cx="462963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9000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9200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9400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9600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0" name="正方形/長方形 9"/>
            <p:cNvSpPr/>
            <p:nvPr/>
          </p:nvSpPr>
          <p:spPr>
            <a:xfrm>
              <a:off x="0" y="2382392"/>
              <a:ext cx="383438"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20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1" name="正方形/長方形 10"/>
            <p:cNvSpPr/>
            <p:nvPr/>
          </p:nvSpPr>
          <p:spPr>
            <a:xfrm>
              <a:off x="4464000" y="2433192"/>
              <a:ext cx="383438"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20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2" name="正方形/長方形 11"/>
            <p:cNvSpPr/>
            <p:nvPr/>
          </p:nvSpPr>
          <p:spPr>
            <a:xfrm>
              <a:off x="4479209" y="20151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3" name="正方形/長方形 12"/>
            <p:cNvSpPr/>
            <p:nvPr/>
          </p:nvSpPr>
          <p:spPr>
            <a:xfrm>
              <a:off x="0" y="19770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grpSp>
    </p:spTree>
    <p:extLst>
      <p:ext uri="{BB962C8B-B14F-4D97-AF65-F5344CB8AC3E}">
        <p14:creationId xmlns:p14="http://schemas.microsoft.com/office/powerpoint/2010/main" val="4155865967"/>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各試行</a:t>
            </a:r>
            <a:r>
              <a:rPr lang="ja-JP" altLang="en-US" sz="2800" dirty="0" smtClean="0"/>
              <a:t>までの累計</a:t>
            </a:r>
            <a:r>
              <a:rPr kumimoji="1" lang="ja-JP" altLang="en-US" sz="2800" dirty="0" smtClean="0"/>
              <a:t>行動数</a:t>
            </a:r>
            <a:endParaRPr kumimoji="1" lang="ja-JP" altLang="en-US" sz="2800" dirty="0"/>
          </a:p>
        </p:txBody>
      </p:sp>
      <p:grpSp>
        <p:nvGrpSpPr>
          <p:cNvPr id="16" name="グループ化 15"/>
          <p:cNvGrpSpPr>
            <a:grpSpLocks noChangeAspect="1"/>
          </p:cNvGrpSpPr>
          <p:nvPr/>
        </p:nvGrpSpPr>
        <p:grpSpPr>
          <a:xfrm>
            <a:off x="1071258" y="2666507"/>
            <a:ext cx="5679896" cy="4011137"/>
            <a:chOff x="1361735" y="1965171"/>
            <a:chExt cx="5679896" cy="4011137"/>
          </a:xfrm>
        </p:grpSpPr>
        <p:pic>
          <p:nvPicPr>
            <p:cNvPr id="9" name="図 8"/>
            <p:cNvPicPr>
              <a:picLocks noChangeAspect="1"/>
            </p:cNvPicPr>
            <p:nvPr/>
          </p:nvPicPr>
          <p:blipFill>
            <a:blip r:embed="rId2" cstate="print"/>
            <a:stretch>
              <a:fillRect/>
            </a:stretch>
          </p:blipFill>
          <p:spPr>
            <a:xfrm>
              <a:off x="2095269" y="2363508"/>
              <a:ext cx="4572000" cy="3200400"/>
            </a:xfrm>
            <a:prstGeom prst="rect">
              <a:avLst/>
            </a:prstGeom>
          </p:spPr>
        </p:pic>
        <p:grpSp>
          <p:nvGrpSpPr>
            <p:cNvPr id="4" name="グループ化 3"/>
            <p:cNvGrpSpPr/>
            <p:nvPr/>
          </p:nvGrpSpPr>
          <p:grpSpPr>
            <a:xfrm>
              <a:off x="1872000" y="2267729"/>
              <a:ext cx="5169631" cy="3708579"/>
              <a:chOff x="4081214" y="2433192"/>
              <a:chExt cx="5169631" cy="3708579"/>
            </a:xfrm>
          </p:grpSpPr>
          <p:sp>
            <p:nvSpPr>
              <p:cNvPr id="8" name="正方形/長方形 7"/>
              <p:cNvSpPr/>
              <p:nvPr/>
            </p:nvSpPr>
            <p:spPr>
              <a:xfrm>
                <a:off x="4621214" y="5464663"/>
                <a:ext cx="462963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2000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4000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6000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8000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1" name="正方形/長方形 10"/>
              <p:cNvSpPr/>
              <p:nvPr/>
            </p:nvSpPr>
            <p:spPr>
              <a:xfrm>
                <a:off x="4081214" y="2433192"/>
                <a:ext cx="780984" cy="32624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100000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9</a:t>
                </a:r>
                <a:r>
                  <a:rPr lang="en-US" altLang="ja-JP" sz="1400" dirty="0" smtClean="0">
                    <a:ln w="12700">
                      <a:solidFill>
                        <a:schemeClr val="tx1"/>
                      </a:solidFill>
                      <a:prstDash val="solid"/>
                    </a:ln>
                  </a:rPr>
                  <a:t>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80000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70000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60000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40000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30000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20000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10000</a:t>
                </a:r>
              </a:p>
              <a:p>
                <a:pPr marL="342900" lvl="0" indent="-342900" algn="ctr">
                  <a:spcBef>
                    <a:spcPct val="20000"/>
                  </a:spcBef>
                  <a:defRPr/>
                </a:pPr>
                <a:endParaRPr lang="en-US" altLang="ja-JP" sz="2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grpSp>
        <p:sp>
          <p:nvSpPr>
            <p:cNvPr id="15" name="正方形/長方形 14"/>
            <p:cNvSpPr/>
            <p:nvPr/>
          </p:nvSpPr>
          <p:spPr>
            <a:xfrm>
              <a:off x="1361735" y="1965171"/>
              <a:ext cx="1467068"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累計行動数</a:t>
              </a:r>
            </a:p>
          </p:txBody>
        </p:sp>
      </p:grpSp>
      <p:pic>
        <p:nvPicPr>
          <p:cNvPr id="17" name="図 16"/>
          <p:cNvPicPr>
            <a:picLocks noChangeAspect="1"/>
          </p:cNvPicPr>
          <p:nvPr/>
        </p:nvPicPr>
        <p:blipFill>
          <a:blip r:embed="rId3" cstate="print"/>
          <a:stretch>
            <a:fillRect/>
          </a:stretch>
        </p:blipFill>
        <p:spPr>
          <a:xfrm>
            <a:off x="4231046" y="1870910"/>
            <a:ext cx="3712787" cy="795597"/>
          </a:xfrm>
          <a:prstGeom prst="rect">
            <a:avLst/>
          </a:prstGeom>
        </p:spPr>
      </p:pic>
    </p:spTree>
    <p:extLst>
      <p:ext uri="{BB962C8B-B14F-4D97-AF65-F5344CB8AC3E}">
        <p14:creationId xmlns:p14="http://schemas.microsoft.com/office/powerpoint/2010/main" val="15171576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強化学習</a:t>
            </a:r>
            <a:endParaRPr kumimoji="1" lang="ja-JP" altLang="en-US" sz="4000" dirty="0"/>
          </a:p>
        </p:txBody>
      </p:sp>
      <p:sp>
        <p:nvSpPr>
          <p:cNvPr id="3" name="コンテンツ プレースホルダー 2"/>
          <p:cNvSpPr>
            <a:spLocks noGrp="1"/>
          </p:cNvSpPr>
          <p:nvPr>
            <p:ph idx="1"/>
          </p:nvPr>
        </p:nvSpPr>
        <p:spPr>
          <a:xfrm>
            <a:off x="706584" y="1385461"/>
            <a:ext cx="7921877" cy="4525767"/>
          </a:xfrm>
        </p:spPr>
        <p:txBody>
          <a:bodyPr>
            <a:noAutofit/>
          </a:bodyPr>
          <a:lstStyle/>
          <a:p>
            <a:r>
              <a:rPr lang="ja-JP" altLang="en-US" sz="2800" dirty="0" smtClean="0"/>
              <a:t>ロボットに</a:t>
            </a:r>
            <a:r>
              <a:rPr lang="ja-JP" altLang="en-US" sz="2800" dirty="0"/>
              <a:t>用いられる機械学習手法の一つ．</a:t>
            </a:r>
            <a:endParaRPr lang="en-US" altLang="ja-JP" sz="2800" dirty="0"/>
          </a:p>
          <a:p>
            <a:pPr marL="0" indent="0">
              <a:buNone/>
            </a:pPr>
            <a:endParaRPr lang="en-US" altLang="ja-JP" sz="2800" dirty="0"/>
          </a:p>
          <a:p>
            <a:pPr>
              <a:buFont typeface="Wingdings" panose="05000000000000000000" pitchFamily="2" charset="2"/>
              <a:buChar char="l"/>
            </a:pPr>
            <a:endParaRPr lang="en-US" altLang="ja-JP" sz="2800" dirty="0"/>
          </a:p>
          <a:p>
            <a:r>
              <a:rPr lang="ja-JP" altLang="en-US" sz="2800" dirty="0" smtClean="0"/>
              <a:t>エージェントは状態を観測し，行動を決定する．</a:t>
            </a:r>
            <a:endParaRPr lang="en-US" altLang="ja-JP" sz="2800" dirty="0" smtClean="0"/>
          </a:p>
          <a:p>
            <a:r>
              <a:rPr lang="ja-JP" altLang="en-US" sz="2800" dirty="0" smtClean="0"/>
              <a:t>行動に応じて環境から報酬を得る．</a:t>
            </a:r>
            <a:endParaRPr lang="en-US" altLang="ja-JP" sz="2800" dirty="0" smtClean="0"/>
          </a:p>
          <a:p>
            <a:r>
              <a:rPr lang="ja-JP" altLang="en-US" sz="2800" dirty="0" smtClean="0"/>
              <a:t>強化</a:t>
            </a:r>
            <a:r>
              <a:rPr lang="ja-JP" altLang="en-US" sz="2800" dirty="0"/>
              <a:t>学習は報酬を最大化する行動を学習する．</a:t>
            </a:r>
            <a:endParaRPr lang="en-US" altLang="ja-JP" sz="2800" dirty="0"/>
          </a:p>
        </p:txBody>
      </p:sp>
      <p:grpSp>
        <p:nvGrpSpPr>
          <p:cNvPr id="4" name="グループ化 11"/>
          <p:cNvGrpSpPr/>
          <p:nvPr/>
        </p:nvGrpSpPr>
        <p:grpSpPr>
          <a:xfrm>
            <a:off x="1516819" y="1932866"/>
            <a:ext cx="5437875" cy="1163608"/>
            <a:chOff x="682981" y="2892124"/>
            <a:chExt cx="7250500" cy="1163608"/>
          </a:xfrm>
        </p:grpSpPr>
        <p:sp>
          <p:nvSpPr>
            <p:cNvPr id="8" name="正方形/長方形 7"/>
            <p:cNvSpPr/>
            <p:nvPr/>
          </p:nvSpPr>
          <p:spPr>
            <a:xfrm>
              <a:off x="730041" y="3085095"/>
              <a:ext cx="3529171" cy="584775"/>
            </a:xfrm>
            <a:prstGeom prst="rect">
              <a:avLst/>
            </a:prstGeom>
            <a:noFill/>
          </p:spPr>
          <p:txBody>
            <a:bodyPr wrap="none" lIns="91440" tIns="45720" rIns="91440" bIns="45720">
              <a:spAutoFit/>
            </a:bodyPr>
            <a:lstStyle/>
            <a:p>
              <a:pPr algn="ctr"/>
              <a:r>
                <a:rPr lang="ja-JP" altLang="en-US" sz="3200" b="1" dirty="0">
                  <a:ln w="12700">
                    <a:solidFill>
                      <a:schemeClr val="tx2">
                        <a:satMod val="155000"/>
                      </a:schemeClr>
                    </a:solidFill>
                    <a:prstDash val="solid"/>
                  </a:ln>
                  <a:solidFill>
                    <a:schemeClr val="bg2">
                      <a:tint val="85000"/>
                      <a:satMod val="155000"/>
                    </a:schemeClr>
                  </a:solidFill>
                </a:rPr>
                <a:t>エージェント</a:t>
              </a:r>
            </a:p>
          </p:txBody>
        </p:sp>
        <p:sp>
          <p:nvSpPr>
            <p:cNvPr id="9" name="正方形/長方形 8"/>
            <p:cNvSpPr/>
            <p:nvPr/>
          </p:nvSpPr>
          <p:spPr>
            <a:xfrm>
              <a:off x="6241712" y="3063658"/>
              <a:ext cx="1614119" cy="707886"/>
            </a:xfrm>
            <a:prstGeom prst="rect">
              <a:avLst/>
            </a:prstGeom>
            <a:noFill/>
          </p:spPr>
          <p:txBody>
            <a:bodyPr wrap="none" lIns="91440" tIns="45720" rIns="91440" bIns="45720">
              <a:spAutoFit/>
            </a:bodyPr>
            <a:lstStyle/>
            <a:p>
              <a:pPr algn="ctr"/>
              <a:r>
                <a:rPr lang="ja-JP" altLang="en-US" sz="4000" b="1" dirty="0">
                  <a:ln w="12700">
                    <a:solidFill>
                      <a:schemeClr val="tx2">
                        <a:satMod val="155000"/>
                      </a:schemeClr>
                    </a:solidFill>
                    <a:prstDash val="solid"/>
                  </a:ln>
                  <a:solidFill>
                    <a:schemeClr val="bg2">
                      <a:tint val="85000"/>
                      <a:satMod val="155000"/>
                    </a:schemeClr>
                  </a:solidFill>
                </a:rPr>
                <a:t>環境</a:t>
              </a:r>
            </a:p>
          </p:txBody>
        </p:sp>
        <p:sp>
          <p:nvSpPr>
            <p:cNvPr id="10" name="角丸四角形 9"/>
            <p:cNvSpPr/>
            <p:nvPr/>
          </p:nvSpPr>
          <p:spPr>
            <a:xfrm>
              <a:off x="682981" y="3017653"/>
              <a:ext cx="3523628" cy="688769"/>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角丸四角形 10"/>
            <p:cNvSpPr/>
            <p:nvPr/>
          </p:nvSpPr>
          <p:spPr>
            <a:xfrm>
              <a:off x="6116557" y="3039422"/>
              <a:ext cx="1816924" cy="688769"/>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3" name="直線矢印コネクタ 12"/>
            <p:cNvCxnSpPr/>
            <p:nvPr/>
          </p:nvCxnSpPr>
          <p:spPr>
            <a:xfrm>
              <a:off x="4247293" y="3212606"/>
              <a:ext cx="1840675" cy="11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203312" y="3511468"/>
              <a:ext cx="18169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717500" y="2892124"/>
              <a:ext cx="930171" cy="400110"/>
            </a:xfrm>
            <a:prstGeom prst="rect">
              <a:avLst/>
            </a:prstGeom>
            <a:noFill/>
          </p:spPr>
          <p:txBody>
            <a:bodyPr wrap="none" lIns="91440" tIns="45720" rIns="91440" bIns="45720">
              <a:spAutoFit/>
            </a:bodyPr>
            <a:lstStyle/>
            <a:p>
              <a:pPr algn="ctr"/>
              <a:r>
                <a:rPr lang="ja-JP" altLang="en-US" sz="2000" dirty="0">
                  <a:ln w="12700">
                    <a:solidFill>
                      <a:schemeClr val="tx1"/>
                    </a:solidFill>
                    <a:prstDash val="solid"/>
                  </a:ln>
                </a:rPr>
                <a:t>行動</a:t>
              </a:r>
            </a:p>
          </p:txBody>
        </p:sp>
        <p:sp>
          <p:nvSpPr>
            <p:cNvPr id="17" name="正方形/長方形 16"/>
            <p:cNvSpPr/>
            <p:nvPr/>
          </p:nvSpPr>
          <p:spPr>
            <a:xfrm>
              <a:off x="3876422" y="3655622"/>
              <a:ext cx="2640039" cy="400110"/>
            </a:xfrm>
            <a:prstGeom prst="rect">
              <a:avLst/>
            </a:prstGeom>
            <a:noFill/>
          </p:spPr>
          <p:txBody>
            <a:bodyPr wrap="none" lIns="91440" tIns="45720" rIns="91440" bIns="45720">
              <a:spAutoFit/>
            </a:bodyPr>
            <a:lstStyle/>
            <a:p>
              <a:pPr algn="ctr"/>
              <a:r>
                <a:rPr lang="ja-JP" altLang="en-US" sz="2000" dirty="0">
                  <a:ln w="12700">
                    <a:solidFill>
                      <a:schemeClr val="tx1"/>
                    </a:solidFill>
                    <a:prstDash val="solid"/>
                  </a:ln>
                </a:rPr>
                <a:t>環境状態，報酬</a:t>
              </a:r>
            </a:p>
          </p:txBody>
        </p:sp>
      </p:grpSp>
    </p:spTree>
    <p:extLst>
      <p:ext uri="{BB962C8B-B14F-4D97-AF65-F5344CB8AC3E}">
        <p14:creationId xmlns:p14="http://schemas.microsoft.com/office/powerpoint/2010/main" val="2125581258"/>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各試行における行動数（</a:t>
            </a:r>
            <a:r>
              <a:rPr kumimoji="1" lang="en-US" altLang="ja-JP" sz="2800" dirty="0" smtClean="0"/>
              <a:t>9800</a:t>
            </a:r>
            <a:r>
              <a:rPr kumimoji="1" lang="ja-JP" altLang="en-US" sz="2800" dirty="0" smtClean="0"/>
              <a:t>から</a:t>
            </a:r>
            <a:r>
              <a:rPr kumimoji="1" lang="en-US" altLang="ja-JP" sz="2800" dirty="0" smtClean="0"/>
              <a:t>10000</a:t>
            </a:r>
            <a:r>
              <a:rPr kumimoji="1" lang="ja-JP" altLang="en-US" sz="2800" dirty="0" smtClean="0"/>
              <a:t>試行）</a:t>
            </a:r>
            <a:endParaRPr kumimoji="1" lang="ja-JP" altLang="en-US" sz="2800" dirty="0"/>
          </a:p>
        </p:txBody>
      </p:sp>
      <p:grpSp>
        <p:nvGrpSpPr>
          <p:cNvPr id="4" name="グループ化 3"/>
          <p:cNvGrpSpPr/>
          <p:nvPr/>
        </p:nvGrpSpPr>
        <p:grpSpPr>
          <a:xfrm>
            <a:off x="0" y="1977096"/>
            <a:ext cx="9144000" cy="4653869"/>
            <a:chOff x="0" y="1977096"/>
            <a:chExt cx="9144000" cy="4653869"/>
          </a:xfrm>
        </p:grpSpPr>
        <p:sp>
          <p:nvSpPr>
            <p:cNvPr id="14" name="正方形/長方形 13"/>
            <p:cNvSpPr/>
            <p:nvPr/>
          </p:nvSpPr>
          <p:spPr>
            <a:xfrm>
              <a:off x="1391024" y="6169300"/>
              <a:ext cx="6407524" cy="461665"/>
            </a:xfrm>
            <a:prstGeom prst="rect">
              <a:avLst/>
            </a:prstGeom>
          </p:spPr>
          <p:txBody>
            <a:bodyPr wrap="none">
              <a:spAutoFit/>
            </a:bodyPr>
            <a:lstStyle/>
            <a:p>
              <a:pPr marL="342900" lvl="0" indent="-342900" algn="ctr">
                <a:spcBef>
                  <a:spcPct val="20000"/>
                </a:spcBef>
                <a:defRPr/>
              </a:pPr>
              <a:r>
                <a:rPr lang="en-US" altLang="ja-JP" sz="2400" dirty="0" smtClean="0">
                  <a:ln w="12700">
                    <a:solidFill>
                      <a:schemeClr val="tx1"/>
                    </a:solidFill>
                    <a:prstDash val="solid"/>
                  </a:ln>
                </a:rPr>
                <a:t>(a)</a:t>
              </a:r>
              <a:r>
                <a:rPr lang="ja-JP" altLang="en-US" sz="2400" dirty="0">
                  <a:ln w="12700">
                    <a:solidFill>
                      <a:schemeClr val="tx1"/>
                    </a:solidFill>
                    <a:prstDash val="solid"/>
                  </a:ln>
                </a:rPr>
                <a:t>先行</a:t>
              </a:r>
              <a:r>
                <a:rPr lang="ja-JP" altLang="en-US" sz="2400" dirty="0" smtClean="0">
                  <a:ln w="12700">
                    <a:solidFill>
                      <a:schemeClr val="tx1"/>
                    </a:solidFill>
                    <a:prstDash val="solid"/>
                  </a:ln>
                </a:rPr>
                <a:t>研究</a:t>
              </a:r>
              <a:r>
                <a:rPr lang="ja-JP" altLang="en-US" dirty="0" smtClean="0">
                  <a:ln w="12700">
                    <a:solidFill>
                      <a:schemeClr val="tx1"/>
                    </a:solidFill>
                    <a:prstDash val="solid"/>
                  </a:ln>
                </a:rPr>
                <a:t>　　　　　　　　  　       　</a:t>
              </a:r>
              <a:r>
                <a:rPr lang="en-US" altLang="ja-JP" sz="2400" dirty="0" smtClean="0">
                  <a:ln w="12700">
                    <a:solidFill>
                      <a:schemeClr val="tx1"/>
                    </a:solidFill>
                    <a:prstDash val="solid"/>
                  </a:ln>
                </a:rPr>
                <a:t>(b)</a:t>
              </a:r>
              <a:r>
                <a:rPr lang="ja-JP" altLang="en-US" sz="2400" dirty="0" smtClean="0">
                  <a:ln w="12700">
                    <a:solidFill>
                      <a:schemeClr val="tx1"/>
                    </a:solidFill>
                    <a:prstDash val="solid"/>
                  </a:ln>
                </a:rPr>
                <a:t>提案手法</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 y="2536688"/>
              <a:ext cx="4462530" cy="3123771"/>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3671" y="2574233"/>
              <a:ext cx="4462530" cy="3123771"/>
            </a:xfrm>
            <a:prstGeom prst="rect">
              <a:avLst/>
            </a:prstGeom>
          </p:spPr>
        </p:pic>
        <p:sp>
          <p:nvSpPr>
            <p:cNvPr id="7" name="正方形/長方形 6"/>
            <p:cNvSpPr/>
            <p:nvPr/>
          </p:nvSpPr>
          <p:spPr>
            <a:xfrm>
              <a:off x="225834" y="5414600"/>
              <a:ext cx="4334841" cy="677108"/>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9840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9880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9920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9960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8" name="正方形/長方形 7"/>
            <p:cNvSpPr/>
            <p:nvPr/>
          </p:nvSpPr>
          <p:spPr>
            <a:xfrm>
              <a:off x="4514369" y="5450600"/>
              <a:ext cx="462963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9840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9880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9920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9960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2" name="正方形/長方形 11"/>
            <p:cNvSpPr/>
            <p:nvPr/>
          </p:nvSpPr>
          <p:spPr>
            <a:xfrm>
              <a:off x="4479209" y="20151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3" name="正方形/長方形 12"/>
            <p:cNvSpPr/>
            <p:nvPr/>
          </p:nvSpPr>
          <p:spPr>
            <a:xfrm>
              <a:off x="0" y="19770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grpSp>
      <p:sp>
        <p:nvSpPr>
          <p:cNvPr id="15" name="正方形/長方形 14"/>
          <p:cNvSpPr/>
          <p:nvPr/>
        </p:nvSpPr>
        <p:spPr>
          <a:xfrm>
            <a:off x="0" y="2480937"/>
            <a:ext cx="383438" cy="31516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30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20</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15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a:t>
            </a:r>
          </a:p>
          <a:p>
            <a:pPr marL="342900" lvl="0" indent="-342900" algn="ctr">
              <a:spcBef>
                <a:spcPct val="20000"/>
              </a:spcBef>
              <a:defRPr/>
            </a:pPr>
            <a:endParaRPr lang="en-US" altLang="ja-JP" sz="1100" dirty="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6" name="正方形/長方形 15"/>
          <p:cNvSpPr/>
          <p:nvPr/>
        </p:nvSpPr>
        <p:spPr>
          <a:xfrm>
            <a:off x="4464000" y="2480937"/>
            <a:ext cx="383438" cy="31516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30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20</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15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a:t>
            </a:r>
          </a:p>
          <a:p>
            <a:pPr marL="342900" lvl="0" indent="-342900" algn="ctr">
              <a:spcBef>
                <a:spcPct val="20000"/>
              </a:spcBef>
              <a:defRPr/>
            </a:pPr>
            <a:endParaRPr lang="en-US" altLang="ja-JP" sz="1100" dirty="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Tree>
    <p:extLst>
      <p:ext uri="{BB962C8B-B14F-4D97-AF65-F5344CB8AC3E}">
        <p14:creationId xmlns:p14="http://schemas.microsoft.com/office/powerpoint/2010/main" val="287800621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実験結果</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各試行における行動数（</a:t>
            </a:r>
            <a:r>
              <a:rPr kumimoji="1" lang="en-US" altLang="ja-JP" sz="2800" dirty="0" smtClean="0"/>
              <a:t>9800</a:t>
            </a:r>
            <a:r>
              <a:rPr kumimoji="1" lang="ja-JP" altLang="en-US" sz="2800" dirty="0" smtClean="0"/>
              <a:t>から</a:t>
            </a:r>
            <a:r>
              <a:rPr kumimoji="1" lang="en-US" altLang="ja-JP" sz="2800" dirty="0" smtClean="0"/>
              <a:t>10000</a:t>
            </a:r>
            <a:r>
              <a:rPr kumimoji="1" lang="ja-JP" altLang="en-US" sz="2800" dirty="0" smtClean="0"/>
              <a:t>試行）</a:t>
            </a:r>
            <a:endParaRPr kumimoji="1" lang="ja-JP" altLang="en-US" sz="2800" dirty="0"/>
          </a:p>
        </p:txBody>
      </p:sp>
      <p:grpSp>
        <p:nvGrpSpPr>
          <p:cNvPr id="4" name="グループ化 3"/>
          <p:cNvGrpSpPr/>
          <p:nvPr/>
        </p:nvGrpSpPr>
        <p:grpSpPr>
          <a:xfrm>
            <a:off x="0" y="1977096"/>
            <a:ext cx="9144000" cy="4649738"/>
            <a:chOff x="0" y="1977096"/>
            <a:chExt cx="9144000" cy="4649738"/>
          </a:xfrm>
        </p:grpSpPr>
        <p:sp>
          <p:nvSpPr>
            <p:cNvPr id="14" name="正方形/長方形 13"/>
            <p:cNvSpPr/>
            <p:nvPr/>
          </p:nvSpPr>
          <p:spPr>
            <a:xfrm>
              <a:off x="690580" y="6165169"/>
              <a:ext cx="7087198" cy="461665"/>
            </a:xfrm>
            <a:prstGeom prst="rect">
              <a:avLst/>
            </a:prstGeom>
          </p:spPr>
          <p:txBody>
            <a:bodyPr wrap="none">
              <a:spAutoFit/>
            </a:bodyPr>
            <a:lstStyle/>
            <a:p>
              <a:pPr marL="342900" lvl="0" indent="-342900" algn="ctr">
                <a:spcBef>
                  <a:spcPct val="20000"/>
                </a:spcBef>
                <a:defRPr/>
              </a:pPr>
              <a:r>
                <a:rPr lang="en-US" altLang="ja-JP" sz="2400" dirty="0" smtClean="0">
                  <a:ln w="12700">
                    <a:solidFill>
                      <a:schemeClr val="tx1"/>
                    </a:solidFill>
                    <a:prstDash val="solid"/>
                  </a:ln>
                </a:rPr>
                <a:t>(a)</a:t>
              </a:r>
              <a:r>
                <a:rPr lang="ja-JP" altLang="en-US" sz="2400" dirty="0">
                  <a:ln w="12700">
                    <a:solidFill>
                      <a:schemeClr val="tx1"/>
                    </a:solidFill>
                    <a:prstDash val="solid"/>
                  </a:ln>
                </a:rPr>
                <a:t>従来</a:t>
              </a:r>
              <a:r>
                <a:rPr lang="ja-JP" altLang="en-US" sz="2400" dirty="0" smtClean="0">
                  <a:ln w="12700">
                    <a:solidFill>
                      <a:schemeClr val="tx1"/>
                    </a:solidFill>
                    <a:prstDash val="solid"/>
                  </a:ln>
                </a:rPr>
                <a:t>の強化学習研究</a:t>
              </a:r>
              <a:r>
                <a:rPr lang="ja-JP" altLang="en-US" dirty="0" smtClean="0">
                  <a:ln w="12700">
                    <a:solidFill>
                      <a:schemeClr val="tx1"/>
                    </a:solidFill>
                    <a:prstDash val="solid"/>
                  </a:ln>
                </a:rPr>
                <a:t>　　　　   　       　</a:t>
              </a:r>
              <a:r>
                <a:rPr lang="en-US" altLang="ja-JP" sz="2400" dirty="0" smtClean="0">
                  <a:ln w="12700">
                    <a:solidFill>
                      <a:schemeClr val="tx1"/>
                    </a:solidFill>
                    <a:prstDash val="solid"/>
                  </a:ln>
                </a:rPr>
                <a:t>(b)</a:t>
              </a:r>
              <a:r>
                <a:rPr lang="ja-JP" altLang="en-US" sz="2400" dirty="0" smtClean="0">
                  <a:ln w="12700">
                    <a:solidFill>
                      <a:schemeClr val="tx1"/>
                    </a:solidFill>
                    <a:prstDash val="solid"/>
                  </a:ln>
                </a:rPr>
                <a:t>提案手法</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 y="2536688"/>
              <a:ext cx="4462530" cy="3123771"/>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3671" y="2574233"/>
              <a:ext cx="4462530" cy="3123771"/>
            </a:xfrm>
            <a:prstGeom prst="rect">
              <a:avLst/>
            </a:prstGeom>
          </p:spPr>
        </p:pic>
        <p:sp>
          <p:nvSpPr>
            <p:cNvPr id="7" name="正方形/長方形 6"/>
            <p:cNvSpPr/>
            <p:nvPr/>
          </p:nvSpPr>
          <p:spPr>
            <a:xfrm>
              <a:off x="225834" y="5414600"/>
              <a:ext cx="4334841" cy="677108"/>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9840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9880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9920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9960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8" name="正方形/長方形 7"/>
            <p:cNvSpPr/>
            <p:nvPr/>
          </p:nvSpPr>
          <p:spPr>
            <a:xfrm>
              <a:off x="4514369" y="5450600"/>
              <a:ext cx="4629631" cy="677108"/>
            </a:xfrm>
            <a:prstGeom prst="rect">
              <a:avLst/>
            </a:prstGeom>
            <a:solidFill>
              <a:schemeClr val="bg1"/>
            </a:solidFill>
          </p:spPr>
          <p:txBody>
            <a:bodyPr wrap="square">
              <a:spAutoFit/>
            </a:bodyPr>
            <a:lstStyle/>
            <a:p>
              <a:pPr marL="342900" lvl="0" indent="-342900" algn="ctr">
                <a:spcBef>
                  <a:spcPct val="20000"/>
                </a:spcBef>
                <a:defRPr/>
              </a:pPr>
              <a:r>
                <a:rPr lang="en-US" altLang="ja-JP" sz="1400" dirty="0" smtClean="0">
                  <a:ln w="12700">
                    <a:solidFill>
                      <a:schemeClr val="tx1"/>
                    </a:solidFill>
                    <a:prstDash val="solid"/>
                  </a:ln>
                </a:rPr>
                <a:t>9800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9840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9880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9920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9960</a:t>
              </a:r>
              <a:r>
                <a:rPr lang="ja-JP" altLang="en-US" sz="1400" dirty="0" smtClean="0">
                  <a:ln w="12700">
                    <a:solidFill>
                      <a:schemeClr val="tx1"/>
                    </a:solidFill>
                    <a:prstDash val="solid"/>
                  </a:ln>
                </a:rPr>
                <a:t>　 </a:t>
              </a:r>
              <a:r>
                <a:rPr lang="en-US" altLang="ja-JP" sz="1400" dirty="0" smtClean="0">
                  <a:ln w="12700">
                    <a:solidFill>
                      <a:schemeClr val="tx1"/>
                    </a:solidFill>
                    <a:prstDash val="solid"/>
                  </a:ln>
                </a:rPr>
                <a:t>10000</a:t>
              </a:r>
            </a:p>
            <a:p>
              <a:pPr marL="342900" lvl="0" indent="-342900" algn="ctr">
                <a:spcBef>
                  <a:spcPct val="20000"/>
                </a:spcBef>
                <a:defRPr/>
              </a:pPr>
              <a:r>
                <a:rPr lang="ja-JP" altLang="en-US" sz="2000" dirty="0" smtClean="0">
                  <a:ln w="12700">
                    <a:solidFill>
                      <a:schemeClr val="tx1"/>
                    </a:solidFill>
                    <a:prstDash val="solid"/>
                  </a:ln>
                </a:rPr>
                <a:t>試行数</a:t>
              </a:r>
            </a:p>
          </p:txBody>
        </p:sp>
        <p:sp>
          <p:nvSpPr>
            <p:cNvPr id="10" name="正方形/長方形 9"/>
            <p:cNvSpPr/>
            <p:nvPr/>
          </p:nvSpPr>
          <p:spPr>
            <a:xfrm>
              <a:off x="0" y="2480937"/>
              <a:ext cx="383438" cy="31516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30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20</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15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a:t>
              </a:r>
            </a:p>
            <a:p>
              <a:pPr marL="342900" lvl="0" indent="-342900" algn="ctr">
                <a:spcBef>
                  <a:spcPct val="20000"/>
                </a:spcBef>
                <a:defRPr/>
              </a:pPr>
              <a:endParaRPr lang="en-US" altLang="ja-JP" sz="1100" dirty="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
          <p:nvSpPr>
            <p:cNvPr id="12" name="正方形/長方形 11"/>
            <p:cNvSpPr/>
            <p:nvPr/>
          </p:nvSpPr>
          <p:spPr>
            <a:xfrm>
              <a:off x="4479209" y="20151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sp>
          <p:nvSpPr>
            <p:cNvPr id="13" name="正方形/長方形 12"/>
            <p:cNvSpPr/>
            <p:nvPr/>
          </p:nvSpPr>
          <p:spPr>
            <a:xfrm>
              <a:off x="0" y="1977096"/>
              <a:ext cx="954107" cy="400110"/>
            </a:xfrm>
            <a:prstGeom prst="rect">
              <a:avLst/>
            </a:prstGeom>
          </p:spPr>
          <p:txBody>
            <a:bodyPr wrap="none">
              <a:spAutoFit/>
            </a:bodyPr>
            <a:lstStyle/>
            <a:p>
              <a:pPr marL="342900" lvl="0" indent="-342900" algn="ctr">
                <a:spcBef>
                  <a:spcPct val="20000"/>
                </a:spcBef>
                <a:defRPr/>
              </a:pPr>
              <a:r>
                <a:rPr lang="ja-JP" altLang="en-US" sz="2000" dirty="0" smtClean="0">
                  <a:ln w="12700">
                    <a:solidFill>
                      <a:schemeClr val="tx1"/>
                    </a:solidFill>
                    <a:prstDash val="solid"/>
                  </a:ln>
                </a:rPr>
                <a:t>行動数</a:t>
              </a:r>
            </a:p>
          </p:txBody>
        </p:sp>
      </p:grpSp>
      <p:sp>
        <p:nvSpPr>
          <p:cNvPr id="15" name="正方形/長方形 14"/>
          <p:cNvSpPr/>
          <p:nvPr/>
        </p:nvSpPr>
        <p:spPr>
          <a:xfrm>
            <a:off x="4464000" y="2536688"/>
            <a:ext cx="383438" cy="3151632"/>
          </a:xfrm>
          <a:prstGeom prst="rect">
            <a:avLst/>
          </a:prstGeom>
          <a:solidFill>
            <a:schemeClr val="bg1"/>
          </a:solidFill>
        </p:spPr>
        <p:txBody>
          <a:bodyPr wrap="none">
            <a:spAutoFit/>
          </a:bodyPr>
          <a:lstStyle/>
          <a:p>
            <a:pPr marL="342900" lvl="0" indent="-342900" algn="ctr">
              <a:spcBef>
                <a:spcPct val="20000"/>
              </a:spcBef>
              <a:defRPr/>
            </a:pPr>
            <a:r>
              <a:rPr lang="en-US" altLang="ja-JP" sz="1400" dirty="0" smtClean="0">
                <a:ln w="12700">
                  <a:solidFill>
                    <a:schemeClr val="tx1"/>
                  </a:solidFill>
                  <a:prstDash val="solid"/>
                </a:ln>
              </a:rPr>
              <a:t>30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20</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a:ln w="12700">
                  <a:solidFill>
                    <a:schemeClr val="tx1"/>
                  </a:solidFill>
                  <a:prstDash val="solid"/>
                </a:ln>
              </a:rPr>
              <a:t>15</a:t>
            </a:r>
            <a:endParaRPr lang="en-US" altLang="ja-JP" sz="1400" dirty="0" smtClean="0">
              <a:ln w="12700">
                <a:solidFill>
                  <a:schemeClr val="tx1"/>
                </a:solidFill>
                <a:prstDash val="solid"/>
              </a:ln>
            </a:endParaRP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10</a:t>
            </a:r>
          </a:p>
          <a:p>
            <a:pPr marL="342900" lvl="0" indent="-342900" algn="ctr">
              <a:spcBef>
                <a:spcPct val="20000"/>
              </a:spcBef>
              <a:defRPr/>
            </a:pPr>
            <a:endParaRPr lang="en-US" altLang="ja-JP" sz="1100" dirty="0" smtClean="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5</a:t>
            </a:r>
          </a:p>
          <a:p>
            <a:pPr marL="342900" lvl="0" indent="-342900" algn="ctr">
              <a:spcBef>
                <a:spcPct val="20000"/>
              </a:spcBef>
              <a:defRPr/>
            </a:pPr>
            <a:endParaRPr lang="en-US" altLang="ja-JP" sz="1100" dirty="0">
              <a:ln w="12700">
                <a:solidFill>
                  <a:schemeClr val="tx1"/>
                </a:solidFill>
                <a:prstDash val="solid"/>
              </a:ln>
            </a:endParaRPr>
          </a:p>
          <a:p>
            <a:pPr marL="342900" lvl="0" indent="-342900" algn="ctr">
              <a:spcBef>
                <a:spcPct val="20000"/>
              </a:spcBef>
              <a:defRPr/>
            </a:pPr>
            <a:r>
              <a:rPr lang="en-US" altLang="ja-JP" sz="1400" dirty="0" smtClean="0">
                <a:ln w="12700">
                  <a:solidFill>
                    <a:schemeClr val="tx1"/>
                  </a:solidFill>
                  <a:prstDash val="solid"/>
                </a:ln>
              </a:rPr>
              <a:t>0</a:t>
            </a:r>
            <a:endParaRPr lang="ja-JP" altLang="en-US" sz="1400" dirty="0" smtClean="0">
              <a:ln w="12700">
                <a:solidFill>
                  <a:schemeClr val="tx1"/>
                </a:solidFill>
                <a:prstDash val="solid"/>
              </a:ln>
            </a:endParaRPr>
          </a:p>
        </p:txBody>
      </p:sp>
    </p:spTree>
    <p:extLst>
      <p:ext uri="{BB962C8B-B14F-4D97-AF65-F5344CB8AC3E}">
        <p14:creationId xmlns:p14="http://schemas.microsoft.com/office/powerpoint/2010/main" val="2661158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先行研究：概要</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sz="2800" dirty="0" smtClean="0"/>
              <a:t>複数のアクチュエータを搭載しているロボットに適用．</a:t>
            </a:r>
            <a:endParaRPr lang="en-US" altLang="ja-JP" sz="2800" dirty="0"/>
          </a:p>
          <a:p>
            <a:r>
              <a:rPr kumimoji="1" lang="ja-JP" altLang="en-US" sz="2800" dirty="0" smtClean="0"/>
              <a:t>各アクチュエータにエージェントを設定．</a:t>
            </a:r>
            <a:endParaRPr kumimoji="1" lang="en-US" altLang="ja-JP" sz="2800" dirty="0" smtClean="0"/>
          </a:p>
          <a:p>
            <a:r>
              <a:rPr lang="ja-JP" altLang="en-US" sz="2800" dirty="0"/>
              <a:t>各エージェント</a:t>
            </a:r>
            <a:r>
              <a:rPr lang="ja-JP" altLang="en-US" sz="2800" dirty="0" smtClean="0"/>
              <a:t>は対応するアクチュエータの行動を学習．</a:t>
            </a:r>
            <a:endParaRPr kumimoji="1" lang="en-US" altLang="ja-JP" sz="2800" dirty="0" smtClean="0"/>
          </a:p>
          <a:p>
            <a:endParaRPr kumimoji="1" lang="ja-JP" altLang="en-US" dirty="0"/>
          </a:p>
        </p:txBody>
      </p:sp>
      <p:sp>
        <p:nvSpPr>
          <p:cNvPr id="39" name="コンテンツ プレースホルダ 7"/>
          <p:cNvSpPr txBox="1">
            <a:spLocks/>
          </p:cNvSpPr>
          <p:nvPr/>
        </p:nvSpPr>
        <p:spPr>
          <a:xfrm>
            <a:off x="599084" y="6124375"/>
            <a:ext cx="2339102"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400" noProof="0" dirty="0" smtClean="0">
                <a:ln w="12700">
                  <a:solidFill>
                    <a:schemeClr val="tx1"/>
                  </a:solidFill>
                  <a:prstDash val="solid"/>
                </a:ln>
              </a:rPr>
              <a:t>従来の強化学習</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40" name="コンテンツ プレースホルダ 7"/>
          <p:cNvSpPr txBox="1">
            <a:spLocks/>
          </p:cNvSpPr>
          <p:nvPr/>
        </p:nvSpPr>
        <p:spPr>
          <a:xfrm>
            <a:off x="5307314" y="6160887"/>
            <a:ext cx="1415773"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400" dirty="0" smtClean="0">
                <a:ln w="12700">
                  <a:solidFill>
                    <a:schemeClr val="tx1"/>
                  </a:solidFill>
                  <a:prstDash val="solid"/>
                </a:ln>
              </a:rPr>
              <a:t>先行研究</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pic>
        <p:nvPicPr>
          <p:cNvPr id="42" name="図 41" descr="ロボ2.png"/>
          <p:cNvPicPr>
            <a:picLocks noChangeAspect="1"/>
          </p:cNvPicPr>
          <p:nvPr/>
        </p:nvPicPr>
        <p:blipFill>
          <a:blip r:embed="rId3" cstate="print"/>
          <a:stretch>
            <a:fillRect/>
          </a:stretch>
        </p:blipFill>
        <p:spPr>
          <a:xfrm>
            <a:off x="4650310" y="4172174"/>
            <a:ext cx="4485758" cy="1790188"/>
          </a:xfrm>
          <a:prstGeom prst="rect">
            <a:avLst/>
          </a:prstGeom>
        </p:spPr>
      </p:pic>
      <p:pic>
        <p:nvPicPr>
          <p:cNvPr id="41" name="図 40" descr="ロボ.png"/>
          <p:cNvPicPr>
            <a:picLocks noChangeAspect="1"/>
          </p:cNvPicPr>
          <p:nvPr/>
        </p:nvPicPr>
        <p:blipFill>
          <a:blip r:embed="rId4" cstate="print"/>
          <a:stretch>
            <a:fillRect/>
          </a:stretch>
        </p:blipFill>
        <p:spPr>
          <a:xfrm>
            <a:off x="0" y="4169398"/>
            <a:ext cx="4595502" cy="1790188"/>
          </a:xfrm>
          <a:prstGeom prst="rect">
            <a:avLst/>
          </a:prstGeom>
        </p:spPr>
      </p:pic>
      <p:sp>
        <p:nvSpPr>
          <p:cNvPr id="38" name="右矢印 37"/>
          <p:cNvSpPr/>
          <p:nvPr/>
        </p:nvSpPr>
        <p:spPr>
          <a:xfrm>
            <a:off x="3323809" y="5100322"/>
            <a:ext cx="1563624" cy="573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先行研究：利点</a:t>
            </a:r>
            <a:endParaRPr kumimoji="1" lang="ja-JP" altLang="en-US" sz="4000" dirty="0"/>
          </a:p>
        </p:txBody>
      </p:sp>
      <p:sp>
        <p:nvSpPr>
          <p:cNvPr id="3" name="コンテンツ プレースホルダ 2"/>
          <p:cNvSpPr>
            <a:spLocks noGrp="1"/>
          </p:cNvSpPr>
          <p:nvPr>
            <p:ph idx="1"/>
          </p:nvPr>
        </p:nvSpPr>
        <p:spPr/>
        <p:txBody>
          <a:bodyPr>
            <a:normAutofit/>
          </a:bodyPr>
          <a:lstStyle/>
          <a:p>
            <a:r>
              <a:rPr kumimoji="1" lang="ja-JP" altLang="en-US" sz="2800" dirty="0" smtClean="0"/>
              <a:t>各アクチュエータにエージェントを一対一で設定することにより，状態行動空間を分割．</a:t>
            </a:r>
            <a:endParaRPr kumimoji="1" lang="en-US" altLang="ja-JP" sz="2800" dirty="0" smtClean="0"/>
          </a:p>
          <a:p>
            <a:pPr>
              <a:buNone/>
            </a:pPr>
            <a:endParaRPr kumimoji="1" lang="en-US" altLang="ja-JP" sz="2800" dirty="0" smtClean="0"/>
          </a:p>
          <a:p>
            <a:r>
              <a:rPr lang="ja-JP" altLang="en-US" sz="2800" dirty="0" smtClean="0"/>
              <a:t>各エージェントが並列して学習を行うことで学習時間を短縮．</a:t>
            </a:r>
            <a:endParaRPr lang="en-US" altLang="ja-JP" sz="2800" dirty="0" smtClean="0"/>
          </a:p>
          <a:p>
            <a:endParaRPr kumimoji="1" lang="ja-JP" altLang="en-US" sz="2800" dirty="0"/>
          </a:p>
        </p:txBody>
      </p:sp>
      <p:sp>
        <p:nvSpPr>
          <p:cNvPr id="7" name="下矢印 6"/>
          <p:cNvSpPr/>
          <p:nvPr/>
        </p:nvSpPr>
        <p:spPr>
          <a:xfrm>
            <a:off x="3601212" y="2295148"/>
            <a:ext cx="566928"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6" name="図 45" descr="先行研究.png"/>
          <p:cNvPicPr>
            <a:picLocks noChangeAspect="1"/>
          </p:cNvPicPr>
          <p:nvPr/>
        </p:nvPicPr>
        <p:blipFill>
          <a:blip r:embed="rId3" cstate="print"/>
          <a:stretch>
            <a:fillRect/>
          </a:stretch>
        </p:blipFill>
        <p:spPr>
          <a:xfrm>
            <a:off x="541678" y="3810232"/>
            <a:ext cx="7603440" cy="288266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先行研究の問題点</a:t>
            </a:r>
            <a:endParaRPr kumimoji="1" lang="ja-JP" altLang="en-US" sz="4000" dirty="0"/>
          </a:p>
        </p:txBody>
      </p:sp>
      <p:sp>
        <p:nvSpPr>
          <p:cNvPr id="3" name="コンテンツ プレースホルダー 2"/>
          <p:cNvSpPr>
            <a:spLocks noGrp="1"/>
          </p:cNvSpPr>
          <p:nvPr>
            <p:ph idx="1"/>
          </p:nvPr>
        </p:nvSpPr>
        <p:spPr/>
        <p:txBody>
          <a:bodyPr>
            <a:normAutofit fontScale="92500" lnSpcReduction="10000"/>
          </a:bodyPr>
          <a:lstStyle/>
          <a:p>
            <a:r>
              <a:rPr lang="ja-JP" altLang="en-US" sz="3000" dirty="0" smtClean="0"/>
              <a:t>従来の強化学習に比べ学習が進んでからのロボットの行動のばらつきが多い．</a:t>
            </a:r>
            <a:endParaRPr lang="en-US" altLang="ja-JP" sz="3000" dirty="0" smtClean="0"/>
          </a:p>
          <a:p>
            <a:pPr>
              <a:buNone/>
            </a:pPr>
            <a:r>
              <a:rPr lang="ja-JP" altLang="en-US" sz="3000" dirty="0" smtClean="0"/>
              <a:t>（原因）エージェントの行動選択時に，他エージェントの行動を考慮に入れていなかった．</a:t>
            </a:r>
            <a:endParaRPr lang="en-US" altLang="ja-JP" sz="3000" dirty="0" smtClean="0"/>
          </a:p>
          <a:p>
            <a:pPr>
              <a:buNone/>
            </a:pPr>
            <a:endParaRPr lang="en-US" altLang="ja-JP" dirty="0" smtClean="0"/>
          </a:p>
          <a:p>
            <a:pPr>
              <a:buNone/>
            </a:pPr>
            <a:endParaRPr lang="en-US" altLang="ja-JP" dirty="0" smtClean="0"/>
          </a:p>
          <a:p>
            <a:pPr>
              <a:buNone/>
            </a:pPr>
            <a:r>
              <a:rPr lang="ja-JP" altLang="en-US" sz="3500" u="sng" dirty="0" smtClean="0"/>
              <a:t>他エージェントの行動を考慮に入れた行動選択が必要．（他エージェントとの協調）</a:t>
            </a:r>
            <a:endParaRPr lang="en-US" altLang="ja-JP" sz="3500" u="sng" dirty="0" smtClean="0"/>
          </a:p>
          <a:p>
            <a:pPr>
              <a:buNone/>
            </a:pPr>
            <a:endParaRPr kumimoji="1" lang="en-US" altLang="ja-JP" sz="3600" u="sng" dirty="0" smtClean="0"/>
          </a:p>
        </p:txBody>
      </p:sp>
      <p:sp>
        <p:nvSpPr>
          <p:cNvPr id="4" name="下矢印 3"/>
          <p:cNvSpPr/>
          <p:nvPr/>
        </p:nvSpPr>
        <p:spPr>
          <a:xfrm>
            <a:off x="3537455" y="3337577"/>
            <a:ext cx="566928"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848211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先行研究の問題点</a:t>
            </a:r>
            <a:endParaRPr kumimoji="1" lang="ja-JP" altLang="en-US" sz="4000" dirty="0"/>
          </a:p>
        </p:txBody>
      </p:sp>
      <p:sp>
        <p:nvSpPr>
          <p:cNvPr id="3" name="コンテンツ プレースホルダー 2"/>
          <p:cNvSpPr>
            <a:spLocks noGrp="1"/>
          </p:cNvSpPr>
          <p:nvPr>
            <p:ph idx="1"/>
          </p:nvPr>
        </p:nvSpPr>
        <p:spPr/>
        <p:txBody>
          <a:bodyPr>
            <a:normAutofit/>
          </a:bodyPr>
          <a:lstStyle/>
          <a:p>
            <a:r>
              <a:rPr lang="ja-JP" altLang="en-US" sz="2800" dirty="0" smtClean="0"/>
              <a:t>先行研究ではエージェント間の明示的な協調動作がなかった．</a:t>
            </a:r>
            <a:endParaRPr lang="en-US" altLang="ja-JP" sz="2800" dirty="0" smtClean="0"/>
          </a:p>
          <a:p>
            <a:pPr>
              <a:buNone/>
            </a:pPr>
            <a:r>
              <a:rPr lang="ja-JP" altLang="en-US" sz="2800" dirty="0" smtClean="0"/>
              <a:t>→ロボットの最適な行動が複数ある場合，ロボットの行動が一意に定まらない．</a:t>
            </a:r>
            <a:endParaRPr lang="en-US" altLang="ja-JP" sz="2800" dirty="0" smtClean="0"/>
          </a:p>
          <a:p>
            <a:pPr>
              <a:buNone/>
            </a:pPr>
            <a:endParaRPr lang="en-US" altLang="ja-JP" dirty="0" smtClean="0"/>
          </a:p>
          <a:p>
            <a:pPr algn="just">
              <a:buNone/>
            </a:pPr>
            <a:r>
              <a:rPr lang="ja-JP" altLang="en-US" u="sng" dirty="0" smtClean="0"/>
              <a:t>他エージェントの行動を考慮に入れた行動選択が必要．</a:t>
            </a:r>
            <a:r>
              <a:rPr lang="en-US" altLang="ja-JP" u="sng" dirty="0" smtClean="0"/>
              <a:t>(</a:t>
            </a:r>
            <a:r>
              <a:rPr lang="ja-JP" altLang="en-US" u="sng" dirty="0" smtClean="0"/>
              <a:t>他エージェントとの協調</a:t>
            </a:r>
            <a:r>
              <a:rPr lang="en-US" altLang="ja-JP" u="sng" dirty="0" smtClean="0"/>
              <a:t>)</a:t>
            </a:r>
          </a:p>
          <a:p>
            <a:pPr>
              <a:buNone/>
            </a:pPr>
            <a:endParaRPr kumimoji="1" lang="en-US" altLang="ja-JP" sz="3600" u="sng" dirty="0" smtClean="0"/>
          </a:p>
        </p:txBody>
      </p:sp>
    </p:spTree>
    <p:extLst>
      <p:ext uri="{BB962C8B-B14F-4D97-AF65-F5344CB8AC3E}">
        <p14:creationId xmlns:p14="http://schemas.microsoft.com/office/powerpoint/2010/main" val="198674446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20986</TotalTime>
  <Words>2380</Words>
  <Application>Microsoft Office PowerPoint</Application>
  <PresentationFormat>画面に合わせる (4:3)</PresentationFormat>
  <Paragraphs>609</Paragraphs>
  <Slides>51</Slides>
  <Notes>24</Notes>
  <HiddenSlides>13</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2</vt:i4>
      </vt:variant>
      <vt:variant>
        <vt:lpstr>スライド タイトル</vt:lpstr>
      </vt:variant>
      <vt:variant>
        <vt:i4>51</vt:i4>
      </vt:variant>
    </vt:vector>
  </HeadingPairs>
  <TitlesOfParts>
    <vt:vector size="62" baseType="lpstr">
      <vt:lpstr>ＭＳ Ｐゴシック</vt:lpstr>
      <vt:lpstr>メイリオ</vt:lpstr>
      <vt:lpstr>Arial</vt:lpstr>
      <vt:lpstr>Calibri</vt:lpstr>
      <vt:lpstr>Century Gothic</vt:lpstr>
      <vt:lpstr>Microsoft Yi Baiti</vt:lpstr>
      <vt:lpstr>Wingdings</vt:lpstr>
      <vt:lpstr>Wingdings 3</vt:lpstr>
      <vt:lpstr>ウィスプ</vt:lpstr>
      <vt:lpstr>数式</vt:lpstr>
      <vt:lpstr>Microsoft 数式 3.0</vt:lpstr>
      <vt:lpstr>MASを用いた単体ロボットの行動学習 ～反復合議に基づくエージェントの意思決定法の提案～</vt:lpstr>
      <vt:lpstr>マルチエージェントシステム</vt:lpstr>
      <vt:lpstr>マルチエージェントシステムを用いたロボット</vt:lpstr>
      <vt:lpstr>マルチエージェントシステムを用いたロボット</vt:lpstr>
      <vt:lpstr>強化学習</vt:lpstr>
      <vt:lpstr>先行研究：概要</vt:lpstr>
      <vt:lpstr>先行研究：利点</vt:lpstr>
      <vt:lpstr>先行研究の問題点</vt:lpstr>
      <vt:lpstr>先行研究の問題点</vt:lpstr>
      <vt:lpstr>先行研究の問題点(例):設定</vt:lpstr>
      <vt:lpstr>先行研究の問題点(例)</vt:lpstr>
      <vt:lpstr>目的</vt:lpstr>
      <vt:lpstr>問題解決のアプローチ</vt:lpstr>
      <vt:lpstr>問題解決のアプローチ</vt:lpstr>
      <vt:lpstr>問題解決のアプローチ</vt:lpstr>
      <vt:lpstr>問題解決のアプローチ:概要図</vt:lpstr>
      <vt:lpstr>提案手法</vt:lpstr>
      <vt:lpstr>システム全体の概要</vt:lpstr>
      <vt:lpstr>提案手法：概要</vt:lpstr>
      <vt:lpstr>提案手法：行動選択</vt:lpstr>
      <vt:lpstr>提案手法：行動遷移確率</vt:lpstr>
      <vt:lpstr>提案手法：行動遷移確率の更新</vt:lpstr>
      <vt:lpstr>提案手法：協調的行動評価値</vt:lpstr>
      <vt:lpstr>提案手法の流れ：ステップの動作</vt:lpstr>
      <vt:lpstr>提案手法の流れ：全体</vt:lpstr>
      <vt:lpstr>検証実験</vt:lpstr>
      <vt:lpstr>検証実験：内容</vt:lpstr>
      <vt:lpstr>検証実験：内容</vt:lpstr>
      <vt:lpstr>実験概要：ロボットアームの設定</vt:lpstr>
      <vt:lpstr>実験設定：リンクの設定</vt:lpstr>
      <vt:lpstr>実験設定：目標地点の設定</vt:lpstr>
      <vt:lpstr>実験設定：学習手法</vt:lpstr>
      <vt:lpstr>実験設定：学習手法</vt:lpstr>
      <vt:lpstr>実験設定：行動選択手法</vt:lpstr>
      <vt:lpstr>実験設定：エージェントの設定</vt:lpstr>
      <vt:lpstr>一試行の流れ</vt:lpstr>
      <vt:lpstr>実験パラメータ</vt:lpstr>
      <vt:lpstr>実験結果</vt:lpstr>
      <vt:lpstr>実験結果</vt:lpstr>
      <vt:lpstr>考察</vt:lpstr>
      <vt:lpstr>まとめ</vt:lpstr>
      <vt:lpstr>今後の課題</vt:lpstr>
      <vt:lpstr>終了</vt:lpstr>
      <vt:lpstr>補足スライド</vt:lpstr>
      <vt:lpstr>Q学習</vt:lpstr>
      <vt:lpstr>ε-greedy法</vt:lpstr>
      <vt:lpstr>実験結果</vt:lpstr>
      <vt:lpstr>実験結果</vt:lpstr>
      <vt:lpstr>実験結果</vt:lpstr>
      <vt:lpstr>実験結果</vt:lpstr>
      <vt:lpstr>実験結果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10024104</dc:creator>
  <cp:lastModifiedBy>10024104</cp:lastModifiedBy>
  <cp:revision>1317</cp:revision>
  <dcterms:created xsi:type="dcterms:W3CDTF">2013-09-26T06:17:25Z</dcterms:created>
  <dcterms:modified xsi:type="dcterms:W3CDTF">2014-02-18T05:48:08Z</dcterms:modified>
</cp:coreProperties>
</file>