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58"/>
  </p:notesMasterIdLst>
  <p:handoutMasterIdLst>
    <p:handoutMasterId r:id="rId59"/>
  </p:handoutMasterIdLst>
  <p:sldIdLst>
    <p:sldId id="256" r:id="rId2"/>
    <p:sldId id="383" r:id="rId3"/>
    <p:sldId id="279" r:id="rId4"/>
    <p:sldId id="331" r:id="rId5"/>
    <p:sldId id="313" r:id="rId6"/>
    <p:sldId id="417" r:id="rId7"/>
    <p:sldId id="428" r:id="rId8"/>
    <p:sldId id="426" r:id="rId9"/>
    <p:sldId id="418" r:id="rId10"/>
    <p:sldId id="409" r:id="rId11"/>
    <p:sldId id="429" r:id="rId12"/>
    <p:sldId id="372" r:id="rId13"/>
    <p:sldId id="384" r:id="rId14"/>
    <p:sldId id="406" r:id="rId15"/>
    <p:sldId id="407" r:id="rId16"/>
    <p:sldId id="403" r:id="rId17"/>
    <p:sldId id="374" r:id="rId18"/>
    <p:sldId id="425" r:id="rId19"/>
    <p:sldId id="308" r:id="rId20"/>
    <p:sldId id="424" r:id="rId21"/>
    <p:sldId id="335" r:id="rId22"/>
    <p:sldId id="260" r:id="rId23"/>
    <p:sldId id="287" r:id="rId24"/>
    <p:sldId id="266" r:id="rId25"/>
    <p:sldId id="364" r:id="rId26"/>
    <p:sldId id="402" r:id="rId27"/>
    <p:sldId id="264" r:id="rId28"/>
    <p:sldId id="373" r:id="rId29"/>
    <p:sldId id="377" r:id="rId30"/>
    <p:sldId id="378" r:id="rId31"/>
    <p:sldId id="380" r:id="rId32"/>
    <p:sldId id="379" r:id="rId33"/>
    <p:sldId id="420" r:id="rId34"/>
    <p:sldId id="382" r:id="rId35"/>
    <p:sldId id="398" r:id="rId36"/>
    <p:sldId id="397" r:id="rId37"/>
    <p:sldId id="289" r:id="rId38"/>
    <p:sldId id="362" r:id="rId39"/>
    <p:sldId id="415" r:id="rId40"/>
    <p:sldId id="376" r:id="rId41"/>
    <p:sldId id="366" r:id="rId42"/>
    <p:sldId id="352" r:id="rId43"/>
    <p:sldId id="353" r:id="rId44"/>
    <p:sldId id="354" r:id="rId45"/>
    <p:sldId id="314" r:id="rId46"/>
    <p:sldId id="312" r:id="rId47"/>
    <p:sldId id="298" r:id="rId48"/>
    <p:sldId id="367" r:id="rId49"/>
    <p:sldId id="368" r:id="rId50"/>
    <p:sldId id="391" r:id="rId51"/>
    <p:sldId id="392" r:id="rId52"/>
    <p:sldId id="394" r:id="rId53"/>
    <p:sldId id="395" r:id="rId54"/>
    <p:sldId id="401" r:id="rId55"/>
    <p:sldId id="423" r:id="rId56"/>
    <p:sldId id="430" r:id="rId57"/>
  </p:sldIdLst>
  <p:sldSz cx="9144000" cy="6858000" type="screen4x3"/>
  <p:notesSz cx="6769100"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0FF"/>
    <a:srgbClr val="CEE9AD"/>
    <a:srgbClr val="EBF6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8" autoAdjust="0"/>
    <p:restoredTop sz="94660"/>
  </p:normalViewPr>
  <p:slideViewPr>
    <p:cSldViewPr>
      <p:cViewPr varScale="1">
        <p:scale>
          <a:sx n="101" d="100"/>
          <a:sy n="101" d="100"/>
        </p:scale>
        <p:origin x="-1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4014" cy="495855"/>
          </a:xfrm>
          <a:prstGeom prst="rect">
            <a:avLst/>
          </a:prstGeom>
        </p:spPr>
        <p:txBody>
          <a:bodyPr vert="horz" lIns="91166" tIns="45583" rIns="91166" bIns="4558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3505" y="0"/>
            <a:ext cx="2934014" cy="495855"/>
          </a:xfrm>
          <a:prstGeom prst="rect">
            <a:avLst/>
          </a:prstGeom>
        </p:spPr>
        <p:txBody>
          <a:bodyPr vert="horz" lIns="91166" tIns="45583" rIns="91166" bIns="45583" rtlCol="0"/>
          <a:lstStyle>
            <a:lvl1pPr algn="r">
              <a:defRPr sz="1200"/>
            </a:lvl1pPr>
          </a:lstStyle>
          <a:p>
            <a:fld id="{C66F4254-E07E-4CF2-A9F1-DB89FB898161}" type="datetimeFigureOut">
              <a:rPr kumimoji="1" lang="ja-JP" altLang="en-US" smtClean="0"/>
              <a:t>2013/2/22</a:t>
            </a:fld>
            <a:endParaRPr kumimoji="1" lang="ja-JP" altLang="en-US"/>
          </a:p>
        </p:txBody>
      </p:sp>
      <p:sp>
        <p:nvSpPr>
          <p:cNvPr id="4" name="フッター プレースホルダー 3"/>
          <p:cNvSpPr>
            <a:spLocks noGrp="1"/>
          </p:cNvSpPr>
          <p:nvPr>
            <p:ph type="ftr" sz="quarter" idx="2"/>
          </p:nvPr>
        </p:nvSpPr>
        <p:spPr>
          <a:xfrm>
            <a:off x="0" y="9408562"/>
            <a:ext cx="2934014" cy="495854"/>
          </a:xfrm>
          <a:prstGeom prst="rect">
            <a:avLst/>
          </a:prstGeom>
        </p:spPr>
        <p:txBody>
          <a:bodyPr vert="horz" lIns="91166" tIns="45583" rIns="91166" bIns="4558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3505" y="9408562"/>
            <a:ext cx="2934014" cy="495854"/>
          </a:xfrm>
          <a:prstGeom prst="rect">
            <a:avLst/>
          </a:prstGeom>
        </p:spPr>
        <p:txBody>
          <a:bodyPr vert="horz" lIns="91166" tIns="45583" rIns="91166" bIns="45583" rtlCol="0" anchor="b"/>
          <a:lstStyle>
            <a:lvl1pPr algn="r">
              <a:defRPr sz="1200"/>
            </a:lvl1pPr>
          </a:lstStyle>
          <a:p>
            <a:fld id="{1E0387C6-4443-46A5-A654-033E8C23FB87}" type="slidenum">
              <a:rPr kumimoji="1" lang="ja-JP" altLang="en-US" smtClean="0"/>
              <a:t>‹#›</a:t>
            </a:fld>
            <a:endParaRPr kumimoji="1" lang="ja-JP" altLang="en-US"/>
          </a:p>
        </p:txBody>
      </p:sp>
    </p:spTree>
    <p:extLst>
      <p:ext uri="{BB962C8B-B14F-4D97-AF65-F5344CB8AC3E}">
        <p14:creationId xmlns:p14="http://schemas.microsoft.com/office/powerpoint/2010/main" val="166179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lvl1pPr>
          </a:lstStyle>
          <a:p>
            <a:fld id="{C449CB05-91B7-4F0C-9CA1-53695DF96F18}" type="datetimeFigureOut">
              <a:rPr kumimoji="1" lang="ja-JP" altLang="en-US" smtClean="0"/>
              <a:t>2013/2/22</a:t>
            </a:fld>
            <a:endParaRPr kumimoji="1" lang="ja-JP" altLang="en-US"/>
          </a:p>
        </p:txBody>
      </p:sp>
      <p:sp>
        <p:nvSpPr>
          <p:cNvPr id="4" name="スライド イメージ プレースホルダー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6275" y="4705350"/>
            <a:ext cx="5416550" cy="4457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3813" y="9409113"/>
            <a:ext cx="2933700" cy="495300"/>
          </a:xfrm>
          <a:prstGeom prst="rect">
            <a:avLst/>
          </a:prstGeom>
        </p:spPr>
        <p:txBody>
          <a:bodyPr vert="horz" lIns="91440" tIns="45720" rIns="91440" bIns="45720" rtlCol="0" anchor="b"/>
          <a:lstStyle>
            <a:lvl1pPr algn="r">
              <a:defRPr sz="1200"/>
            </a:lvl1pPr>
          </a:lstStyle>
          <a:p>
            <a:fld id="{E80A4780-B2B6-43C5-9C10-A46F7EAC1293}" type="slidenum">
              <a:rPr kumimoji="1" lang="ja-JP" altLang="en-US" smtClean="0"/>
              <a:t>‹#›</a:t>
            </a:fld>
            <a:endParaRPr kumimoji="1" lang="ja-JP" altLang="en-US"/>
          </a:p>
        </p:txBody>
      </p:sp>
    </p:spTree>
    <p:extLst>
      <p:ext uri="{BB962C8B-B14F-4D97-AF65-F5344CB8AC3E}">
        <p14:creationId xmlns:p14="http://schemas.microsoft.com/office/powerpoint/2010/main" val="30939737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0A4780-B2B6-43C5-9C10-A46F7EAC1293}" type="slidenum">
              <a:rPr kumimoji="1" lang="ja-JP" altLang="en-US" smtClean="0"/>
              <a:t>3</a:t>
            </a:fld>
            <a:endParaRPr kumimoji="1" lang="ja-JP" altLang="en-US"/>
          </a:p>
        </p:txBody>
      </p:sp>
    </p:spTree>
    <p:extLst>
      <p:ext uri="{BB962C8B-B14F-4D97-AF65-F5344CB8AC3E}">
        <p14:creationId xmlns:p14="http://schemas.microsoft.com/office/powerpoint/2010/main" val="185635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0A4780-B2B6-43C5-9C10-A46F7EAC1293}" type="slidenum">
              <a:rPr kumimoji="1" lang="ja-JP" altLang="en-US" smtClean="0"/>
              <a:t>6</a:t>
            </a:fld>
            <a:endParaRPr kumimoji="1" lang="ja-JP" altLang="en-US"/>
          </a:p>
        </p:txBody>
      </p:sp>
    </p:spTree>
    <p:extLst>
      <p:ext uri="{BB962C8B-B14F-4D97-AF65-F5344CB8AC3E}">
        <p14:creationId xmlns:p14="http://schemas.microsoft.com/office/powerpoint/2010/main" val="358452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353F620-B6F8-4D52-B343-351EE4AD81A7}" type="datetimeFigureOut">
              <a:rPr kumimoji="1" lang="ja-JP" altLang="en-US" smtClean="0"/>
              <a:t>2013/2/22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353F620-B6F8-4D52-B343-351EE4AD81A7}" type="datetimeFigureOut">
              <a:rPr kumimoji="1" lang="ja-JP" altLang="en-US" smtClean="0"/>
              <a:t>2013/2/22</a:t>
            </a:fld>
            <a:endParaRPr kumimoji="1" lang="ja-JP"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0CDC38F-DC4B-4226-B6D8-10604DF0B703}" type="slidenum">
              <a:rPr kumimoji="1" lang="ja-JP" altLang="en-US" smtClean="0"/>
              <a:t>‹#›</a:t>
            </a:fld>
            <a:endParaRPr kumimoji="1" lang="ja-JP"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20"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0.png"/><Relationship Id="rId7" Type="http://schemas.openxmlformats.org/officeDocument/2006/relationships/image" Target="../media/image36.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10.png"/><Relationship Id="rId10" Type="http://schemas.openxmlformats.org/officeDocument/2006/relationships/image" Target="../media/image38.png"/><Relationship Id="rId4" Type="http://schemas.openxmlformats.org/officeDocument/2006/relationships/image" Target="../media/image300.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1.png"/><Relationship Id="rId20"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55" Type="http://schemas.openxmlformats.org/officeDocument/2006/relationships/image" Target="../media/image33.png"/><Relationship Id="rId2" Type="http://schemas.openxmlformats.org/officeDocument/2006/relationships/image" Target="../media/image101.png"/><Relationship Id="rId54" Type="http://schemas.openxmlformats.org/officeDocument/2006/relationships/image" Target="../media/image219.png"/><Relationship Id="rId1" Type="http://schemas.openxmlformats.org/officeDocument/2006/relationships/slideLayout" Target="../slideLayouts/slideLayout2.xml"/><Relationship Id="rId53" Type="http://schemas.openxmlformats.org/officeDocument/2006/relationships/image" Target="../media/image218.png"/><Relationship Id="rId45" Type="http://schemas.openxmlformats.org/officeDocument/2006/relationships/image" Target="../media/image129.png"/><Relationship Id="rId57" Type="http://schemas.openxmlformats.org/officeDocument/2006/relationships/image" Target="../media/image32.png"/><Relationship Id="rId4" Type="http://schemas.openxmlformats.org/officeDocument/2006/relationships/image" Target="../media/image30.png"/><Relationship Id="rId56"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63" Type="http://schemas.openxmlformats.org/officeDocument/2006/relationships/image" Target="../media/image45.png"/><Relationship Id="rId59" Type="http://schemas.openxmlformats.org/officeDocument/2006/relationships/image" Target="../media/image42.png"/><Relationship Id="rId38" Type="http://schemas.openxmlformats.org/officeDocument/2006/relationships/image" Target="../media/image122.png"/><Relationship Id="rId2" Type="http://schemas.openxmlformats.org/officeDocument/2006/relationships/image" Target="../media/image47.png"/><Relationship Id="rId62" Type="http://schemas.openxmlformats.org/officeDocument/2006/relationships/image" Target="../media/image44.png"/><Relationship Id="rId1" Type="http://schemas.openxmlformats.org/officeDocument/2006/relationships/slideLayout" Target="../slideLayouts/slideLayout2.xml"/><Relationship Id="rId32" Type="http://schemas.openxmlformats.org/officeDocument/2006/relationships/image" Target="../media/image115.png"/><Relationship Id="rId58" Type="http://schemas.openxmlformats.org/officeDocument/2006/relationships/image" Target="../media/image225.png"/><Relationship Id="rId57" Type="http://schemas.openxmlformats.org/officeDocument/2006/relationships/image" Target="../media/image48.png"/><Relationship Id="rId61" Type="http://schemas.openxmlformats.org/officeDocument/2006/relationships/image" Target="../media/image226.png"/><Relationship Id="rId60" Type="http://schemas.openxmlformats.org/officeDocument/2006/relationships/image" Target="../media/image43.png"/><Relationship Id="rId65" Type="http://schemas.openxmlformats.org/officeDocument/2006/relationships/image" Target="../media/image49.png"/><Relationship Id="rId56" Type="http://schemas.openxmlformats.org/officeDocument/2006/relationships/image" Target="../media/image223.png"/><Relationship Id="rId6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1.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71.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53.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92.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70.png"/><Relationship Id="rId13" Type="http://schemas.openxmlformats.org/officeDocument/2006/relationships/image" Target="../media/image620.png"/><Relationship Id="rId3" Type="http://schemas.openxmlformats.org/officeDocument/2006/relationships/image" Target="../media/image501.png"/><Relationship Id="rId7" Type="http://schemas.openxmlformats.org/officeDocument/2006/relationships/image" Target="../media/image560.png"/><Relationship Id="rId12" Type="http://schemas.openxmlformats.org/officeDocument/2006/relationships/image" Target="../media/image610.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601.png"/><Relationship Id="rId5" Type="http://schemas.openxmlformats.org/officeDocument/2006/relationships/image" Target="../media/image540.png"/><Relationship Id="rId15" Type="http://schemas.openxmlformats.org/officeDocument/2006/relationships/image" Target="../media/image640.png"/><Relationship Id="rId10" Type="http://schemas.openxmlformats.org/officeDocument/2006/relationships/image" Target="../media/image590.png"/><Relationship Id="rId4" Type="http://schemas.openxmlformats.org/officeDocument/2006/relationships/image" Target="../media/image530.png"/><Relationship Id="rId9" Type="http://schemas.openxmlformats.org/officeDocument/2006/relationships/image" Target="../media/image580.png"/><Relationship Id="rId14" Type="http://schemas.openxmlformats.org/officeDocument/2006/relationships/image" Target="../media/image630.png"/></Relationships>
</file>

<file path=ppt/slides/_rels/slide42.xml.rels><?xml version="1.0" encoding="UTF-8" standalone="yes"?>
<Relationships xmlns="http://schemas.openxmlformats.org/package/2006/relationships"><Relationship Id="rId18" Type="http://schemas.openxmlformats.org/officeDocument/2006/relationships/image" Target="../media/image720.png"/><Relationship Id="rId12" Type="http://schemas.openxmlformats.org/officeDocument/2006/relationships/image" Target="../media/image381.png"/><Relationship Id="rId17" Type="http://schemas.openxmlformats.org/officeDocument/2006/relationships/image" Target="../media/image690.png"/><Relationship Id="rId16" Type="http://schemas.openxmlformats.org/officeDocument/2006/relationships/image" Target="../media/image680.png"/><Relationship Id="rId20" Type="http://schemas.openxmlformats.org/officeDocument/2006/relationships/image" Target="../media/image78.png"/><Relationship Id="rId1" Type="http://schemas.openxmlformats.org/officeDocument/2006/relationships/slideLayout" Target="../slideLayouts/slideLayout2.xml"/><Relationship Id="rId11" Type="http://schemas.openxmlformats.org/officeDocument/2006/relationships/image" Target="../media/image371.png"/><Relationship Id="rId15" Type="http://schemas.openxmlformats.org/officeDocument/2006/relationships/image" Target="../media/image670.png"/><Relationship Id="rId19" Type="http://schemas.openxmlformats.org/officeDocument/2006/relationships/image" Target="../media/image730.png"/></Relationships>
</file>

<file path=ppt/slides/_rels/slide43.xml.rels><?xml version="1.0" encoding="UTF-8" standalone="yes"?>
<Relationships xmlns="http://schemas.openxmlformats.org/package/2006/relationships"><Relationship Id="rId55" Type="http://schemas.openxmlformats.org/officeDocument/2006/relationships/image" Target="../media/image222.png"/><Relationship Id="rId47" Type="http://schemas.openxmlformats.org/officeDocument/2006/relationships/image" Target="../media/image132.png"/><Relationship Id="rId50" Type="http://schemas.openxmlformats.org/officeDocument/2006/relationships/image" Target="../media/image135.png"/><Relationship Id="rId7" Type="http://schemas.openxmlformats.org/officeDocument/2006/relationships/image" Target="../media/image461.png"/><Relationship Id="rId38" Type="http://schemas.openxmlformats.org/officeDocument/2006/relationships/image" Target="../media/image122.png"/><Relationship Id="rId59" Type="http://schemas.openxmlformats.org/officeDocument/2006/relationships/image" Target="../media/image226.png"/><Relationship Id="rId41" Type="http://schemas.openxmlformats.org/officeDocument/2006/relationships/image" Target="../media/image125.png"/><Relationship Id="rId54" Type="http://schemas.openxmlformats.org/officeDocument/2006/relationships/image" Target="../media/image219.png"/><Relationship Id="rId1" Type="http://schemas.openxmlformats.org/officeDocument/2006/relationships/slideLayout" Target="../slideLayouts/slideLayout2.xml"/><Relationship Id="rId53" Type="http://schemas.openxmlformats.org/officeDocument/2006/relationships/image" Target="../media/image218.png"/><Relationship Id="rId45" Type="http://schemas.openxmlformats.org/officeDocument/2006/relationships/image" Target="../media/image129.png"/><Relationship Id="rId32" Type="http://schemas.openxmlformats.org/officeDocument/2006/relationships/image" Target="../media/image115.png"/><Relationship Id="rId58" Type="http://schemas.openxmlformats.org/officeDocument/2006/relationships/image" Target="../media/image225.png"/><Relationship Id="rId37" Type="http://schemas.openxmlformats.org/officeDocument/2006/relationships/image" Target="../media/image121.png"/><Relationship Id="rId57" Type="http://schemas.openxmlformats.org/officeDocument/2006/relationships/image" Target="../media/image224.png"/><Relationship Id="rId49" Type="http://schemas.openxmlformats.org/officeDocument/2006/relationships/image" Target="../media/image134.png"/><Relationship Id="rId52" Type="http://schemas.openxmlformats.org/officeDocument/2006/relationships/image" Target="../media/image217.png"/><Relationship Id="rId44" Type="http://schemas.openxmlformats.org/officeDocument/2006/relationships/image" Target="../media/image128.png"/><Relationship Id="rId30" Type="http://schemas.openxmlformats.org/officeDocument/2006/relationships/image" Target="../media/image113.png"/><Relationship Id="rId4" Type="http://schemas.openxmlformats.org/officeDocument/2006/relationships/image" Target="../media/image430.png"/><Relationship Id="rId56" Type="http://schemas.openxmlformats.org/officeDocument/2006/relationships/image" Target="../media/image223.png"/><Relationship Id="rId48" Type="http://schemas.openxmlformats.org/officeDocument/2006/relationships/image" Target="../media/image1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3" Type="http://schemas.openxmlformats.org/officeDocument/2006/relationships/image" Target="../media/image600.png"/><Relationship Id="rId3" Type="http://schemas.openxmlformats.org/officeDocument/2006/relationships/image" Target="../media/image3110.png"/><Relationship Id="rId17" Type="http://schemas.openxmlformats.org/officeDocument/2006/relationships/image" Target="../media/image710.png"/><Relationship Id="rId2" Type="http://schemas.openxmlformats.org/officeDocument/2006/relationships/image" Target="../media/image440.png"/><Relationship Id="rId16" Type="http://schemas.openxmlformats.org/officeDocument/2006/relationships/image" Target="../media/image900.png"/><Relationship Id="rId1" Type="http://schemas.openxmlformats.org/officeDocument/2006/relationships/slideLayout" Target="../slideLayouts/slideLayout2.xml"/><Relationship Id="rId4" Type="http://schemas.openxmlformats.org/officeDocument/2006/relationships/image" Target="../media/image176.png"/><Relationship Id="rId14" Type="http://schemas.openxmlformats.org/officeDocument/2006/relationships/image" Target="../media/image700.png"/></Relationships>
</file>

<file path=ppt/slides/_rels/slide46.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1.png"/><Relationship Id="rId12" Type="http://schemas.openxmlformats.org/officeDocument/2006/relationships/image" Target="../media/image382.png"/><Relationship Id="rId2" Type="http://schemas.openxmlformats.org/officeDocument/2006/relationships/image" Target="../media/image314.png"/><Relationship Id="rId1" Type="http://schemas.openxmlformats.org/officeDocument/2006/relationships/slideLayout" Target="../slideLayouts/slideLayout2.xml"/><Relationship Id="rId6" Type="http://schemas.openxmlformats.org/officeDocument/2006/relationships/image" Target="../media/image351.png"/><Relationship Id="rId11" Type="http://schemas.openxmlformats.org/officeDocument/2006/relationships/image" Target="../media/image372.png"/><Relationship Id="rId5" Type="http://schemas.openxmlformats.org/officeDocument/2006/relationships/image" Target="../media/image342.png"/><Relationship Id="rId10" Type="http://schemas.openxmlformats.org/officeDocument/2006/relationships/image" Target="../media/image2601.png"/><Relationship Id="rId4" Type="http://schemas.openxmlformats.org/officeDocument/2006/relationships/image" Target="../media/image3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11" Type="http://schemas.openxmlformats.org/officeDocument/2006/relationships/image" Target="../media/image120.png"/></Relationships>
</file>

<file path=ppt/slides/_rels/slide48.xml.rels><?xml version="1.0" encoding="UTF-8" standalone="yes"?>
<Relationships xmlns="http://schemas.openxmlformats.org/package/2006/relationships"><Relationship Id="rId7" Type="http://schemas.openxmlformats.org/officeDocument/2006/relationships/image" Target="../media/image192.png"/><Relationship Id="rId12" Type="http://schemas.openxmlformats.org/officeDocument/2006/relationships/image" Target="../media/image197.png"/><Relationship Id="rId1" Type="http://schemas.openxmlformats.org/officeDocument/2006/relationships/slideLayout" Target="../slideLayouts/slideLayout2.xml"/><Relationship Id="rId11" Type="http://schemas.openxmlformats.org/officeDocument/2006/relationships/image" Target="../media/image196.png"/></Relationships>
</file>

<file path=ppt/slides/_rels/slide49.xml.rels><?xml version="1.0" encoding="UTF-8" standalone="yes"?>
<Relationships xmlns="http://schemas.openxmlformats.org/package/2006/relationships"><Relationship Id="rId3" Type="http://schemas.openxmlformats.org/officeDocument/2006/relationships/image" Target="../media/image311.png"/><Relationship Id="rId34" Type="http://schemas.openxmlformats.org/officeDocument/2006/relationships/image" Target="../media/image165.png"/><Relationship Id="rId55" Type="http://schemas.openxmlformats.org/officeDocument/2006/relationships/image" Target="../media/image90.png"/><Relationship Id="rId7" Type="http://schemas.openxmlformats.org/officeDocument/2006/relationships/image" Target="../media/image711.png"/><Relationship Id="rId2" Type="http://schemas.openxmlformats.org/officeDocument/2006/relationships/image" Target="../media/image210.png"/><Relationship Id="rId54" Type="http://schemas.openxmlformats.org/officeDocument/2006/relationships/image" Target="../media/image810.png"/><Relationship Id="rId1" Type="http://schemas.openxmlformats.org/officeDocument/2006/relationships/slideLayout" Target="../slideLayouts/slideLayout2.xml"/><Relationship Id="rId6" Type="http://schemas.openxmlformats.org/officeDocument/2006/relationships/image" Target="../media/image611.png"/><Relationship Id="rId53" Type="http://schemas.openxmlformats.org/officeDocument/2006/relationships/image" Target="../media/image244.png"/><Relationship Id="rId37" Type="http://schemas.openxmlformats.org/officeDocument/2006/relationships/image" Target="../media/image168.png"/><Relationship Id="rId5" Type="http://schemas.openxmlformats.org/officeDocument/2006/relationships/image" Target="../media/image510.png"/><Relationship Id="rId36" Type="http://schemas.openxmlformats.org/officeDocument/2006/relationships/image" Target="../media/image167.png"/><Relationship Id="rId4" Type="http://schemas.openxmlformats.org/officeDocument/2006/relationships/image" Target="../media/image411.png"/><Relationship Id="rId35" Type="http://schemas.openxmlformats.org/officeDocument/2006/relationships/image" Target="../media/image166.png"/></Relationships>
</file>

<file path=ppt/slides/_rels/slide5.xml.rels><?xml version="1.0" encoding="UTF-8" standalone="yes"?>
<Relationships xmlns="http://schemas.openxmlformats.org/package/2006/relationships"><Relationship Id="rId7" Type="http://schemas.openxmlformats.org/officeDocument/2006/relationships/image" Target="../media/image19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8" Type="http://schemas.openxmlformats.org/officeDocument/2006/relationships/image" Target="../media/image720.png"/><Relationship Id="rId3" Type="http://schemas.openxmlformats.org/officeDocument/2006/relationships/image" Target="../media/image860.png"/><Relationship Id="rId12" Type="http://schemas.openxmlformats.org/officeDocument/2006/relationships/image" Target="../media/image381.png"/><Relationship Id="rId17" Type="http://schemas.openxmlformats.org/officeDocument/2006/relationships/image" Target="../media/image690.png"/><Relationship Id="rId2" Type="http://schemas.openxmlformats.org/officeDocument/2006/relationships/image" Target="../media/image850.png"/><Relationship Id="rId20" Type="http://schemas.openxmlformats.org/officeDocument/2006/relationships/image" Target="../media/image78.png"/><Relationship Id="rId1" Type="http://schemas.openxmlformats.org/officeDocument/2006/relationships/slideLayout" Target="../slideLayouts/slideLayout2.xml"/><Relationship Id="rId11" Type="http://schemas.openxmlformats.org/officeDocument/2006/relationships/image" Target="../media/image371.png"/><Relationship Id="rId19" Type="http://schemas.openxmlformats.org/officeDocument/2006/relationships/image" Target="../media/image730.png"/></Relationships>
</file>

<file path=ppt/slides/_rels/slide51.xml.rels><?xml version="1.0" encoding="UTF-8" standalone="yes"?>
<Relationships xmlns="http://schemas.openxmlformats.org/package/2006/relationships"><Relationship Id="rId18" Type="http://schemas.openxmlformats.org/officeDocument/2006/relationships/image" Target="../media/image123.png"/><Relationship Id="rId21" Type="http://schemas.openxmlformats.org/officeDocument/2006/relationships/image" Target="../media/image151.png"/><Relationship Id="rId17" Type="http://schemas.openxmlformats.org/officeDocument/2006/relationships/image" Target="../media/image111.png"/><Relationship Id="rId16" Type="http://schemas.openxmlformats.org/officeDocument/2006/relationships/image" Target="../media/image138.png"/><Relationship Id="rId20" Type="http://schemas.openxmlformats.org/officeDocument/2006/relationships/image" Target="../media/image141.png"/><Relationship Id="rId1" Type="http://schemas.openxmlformats.org/officeDocument/2006/relationships/slideLayout" Target="../slideLayouts/slideLayout2.xml"/><Relationship Id="rId11" Type="http://schemas.openxmlformats.org/officeDocument/2006/relationships/image" Target="../media/image1202.png"/><Relationship Id="rId15" Type="http://schemas.openxmlformats.org/officeDocument/2006/relationships/image" Target="../media/image1100.png"/><Relationship Id="rId23" Type="http://schemas.openxmlformats.org/officeDocument/2006/relationships/image" Target="../media/image170.png"/><Relationship Id="rId19" Type="http://schemas.openxmlformats.org/officeDocument/2006/relationships/image" Target="../media/image130.png"/><Relationship Id="rId22" Type="http://schemas.openxmlformats.org/officeDocument/2006/relationships/image" Target="../media/image160.png"/></Relationships>
</file>

<file path=ppt/slides/_rels/slide52.xml.rels><?xml version="1.0" encoding="UTF-8" standalone="yes"?>
<Relationships xmlns="http://schemas.openxmlformats.org/package/2006/relationships"><Relationship Id="rId7" Type="http://schemas.openxmlformats.org/officeDocument/2006/relationships/image" Target="../media/image19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8" Type="http://schemas.openxmlformats.org/officeDocument/2006/relationships/image" Target="../media/image202.png"/><Relationship Id="rId17" Type="http://schemas.openxmlformats.org/officeDocument/2006/relationships/image" Target="../media/image199.png"/><Relationship Id="rId16" Type="http://schemas.openxmlformats.org/officeDocument/2006/relationships/image" Target="../media/image198.png"/><Relationship Id="rId1" Type="http://schemas.openxmlformats.org/officeDocument/2006/relationships/slideLayout" Target="../slideLayouts/slideLayout2.xml"/><Relationship Id="rId15" Type="http://schemas.openxmlformats.org/officeDocument/2006/relationships/image" Target="../media/image1101.png"/><Relationship Id="rId19" Type="http://schemas.openxmlformats.org/officeDocument/2006/relationships/image" Target="../media/image20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56.xml.rels><?xml version="1.0" encoding="UTF-8" standalone="yes"?>
<Relationships xmlns="http://schemas.openxmlformats.org/package/2006/relationships"><Relationship Id="rId26" Type="http://schemas.openxmlformats.org/officeDocument/2006/relationships/image" Target="../media/image20.png"/><Relationship Id="rId21" Type="http://schemas.openxmlformats.org/officeDocument/2006/relationships/image" Target="../media/image240.png"/><Relationship Id="rId25" Type="http://schemas.openxmlformats.org/officeDocument/2006/relationships/image" Target="../media/image19.png"/><Relationship Id="rId17" Type="http://schemas.openxmlformats.org/officeDocument/2006/relationships/image" Target="../media/image201.png"/><Relationship Id="rId29" Type="http://schemas.openxmlformats.org/officeDocument/2006/relationships/image" Target="../media/image23.png"/><Relationship Id="rId1" Type="http://schemas.openxmlformats.org/officeDocument/2006/relationships/slideLayout" Target="../slideLayouts/slideLayout2.xml"/><Relationship Id="rId24" Type="http://schemas.openxmlformats.org/officeDocument/2006/relationships/image" Target="../media/image237.png"/><Relationship Id="rId15" Type="http://schemas.openxmlformats.org/officeDocument/2006/relationships/image" Target="../media/image180.png"/><Relationship Id="rId28" Type="http://schemas.openxmlformats.org/officeDocument/2006/relationships/image" Target="../media/image22.png"/><Relationship Id="rId19" Type="http://schemas.openxmlformats.org/officeDocument/2006/relationships/image" Target="../media/image220.png"/><Relationship Id="rId27" Type="http://schemas.openxmlformats.org/officeDocument/2006/relationships/image" Target="../media/image21.png"/><Relationship Id="rId30"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image" Target="../media/image12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0" Type="http://schemas.openxmlformats.org/officeDocument/2006/relationships/image" Target="../media/image78.png"/><Relationship Id="rId1" Type="http://schemas.openxmlformats.org/officeDocument/2006/relationships/slideLayout" Target="../slideLayouts/slideLayout2.xml"/><Relationship Id="rId10" Type="http://schemas.openxmlformats.org/officeDocument/2006/relationships/image" Target="../media/image2601.png"/></Relationships>
</file>

<file path=ppt/slides/_rels/slide9.xml.rels><?xml version="1.0" encoding="UTF-8" standalone="yes"?>
<Relationships xmlns="http://schemas.openxmlformats.org/package/2006/relationships"><Relationship Id="rId26" Type="http://schemas.openxmlformats.org/officeDocument/2006/relationships/image" Target="../media/image20.png"/><Relationship Id="rId21" Type="http://schemas.openxmlformats.org/officeDocument/2006/relationships/image" Target="../media/image240.png"/><Relationship Id="rId25" Type="http://schemas.openxmlformats.org/officeDocument/2006/relationships/image" Target="../media/image19.png"/><Relationship Id="rId17" Type="http://schemas.openxmlformats.org/officeDocument/2006/relationships/image" Target="../media/image201.png"/><Relationship Id="rId2" Type="http://schemas.openxmlformats.org/officeDocument/2006/relationships/image" Target="../media/image12.png"/><Relationship Id="rId29" Type="http://schemas.openxmlformats.org/officeDocument/2006/relationships/image" Target="../media/image23.png"/><Relationship Id="rId1" Type="http://schemas.openxmlformats.org/officeDocument/2006/relationships/slideLayout" Target="../slideLayouts/slideLayout2.xml"/><Relationship Id="rId24" Type="http://schemas.openxmlformats.org/officeDocument/2006/relationships/image" Target="../media/image237.png"/><Relationship Id="rId15" Type="http://schemas.openxmlformats.org/officeDocument/2006/relationships/image" Target="../media/image180.png"/><Relationship Id="rId28" Type="http://schemas.openxmlformats.org/officeDocument/2006/relationships/image" Target="../media/image22.png"/><Relationship Id="rId19" Type="http://schemas.openxmlformats.org/officeDocument/2006/relationships/image" Target="../media/image220.png"/><Relationship Id="rId27" Type="http://schemas.openxmlformats.org/officeDocument/2006/relationships/image" Target="../media/image21.png"/><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908720"/>
            <a:ext cx="7848872" cy="1944216"/>
          </a:xfrm>
        </p:spPr>
        <p:txBody>
          <a:bodyPr>
            <a:normAutofit fontScale="90000"/>
          </a:bodyPr>
          <a:lstStyle/>
          <a:p>
            <a:pPr algn="ctr"/>
            <a:r>
              <a:rPr lang="en-US" altLang="ja-JP" sz="5300" dirty="0" smtClean="0">
                <a:solidFill>
                  <a:schemeClr val="bg1"/>
                </a:solidFill>
                <a:latin typeface="ＭＳ Ｐゴシック" pitchFamily="50" charset="-128"/>
                <a:ea typeface="ＭＳ Ｐゴシック" pitchFamily="50" charset="-128"/>
              </a:rPr>
              <a:t>Motion Space</a:t>
            </a:r>
            <a:r>
              <a:rPr lang="ja-JP" altLang="en-US" sz="5300" dirty="0">
                <a:solidFill>
                  <a:schemeClr val="bg1"/>
                </a:solidFill>
                <a:latin typeface="ＭＳ Ｐゴシック" pitchFamily="50" charset="-128"/>
                <a:ea typeface="ＭＳ Ｐゴシック" pitchFamily="50" charset="-128"/>
              </a:rPr>
              <a:t> </a:t>
            </a:r>
            <a:r>
              <a:rPr lang="en-US" altLang="ja-JP" sz="5300" dirty="0" smtClean="0">
                <a:solidFill>
                  <a:schemeClr val="bg1"/>
                </a:solidFill>
                <a:latin typeface="ＭＳ Ｐゴシック" pitchFamily="50" charset="-128"/>
                <a:ea typeface="ＭＳ Ｐゴシック" pitchFamily="50" charset="-128"/>
              </a:rPr>
              <a:t>TS</a:t>
            </a:r>
            <a:r>
              <a:rPr lang="ja-JP" altLang="en-US" sz="5300" dirty="0" smtClean="0">
                <a:solidFill>
                  <a:schemeClr val="bg1"/>
                </a:solidFill>
                <a:latin typeface="ＭＳ Ｐゴシック" pitchFamily="50" charset="-128"/>
                <a:ea typeface="ＭＳ Ｐゴシック" pitchFamily="50" charset="-128"/>
              </a:rPr>
              <a:t>における</a:t>
            </a:r>
            <a:r>
              <a:rPr lang="en-US" altLang="ja-JP" sz="5300" dirty="0" smtClean="0">
                <a:solidFill>
                  <a:schemeClr val="bg1"/>
                </a:solidFill>
                <a:latin typeface="ＭＳ Ｐゴシック" pitchFamily="50" charset="-128"/>
                <a:ea typeface="ＭＳ Ｐゴシック" pitchFamily="50" charset="-128"/>
              </a:rPr>
              <a:t/>
            </a:r>
            <a:br>
              <a:rPr lang="en-US" altLang="ja-JP" sz="5300" dirty="0" smtClean="0">
                <a:solidFill>
                  <a:schemeClr val="bg1"/>
                </a:solidFill>
                <a:latin typeface="ＭＳ Ｐゴシック" pitchFamily="50" charset="-128"/>
                <a:ea typeface="ＭＳ Ｐゴシック" pitchFamily="50" charset="-128"/>
              </a:rPr>
            </a:br>
            <a:r>
              <a:rPr lang="ja-JP" altLang="en-US" sz="5300" dirty="0" smtClean="0">
                <a:solidFill>
                  <a:schemeClr val="bg1"/>
                </a:solidFill>
                <a:latin typeface="ＭＳ Ｐゴシック" pitchFamily="50" charset="-128"/>
                <a:ea typeface="ＭＳ Ｐゴシック" pitchFamily="50" charset="-128"/>
              </a:rPr>
              <a:t>動作生成手法の提案</a:t>
            </a:r>
            <a:r>
              <a:rPr lang="en-US" altLang="ja-JP" sz="5300" dirty="0" smtClean="0">
                <a:solidFill>
                  <a:schemeClr val="bg1"/>
                </a:solidFill>
                <a:latin typeface="ＭＳ Ｐゴシック" pitchFamily="50" charset="-128"/>
                <a:ea typeface="ＭＳ Ｐゴシック" pitchFamily="50" charset="-128"/>
              </a:rPr>
              <a:t/>
            </a:r>
            <a:br>
              <a:rPr lang="en-US" altLang="ja-JP" sz="5300" dirty="0" smtClean="0">
                <a:solidFill>
                  <a:schemeClr val="bg1"/>
                </a:solidFill>
                <a:latin typeface="ＭＳ Ｐゴシック" pitchFamily="50" charset="-128"/>
                <a:ea typeface="ＭＳ Ｐゴシック" pitchFamily="50" charset="-128"/>
              </a:rPr>
            </a:br>
            <a:r>
              <a:rPr lang="en-US" altLang="ja-JP" sz="5300" dirty="0" smtClean="0">
                <a:solidFill>
                  <a:schemeClr val="bg1"/>
                </a:solidFill>
                <a:latin typeface="ＭＳ Ｐゴシック" pitchFamily="50" charset="-128"/>
                <a:ea typeface="ＭＳ Ｐゴシック" pitchFamily="50" charset="-128"/>
              </a:rPr>
              <a:t>‐</a:t>
            </a:r>
            <a:r>
              <a:rPr lang="ja-JP" altLang="en-US" sz="4400" dirty="0" smtClean="0">
                <a:solidFill>
                  <a:schemeClr val="bg1"/>
                </a:solidFill>
                <a:latin typeface="ＭＳ Ｐゴシック" pitchFamily="50" charset="-128"/>
                <a:ea typeface="ＭＳ Ｐゴシック" pitchFamily="50" charset="-128"/>
              </a:rPr>
              <a:t>シミュレーションによる動作検証</a:t>
            </a:r>
            <a:r>
              <a:rPr lang="en-US" altLang="ja-JP" sz="4400" dirty="0" smtClean="0">
                <a:solidFill>
                  <a:schemeClr val="bg1"/>
                </a:solidFill>
                <a:latin typeface="ＭＳ Ｐゴシック" pitchFamily="50" charset="-128"/>
                <a:ea typeface="ＭＳ Ｐゴシック" pitchFamily="50" charset="-128"/>
              </a:rPr>
              <a:t>‐</a:t>
            </a:r>
            <a:endParaRPr kumimoji="1" lang="ja-JP" altLang="en-US" sz="4400" dirty="0">
              <a:solidFill>
                <a:schemeClr val="bg1"/>
              </a:solidFill>
              <a:latin typeface="ＭＳ Ｐゴシック" pitchFamily="50" charset="-128"/>
              <a:ea typeface="ＭＳ Ｐゴシック" pitchFamily="50" charset="-128"/>
            </a:endParaRPr>
          </a:p>
        </p:txBody>
      </p:sp>
      <p:sp>
        <p:nvSpPr>
          <p:cNvPr id="3" name="サブタイトル 2"/>
          <p:cNvSpPr>
            <a:spLocks noGrp="1"/>
          </p:cNvSpPr>
          <p:nvPr>
            <p:ph type="subTitle" idx="1"/>
          </p:nvPr>
        </p:nvSpPr>
        <p:spPr>
          <a:xfrm>
            <a:off x="762000" y="4149080"/>
            <a:ext cx="7554416" cy="1565920"/>
          </a:xfrm>
        </p:spPr>
        <p:txBody>
          <a:bodyPr>
            <a:normAutofit/>
          </a:bodyPr>
          <a:lstStyle/>
          <a:p>
            <a:pPr algn="r"/>
            <a:r>
              <a:rPr kumimoji="1" lang="ja-JP" altLang="en-US" dirty="0" smtClean="0">
                <a:solidFill>
                  <a:schemeClr val="tx1"/>
                </a:solidFill>
                <a:latin typeface="ＭＳ Ｐゴシック" pitchFamily="50" charset="-128"/>
                <a:ea typeface="ＭＳ Ｐゴシック" pitchFamily="50" charset="-128"/>
              </a:rPr>
              <a:t>室蘭工業大学</a:t>
            </a:r>
            <a:r>
              <a:rPr lang="ja-JP" altLang="en-US" dirty="0">
                <a:solidFill>
                  <a:schemeClr val="tx1"/>
                </a:solidFill>
                <a:latin typeface="ＭＳ Ｐゴシック" pitchFamily="50" charset="-128"/>
                <a:ea typeface="ＭＳ Ｐゴシック" pitchFamily="50" charset="-128"/>
              </a:rPr>
              <a:t>　</a:t>
            </a:r>
            <a:r>
              <a:rPr lang="ja-JP" altLang="en-US" dirty="0" smtClean="0">
                <a:solidFill>
                  <a:schemeClr val="tx1"/>
                </a:solidFill>
                <a:latin typeface="ＭＳ Ｐゴシック" pitchFamily="50" charset="-128"/>
                <a:ea typeface="ＭＳ Ｐゴシック" pitchFamily="50" charset="-128"/>
              </a:rPr>
              <a:t>情報電子工学系学科</a:t>
            </a:r>
            <a:endParaRPr lang="en-US" altLang="ja-JP" dirty="0" smtClean="0">
              <a:solidFill>
                <a:schemeClr val="tx1"/>
              </a:solidFill>
              <a:latin typeface="ＭＳ Ｐゴシック" pitchFamily="50" charset="-128"/>
              <a:ea typeface="ＭＳ Ｐゴシック" pitchFamily="50" charset="-128"/>
            </a:endParaRPr>
          </a:p>
          <a:p>
            <a:pPr algn="r"/>
            <a:r>
              <a:rPr lang="ja-JP" altLang="en-US" dirty="0" smtClean="0">
                <a:solidFill>
                  <a:schemeClr val="tx1"/>
                </a:solidFill>
                <a:latin typeface="ＭＳ Ｐゴシック" pitchFamily="50" charset="-128"/>
                <a:ea typeface="ＭＳ Ｐゴシック" pitchFamily="50" charset="-128"/>
              </a:rPr>
              <a:t>認知ロボティクス研究室</a:t>
            </a:r>
            <a:endParaRPr lang="en-US" altLang="ja-JP" dirty="0" smtClean="0">
              <a:solidFill>
                <a:schemeClr val="tx1"/>
              </a:solidFill>
              <a:latin typeface="ＭＳ Ｐゴシック" pitchFamily="50" charset="-128"/>
              <a:ea typeface="ＭＳ Ｐゴシック" pitchFamily="50" charset="-128"/>
            </a:endParaRPr>
          </a:p>
          <a:p>
            <a:pPr algn="r"/>
            <a:r>
              <a:rPr lang="ja-JP" altLang="en-US" dirty="0" smtClean="0">
                <a:solidFill>
                  <a:schemeClr val="tx1"/>
                </a:solidFill>
                <a:latin typeface="ＭＳ Ｐゴシック" pitchFamily="50" charset="-128"/>
                <a:ea typeface="ＭＳ Ｐゴシック" pitchFamily="50" charset="-128"/>
              </a:rPr>
              <a:t>挾間重直</a:t>
            </a:r>
            <a:endParaRPr kumimoji="1" lang="ja-JP" altLang="en-US"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096484938"/>
      </p:ext>
    </p:extLst>
  </p:cSld>
  <p:clrMapOvr>
    <a:masterClrMapping/>
  </p:clrMapOvr>
  <mc:AlternateContent xmlns:mc="http://schemas.openxmlformats.org/markup-compatibility/2006" xmlns:p14="http://schemas.microsoft.com/office/powerpoint/2010/main">
    <mc:Choice Requires="p14">
      <p:transition spd="slow" p14:dur="2000" advTm="7454"/>
    </mc:Choice>
    <mc:Fallback xmlns="">
      <p:transition spd="slow" advTm="745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6376" y="332656"/>
            <a:ext cx="7548115" cy="792088"/>
          </a:xfrm>
        </p:spPr>
        <p:txBody>
          <a:bodyPr>
            <a:noAutofit/>
          </a:bodyPr>
          <a:lstStyle/>
          <a:p>
            <a:r>
              <a:rPr lang="ja-JP" altLang="en-US" sz="4800" dirty="0" smtClean="0">
                <a:latin typeface="ＭＳ Ｐゴシック" pitchFamily="50" charset="-128"/>
                <a:ea typeface="ＭＳ Ｐゴシック" pitchFamily="50" charset="-128"/>
              </a:rPr>
              <a:t>動作知識化</a:t>
            </a:r>
            <a:endParaRPr lang="en-US" altLang="ja-JP"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11560" y="1660827"/>
                <a:ext cx="5274288" cy="5197173"/>
              </a:xfrm>
            </p:spPr>
            <p:txBody>
              <a:bodyPr>
                <a:normAutofit/>
              </a:bodyPr>
              <a:lstStyle/>
              <a:p>
                <a:pPr marL="0" indent="0">
                  <a:buNone/>
                </a:pPr>
                <a:endParaRPr kumimoji="1" lang="en-US" altLang="ja-JP" sz="2000" i="1" dirty="0" smtClean="0">
                  <a:latin typeface="Cambria Math"/>
                  <a:ea typeface="ＭＳ Ｐゴシック" pitchFamily="50" charset="-128"/>
                </a:endParaRPr>
              </a:p>
              <a:p>
                <a:pPr>
                  <a:buFont typeface="Wingdings" pitchFamily="2" charset="2"/>
                  <a:buChar char="l"/>
                </a:pPr>
                <a14:m>
                  <m:oMath xmlns:m="http://schemas.openxmlformats.org/officeDocument/2006/math">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𝑢</m:t>
                        </m:r>
                      </m:e>
                      <m:sub>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1</m:t>
                            </m:r>
                          </m:sub>
                        </m:sSub>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m:t>
                            </m:r>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2</m:t>
                            </m:r>
                          </m:sub>
                        </m:sSub>
                      </m:sub>
                    </m:sSub>
                    <m:r>
                      <a:rPr kumimoji="1" lang="en-US" altLang="ja-JP" b="0" i="1" smtClean="0">
                        <a:latin typeface="Cambria Math"/>
                        <a:ea typeface="ＭＳ Ｐゴシック" pitchFamily="50" charset="-128"/>
                      </a:rPr>
                      <m:t>=</m:t>
                    </m:r>
                    <m:d>
                      <m:dPr>
                        <m:begChr m:val="{"/>
                        <m:endChr m:val=""/>
                        <m:ctrlPr>
                          <a:rPr lang="en-US" altLang="ja-JP" i="1">
                            <a:latin typeface="Cambria Math"/>
                            <a:ea typeface="ＭＳ Ｐゴシック" pitchFamily="50" charset="-128"/>
                          </a:rPr>
                        </m:ctrlPr>
                      </m:dPr>
                      <m:e>
                        <m:eqArr>
                          <m:eqArrPr>
                            <m:ctrlPr>
                              <a:rPr lang="en-US" altLang="ja-JP" i="1">
                                <a:latin typeface="Cambria Math"/>
                                <a:ea typeface="ＭＳ Ｐゴシック" pitchFamily="50" charset="-128"/>
                              </a:rPr>
                            </m:ctrlPr>
                          </m:eqArrPr>
                          <m:e>
                            <m:f>
                              <m:fPr>
                                <m:ctrlPr>
                                  <a:rPr lang="en-US" altLang="ja-JP" i="1">
                                    <a:latin typeface="Cambria Math"/>
                                    <a:ea typeface="ＭＳ Ｐゴシック" pitchFamily="50" charset="-128"/>
                                  </a:rPr>
                                </m:ctrlPr>
                              </m:fPr>
                              <m:num>
                                <m:r>
                                  <a:rPr lang="en-US" altLang="ja-JP" i="1">
                                    <a:latin typeface="Cambria Math"/>
                                    <a:ea typeface="ＭＳ Ｐゴシック" pitchFamily="50" charset="-128"/>
                                  </a:rPr>
                                  <m:t>𝐶</m:t>
                                </m:r>
                              </m:num>
                              <m:den>
                                <m:r>
                                  <a:rPr lang="en-US" altLang="ja-JP" i="1">
                                    <a:latin typeface="Cambria Math"/>
                                    <a:ea typeface="ＭＳ Ｐゴシック" pitchFamily="50" charset="-128"/>
                                  </a:rPr>
                                  <m:t>1+</m:t>
                                </m:r>
                                <m:r>
                                  <a:rPr lang="en-US" altLang="ja-JP" i="1" smtClean="0">
                                    <a:latin typeface="Cambria Math"/>
                                    <a:ea typeface="ＭＳ Ｐゴシック" pitchFamily="50" charset="-128"/>
                                  </a:rPr>
                                  <m:t>𝑟</m:t>
                                </m:r>
                              </m:den>
                            </m:f>
                            <m:r>
                              <a:rPr lang="en-US" altLang="ja-JP" b="0" i="1" smtClean="0">
                                <a:latin typeface="Cambria Math"/>
                                <a:ea typeface="ＭＳ Ｐゴシック" pitchFamily="50" charset="-128"/>
                              </a:rPr>
                              <m:t> </m:t>
                            </m:r>
                            <m:d>
                              <m:dPr>
                                <m:ctrlPr>
                                  <a:rPr lang="en-US" altLang="ja-JP" i="1" smtClean="0">
                                    <a:latin typeface="Cambria Math"/>
                                    <a:ea typeface="ＭＳ Ｐゴシック" pitchFamily="50" charset="-128"/>
                                  </a:rPr>
                                </m:ctrlPr>
                              </m:dPr>
                              <m:e>
                                <m:r>
                                  <a:rPr lang="en-US" altLang="ja-JP" b="0" i="1" smtClean="0">
                                    <a:latin typeface="Cambria Math"/>
                                    <a:ea typeface="ＭＳ Ｐゴシック" pitchFamily="50" charset="-128"/>
                                  </a:rPr>
                                  <m:t>𝑟</m:t>
                                </m:r>
                                <m:r>
                                  <a:rPr lang="en-US" altLang="ja-JP" i="1" smtClean="0">
                                    <a:latin typeface="Cambria Math"/>
                                    <a:ea typeface="Cambria Math"/>
                                  </a:rPr>
                                  <m:t>≤</m:t>
                                </m:r>
                                <m:r>
                                  <a:rPr lang="en-US" altLang="ja-JP" b="0" i="1" smtClean="0">
                                    <a:latin typeface="Cambria Math"/>
                                    <a:ea typeface="Cambria Math"/>
                                  </a:rPr>
                                  <m:t>𝑄</m:t>
                                </m:r>
                              </m:e>
                            </m:d>
                          </m:e>
                          <m:e>
                            <m:r>
                              <a:rPr lang="en-US" altLang="ja-JP" i="1">
                                <a:latin typeface="Cambria Math"/>
                                <a:ea typeface="ＭＳ Ｐゴシック" pitchFamily="50" charset="-128"/>
                              </a:rPr>
                              <m:t>&amp;</m:t>
                            </m:r>
                            <m:r>
                              <a:rPr lang="ja-JP" altLang="en-US" b="0" i="1" smtClean="0">
                                <a:latin typeface="Cambria Math"/>
                                <a:ea typeface="ＭＳ Ｐゴシック" pitchFamily="50" charset="-128"/>
                              </a:rPr>
                              <m:t>　</m:t>
                            </m:r>
                            <m:r>
                              <a:rPr lang="en-US" altLang="ja-JP" b="0" i="1" smtClean="0">
                                <a:latin typeface="Cambria Math"/>
                                <a:ea typeface="ＭＳ Ｐゴシック" pitchFamily="50" charset="-128"/>
                              </a:rPr>
                              <m:t>0</m:t>
                            </m:r>
                            <m:r>
                              <a:rPr lang="ja-JP" altLang="en-US" b="0" i="1" smtClean="0">
                                <a:latin typeface="Cambria Math"/>
                                <a:ea typeface="ＭＳ Ｐゴシック" pitchFamily="50" charset="-128"/>
                              </a:rPr>
                              <m:t>　</m:t>
                            </m:r>
                            <m:d>
                              <m:dPr>
                                <m:ctrlPr>
                                  <a:rPr lang="en-US" altLang="ja-JP" b="0" i="1" smtClean="0">
                                    <a:latin typeface="Cambria Math"/>
                                    <a:ea typeface="ＭＳ Ｐゴシック" pitchFamily="50" charset="-128"/>
                                  </a:rPr>
                                </m:ctrlPr>
                              </m:dPr>
                              <m:e>
                                <m:r>
                                  <a:rPr lang="en-US" altLang="ja-JP" b="0" i="1" smtClean="0">
                                    <a:latin typeface="Cambria Math"/>
                                    <a:ea typeface="ＭＳ Ｐゴシック" pitchFamily="50" charset="-128"/>
                                  </a:rPr>
                                  <m:t>𝑟</m:t>
                                </m:r>
                                <m:r>
                                  <a:rPr lang="en-US" altLang="ja-JP" i="1" smtClean="0">
                                    <a:latin typeface="Cambria Math"/>
                                    <a:ea typeface="Cambria Math"/>
                                  </a:rPr>
                                  <m:t>&gt;</m:t>
                                </m:r>
                                <m:r>
                                  <a:rPr lang="en-US" altLang="ja-JP" i="1">
                                    <a:latin typeface="Cambria Math"/>
                                    <a:ea typeface="Cambria Math"/>
                                  </a:rPr>
                                  <m:t>𝑄</m:t>
                                </m:r>
                              </m:e>
                            </m:d>
                          </m:e>
                        </m:eqArr>
                      </m:e>
                    </m:d>
                    <m:r>
                      <a:rPr lang="en-US" altLang="ja-JP" b="0" i="1" smtClean="0">
                        <a:latin typeface="Cambria Math"/>
                        <a:ea typeface="Cambria Math"/>
                      </a:rPr>
                      <m:t>⋯(1)</m:t>
                    </m:r>
                  </m:oMath>
                </a14:m>
                <a:endParaRPr kumimoji="1" lang="en-US" altLang="ja-JP" dirty="0" smtClean="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𝑝</m:t>
                        </m:r>
                      </m:e>
                      <m:sub>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1</m:t>
                            </m:r>
                          </m:sub>
                        </m:sSub>
                        <m:r>
                          <a:rPr kumimoji="1" lang="en-US" altLang="ja-JP" b="0" i="1" smtClean="0">
                            <a:latin typeface="Cambria Math"/>
                            <a:ea typeface="ＭＳ Ｐゴシック" pitchFamily="50" charset="-128"/>
                          </a:rPr>
                          <m:t>,</m:t>
                        </m:r>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2</m:t>
                            </m:r>
                          </m:sub>
                        </m:sSub>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𝑝</m:t>
                        </m:r>
                      </m:e>
                      <m:sub>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1</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2</m:t>
                            </m:r>
                          </m:sub>
                        </m:sSub>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𝑢</m:t>
                        </m:r>
                      </m:e>
                      <m:sub>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1</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2</m:t>
                            </m:r>
                          </m:sub>
                        </m:sSub>
                      </m:sub>
                    </m:sSub>
                    <m:r>
                      <a:rPr kumimoji="1" lang="en-US" altLang="ja-JP" b="0" i="1" smtClean="0">
                        <a:latin typeface="Cambria Math"/>
                        <a:ea typeface="Cambria Math"/>
                      </a:rPr>
                      <m:t>⋯(2)</m:t>
                    </m:r>
                  </m:oMath>
                </a14:m>
                <a:endParaRPr kumimoji="1" lang="en-US" altLang="ja-JP" dirty="0" smtClean="0">
                  <a:latin typeface="ＭＳ Ｐゴシック" pitchFamily="50" charset="-128"/>
                  <a:ea typeface="ＭＳ Ｐゴシック" pitchFamily="50" charset="-128"/>
                </a:endParaRPr>
              </a:p>
              <a:p>
                <a:pPr marL="0" indent="0">
                  <a:buNone/>
                </a:pP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b="0" i="1">
                            <a:latin typeface="Cambria Math"/>
                            <a:ea typeface="ＭＳ Ｐゴシック" pitchFamily="50" charset="-128"/>
                          </a:rPr>
                          <m:t>𝑀</m:t>
                        </m:r>
                      </m:e>
                      <m:sub>
                        <m:r>
                          <a:rPr lang="en-US" altLang="ja-JP" sz="1800" i="1">
                            <a:latin typeface="Cambria Math"/>
                            <a:ea typeface="ＭＳ Ｐゴシック" pitchFamily="50" charset="-128"/>
                          </a:rPr>
                          <m:t>𝑡</m:t>
                        </m:r>
                      </m:sub>
                    </m:sSub>
                  </m:oMath>
                </a14:m>
                <a:r>
                  <a:rPr kumimoji="1" lang="ja-JP" altLang="en-US" sz="1800" dirty="0" smtClean="0">
                    <a:latin typeface="ＭＳ Ｐゴシック" pitchFamily="50" charset="-128"/>
                    <a:ea typeface="ＭＳ Ｐゴシック" pitchFamily="50" charset="-128"/>
                  </a:rPr>
                  <a:t>：現在の状態</a:t>
                </a:r>
                <a:r>
                  <a:rPr lang="ja-JP" altLang="en-US" sz="1800" dirty="0" smtClean="0">
                    <a:latin typeface="ＭＳ Ｐゴシック" pitchFamily="50" charset="-128"/>
                    <a:ea typeface="ＭＳ Ｐゴシック" pitchFamily="50" charset="-128"/>
                  </a:rPr>
                  <a:t>点</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𝑢</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m:t>
                            </m:r>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kumimoji="1" lang="ja-JP" altLang="en-US" sz="1800" dirty="0" smtClean="0">
                    <a:latin typeface="ＭＳ Ｐゴシック" pitchFamily="50" charset="-128"/>
                    <a:ea typeface="ＭＳ Ｐゴシック" pitchFamily="50" charset="-128"/>
                  </a:rPr>
                  <a:t>：対象セルに加算する選択頻度値</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𝑝</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kumimoji="1" lang="ja-JP" altLang="en-US" sz="1800" dirty="0" smtClean="0">
                    <a:latin typeface="ＭＳ Ｐゴシック" pitchFamily="50" charset="-128"/>
                    <a:ea typeface="ＭＳ Ｐゴシック" pitchFamily="50" charset="-128"/>
                  </a:rPr>
                  <a:t>：加算対象セルが持つ選択頻度値</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r>
                      <a:rPr lang="en-US" altLang="ja-JP" sz="1800" i="1">
                        <a:latin typeface="Cambria Math"/>
                        <a:ea typeface="Cambria Math"/>
                      </a:rPr>
                      <m:t>𝑄</m:t>
                    </m:r>
                  </m:oMath>
                </a14:m>
                <a:r>
                  <a:rPr kumimoji="1" lang="ja-JP" altLang="en-US" sz="1800" dirty="0" smtClean="0">
                    <a:latin typeface="ＭＳ Ｐゴシック" pitchFamily="50" charset="-128"/>
                    <a:ea typeface="ＭＳ Ｐゴシック" pitchFamily="50" charset="-128"/>
                  </a:rPr>
                  <a:t>：選択頻度加算範囲半径</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r>
                      <a:rPr lang="en-US" altLang="ja-JP" sz="1800" i="1">
                        <a:latin typeface="Cambria Math"/>
                        <a:ea typeface="ＭＳ Ｐゴシック" pitchFamily="50" charset="-128"/>
                      </a:rPr>
                      <m:t>𝑟</m:t>
                    </m:r>
                    <m:r>
                      <a:rPr lang="en-US" altLang="ja-JP" sz="1800" i="1">
                        <a:latin typeface="Cambria Math"/>
                        <a:ea typeface="ＭＳ Ｐゴシック" pitchFamily="50" charset="-128"/>
                      </a:rPr>
                      <m:t> </m:t>
                    </m:r>
                  </m:oMath>
                </a14:m>
                <a:r>
                  <a:rPr kumimoji="1" lang="ja-JP" altLang="en-US" sz="1800" dirty="0" smtClean="0">
                    <a:latin typeface="ＭＳ Ｐゴシック" pitchFamily="50" charset="-128"/>
                    <a:ea typeface="ＭＳ Ｐゴシック" pitchFamily="50" charset="-128"/>
                  </a:rPr>
                  <a:t>：</a:t>
                </a:r>
                <a14:m>
                  <m:oMath xmlns:m="http://schemas.openxmlformats.org/officeDocument/2006/math">
                    <m:sSub>
                      <m:sSubPr>
                        <m:ctrlPr>
                          <a:rPr lang="en-US" altLang="ja-JP" sz="1800" i="1">
                            <a:latin typeface="Cambria Math"/>
                            <a:ea typeface="ＭＳ Ｐゴシック" pitchFamily="50" charset="-128"/>
                          </a:rPr>
                        </m:ctrlPr>
                      </m:sSubPr>
                      <m:e>
                        <m:r>
                          <a:rPr lang="en-US" altLang="ja-JP" sz="1800" b="1" i="1">
                            <a:latin typeface="Cambria Math"/>
                            <a:ea typeface="ＭＳ Ｐゴシック" pitchFamily="50" charset="-128"/>
                          </a:rPr>
                          <m:t>𝑴</m:t>
                        </m:r>
                      </m:e>
                      <m:sub>
                        <m:r>
                          <a:rPr lang="en-US" altLang="ja-JP" sz="1800" i="1">
                            <a:latin typeface="Cambria Math"/>
                            <a:ea typeface="ＭＳ Ｐゴシック" pitchFamily="50" charset="-128"/>
                          </a:rPr>
                          <m:t>𝑡</m:t>
                        </m:r>
                      </m:sub>
                    </m:sSub>
                    <m:r>
                      <a:rPr lang="ja-JP" altLang="en-US" sz="1800" b="0" i="1" smtClean="0">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𝑢</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m:t>
                            </m:r>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kumimoji="1" lang="ja-JP" altLang="en-US" sz="1800" dirty="0" smtClean="0">
                    <a:latin typeface="ＭＳ Ｐゴシック" pitchFamily="50" charset="-128"/>
                    <a:ea typeface="ＭＳ Ｐゴシック" pitchFamily="50" charset="-128"/>
                  </a:rPr>
                  <a:t>間の</a:t>
                </a:r>
                <a:r>
                  <a:rPr lang="ja-JP" altLang="en-US" sz="1800" dirty="0" smtClean="0">
                    <a:latin typeface="ＭＳ Ｐゴシック" pitchFamily="50" charset="-128"/>
                    <a:ea typeface="ＭＳ Ｐゴシック" pitchFamily="50" charset="-128"/>
                  </a:rPr>
                  <a:t>知識空間</a:t>
                </a:r>
                <a:r>
                  <a:rPr lang="ja-JP" altLang="en-US" sz="1800" dirty="0">
                    <a:latin typeface="ＭＳ Ｐゴシック" pitchFamily="50" charset="-128"/>
                    <a:ea typeface="ＭＳ Ｐゴシック" pitchFamily="50" charset="-128"/>
                  </a:rPr>
                  <a:t>上</a:t>
                </a:r>
                <a:r>
                  <a:rPr kumimoji="1" lang="ja-JP" altLang="en-US" sz="1800" dirty="0" smtClean="0">
                    <a:latin typeface="ＭＳ Ｐゴシック" pitchFamily="50" charset="-128"/>
                    <a:ea typeface="ＭＳ Ｐゴシック" pitchFamily="50" charset="-128"/>
                  </a:rPr>
                  <a:t>距離</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kumimoji="1" lang="en-US" altLang="ja-JP" sz="1800" i="1" smtClean="0">
                            <a:latin typeface="Cambria Math"/>
                            <a:ea typeface="ＭＳ Ｐゴシック" pitchFamily="50" charset="-128"/>
                          </a:rPr>
                        </m:ctrlPr>
                      </m:sSubPr>
                      <m:e>
                        <m:r>
                          <a:rPr kumimoji="1" lang="en-US" altLang="ja-JP" sz="1800" b="0" i="1" smtClean="0">
                            <a:latin typeface="Cambria Math"/>
                            <a:ea typeface="ＭＳ Ｐゴシック" pitchFamily="50" charset="-128"/>
                          </a:rPr>
                          <m:t>𝑖</m:t>
                        </m:r>
                      </m:e>
                      <m:sub>
                        <m:r>
                          <a:rPr kumimoji="1" lang="en-US" altLang="ja-JP" sz="1800" b="0" i="1" smtClean="0">
                            <a:latin typeface="Cambria Math"/>
                            <a:ea typeface="ＭＳ Ｐゴシック" pitchFamily="50" charset="-128"/>
                          </a:rPr>
                          <m:t>1</m:t>
                        </m:r>
                      </m:sub>
                    </m:sSub>
                    <m:r>
                      <a:rPr kumimoji="1" lang="en-US" altLang="ja-JP" sz="1800" b="0" i="1" smtClean="0">
                        <a:latin typeface="Cambria Math"/>
                        <a:ea typeface="ＭＳ Ｐゴシック" pitchFamily="50" charset="-128"/>
                      </a:rPr>
                      <m:t>,</m:t>
                    </m:r>
                    <m:sSub>
                      <m:sSubPr>
                        <m:ctrlPr>
                          <a:rPr kumimoji="1" lang="en-US" altLang="ja-JP" sz="1800" b="0" i="1" smtClean="0">
                            <a:latin typeface="Cambria Math"/>
                            <a:ea typeface="ＭＳ Ｐゴシック" pitchFamily="50" charset="-128"/>
                          </a:rPr>
                        </m:ctrlPr>
                      </m:sSubPr>
                      <m:e>
                        <m:r>
                          <a:rPr kumimoji="1" lang="en-US" altLang="ja-JP" sz="1800" b="0" i="1" smtClean="0">
                            <a:latin typeface="Cambria Math"/>
                            <a:ea typeface="ＭＳ Ｐゴシック" pitchFamily="50" charset="-128"/>
                          </a:rPr>
                          <m:t>𝑖</m:t>
                        </m:r>
                      </m:e>
                      <m:sub>
                        <m:r>
                          <a:rPr kumimoji="1" lang="en-US" altLang="ja-JP" sz="1800" b="0" i="1" smtClean="0">
                            <a:latin typeface="Cambria Math"/>
                            <a:ea typeface="ＭＳ Ｐゴシック" pitchFamily="50" charset="-128"/>
                          </a:rPr>
                          <m:t>2</m:t>
                        </m:r>
                      </m:sub>
                    </m:sSub>
                  </m:oMath>
                </a14:m>
                <a:r>
                  <a:rPr kumimoji="1" lang="ja-JP" altLang="en-US" sz="1800" dirty="0" smtClean="0">
                    <a:latin typeface="ＭＳ Ｐゴシック" pitchFamily="50" charset="-128"/>
                    <a:ea typeface="ＭＳ Ｐゴシック" pitchFamily="50" charset="-128"/>
                  </a:rPr>
                  <a:t>：状態軸</a:t>
                </a:r>
                <a14:m>
                  <m:oMath xmlns:m="http://schemas.openxmlformats.org/officeDocument/2006/math">
                    <m:sSub>
                      <m:sSubPr>
                        <m:ctrlPr>
                          <a:rPr lang="en-US" altLang="ja-JP" sz="1800" i="1">
                            <a:latin typeface="Cambria Math"/>
                          </a:rPr>
                        </m:ctrlPr>
                      </m:sSubPr>
                      <m:e>
                        <m:r>
                          <a:rPr lang="en-US" altLang="ja-JP" sz="1800" i="1">
                            <a:latin typeface="Cambria Math"/>
                          </a:rPr>
                          <m:t>𝑠</m:t>
                        </m:r>
                      </m:e>
                      <m:sub>
                        <m:r>
                          <a:rPr lang="en-US" altLang="ja-JP" sz="1800" i="1">
                            <a:latin typeface="Cambria Math"/>
                          </a:rPr>
                          <m:t>1</m:t>
                        </m:r>
                      </m:sub>
                    </m:sSub>
                    <m:r>
                      <a:rPr lang="en-US" altLang="ja-JP" sz="1800" b="0" i="1" smtClean="0">
                        <a:latin typeface="Cambria Math"/>
                      </a:rPr>
                      <m:t>,</m:t>
                    </m:r>
                  </m:oMath>
                </a14:m>
                <a:r>
                  <a:rPr lang="en-US" altLang="ja-JP" sz="1800" dirty="0"/>
                  <a:t> </a:t>
                </a:r>
                <a14:m>
                  <m:oMath xmlns:m="http://schemas.openxmlformats.org/officeDocument/2006/math">
                    <m:sSub>
                      <m:sSubPr>
                        <m:ctrlPr>
                          <a:rPr lang="en-US" altLang="ja-JP" sz="1800" i="1">
                            <a:latin typeface="Cambria Math"/>
                          </a:rPr>
                        </m:ctrlPr>
                      </m:sSubPr>
                      <m:e>
                        <m:acc>
                          <m:accPr>
                            <m:chr m:val="̇"/>
                            <m:ctrlPr>
                              <a:rPr lang="en-US" altLang="ja-JP" sz="1800" i="1">
                                <a:latin typeface="Cambria Math"/>
                              </a:rPr>
                            </m:ctrlPr>
                          </m:accPr>
                          <m:e>
                            <m:r>
                              <a:rPr lang="en-US" altLang="ja-JP" sz="1800" i="1">
                                <a:latin typeface="Cambria Math"/>
                              </a:rPr>
                              <m:t>𝑠</m:t>
                            </m:r>
                          </m:e>
                        </m:acc>
                      </m:e>
                      <m:sub>
                        <m:r>
                          <a:rPr lang="en-US" altLang="ja-JP" sz="1800" i="1">
                            <a:latin typeface="Cambria Math"/>
                          </a:rPr>
                          <m:t>1</m:t>
                        </m:r>
                      </m:sub>
                    </m:sSub>
                  </m:oMath>
                </a14:m>
                <a:r>
                  <a:rPr kumimoji="1" lang="ja-JP" altLang="en-US" sz="1800" dirty="0" smtClean="0">
                    <a:latin typeface="ＭＳ Ｐゴシック" pitchFamily="50" charset="-128"/>
                    <a:ea typeface="ＭＳ Ｐゴシック" pitchFamily="50" charset="-128"/>
                  </a:rPr>
                  <a:t>のセル番号</a:t>
                </a:r>
                <a:endParaRPr kumimoji="1" lang="en-US" altLang="ja-JP" sz="1800" dirty="0" smtClean="0">
                  <a:latin typeface="ＭＳ Ｐゴシック" pitchFamily="50" charset="-128"/>
                  <a:ea typeface="ＭＳ Ｐゴシック" pitchFamily="50" charset="-128"/>
                </a:endParaRPr>
              </a:p>
              <a:p>
                <a:pPr marL="0" indent="0">
                  <a:buNone/>
                </a:pPr>
                <a:endParaRPr lang="en-US" altLang="ja-JP" dirty="0" smtClean="0">
                  <a:latin typeface="ＭＳ Ｐゴシック" pitchFamily="50" charset="-128"/>
                  <a:ea typeface="ＭＳ Ｐゴシック" pitchFamily="50" charset="-128"/>
                </a:endParaRPr>
              </a:p>
              <a:p>
                <a:pPr marL="0" indent="0">
                  <a:buNone/>
                </a:pPr>
                <a:endParaRPr kumimoji="1" lang="ja-JP" altLang="en-US" dirty="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11560" y="1660827"/>
                <a:ext cx="5274288" cy="5197173"/>
              </a:xfrm>
              <a:blipFill rotWithShape="1">
                <a:blip r:embed="rId2"/>
                <a:stretch>
                  <a:fillRect l="-1501"/>
                </a:stretch>
              </a:blipFill>
            </p:spPr>
            <p:txBody>
              <a:bodyPr/>
              <a:lstStyle/>
              <a:p>
                <a:r>
                  <a:rPr lang="ja-JP" altLang="en-US">
                    <a:noFill/>
                  </a:rPr>
                  <a:t> </a:t>
                </a:r>
              </a:p>
            </p:txBody>
          </p:sp>
        </mc:Fallback>
      </mc:AlternateContent>
      <p:pic>
        <p:nvPicPr>
          <p:cNvPr id="8194" name="Picture 2" descr="C:\Users\hazama\Desktop\論文使用図\加算範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429000"/>
            <a:ext cx="2860620" cy="271006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azama\Desktop\論文使用図\動作知識化.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549" y="980728"/>
            <a:ext cx="3041638" cy="2511921"/>
          </a:xfrm>
          <a:prstGeom prst="rect">
            <a:avLst/>
          </a:prstGeom>
          <a:noFill/>
          <a:extLst>
            <a:ext uri="{909E8E84-426E-40DD-AFC4-6F175D3DCCD1}">
              <a14:hiddenFill xmlns:a14="http://schemas.microsoft.com/office/drawing/2010/main">
                <a:solidFill>
                  <a:srgbClr val="FFFFFF"/>
                </a:solidFill>
              </a14:hiddenFill>
            </a:ext>
          </a:extLst>
        </p:spPr>
      </p:pic>
      <p:sp>
        <p:nvSpPr>
          <p:cNvPr id="38" name="コンテンツ プレースホルダー 2"/>
          <p:cNvSpPr txBox="1">
            <a:spLocks/>
          </p:cNvSpPr>
          <p:nvPr/>
        </p:nvSpPr>
        <p:spPr>
          <a:xfrm>
            <a:off x="342310" y="1162755"/>
            <a:ext cx="5169993" cy="1061422"/>
          </a:xfrm>
          <a:prstGeom prst="rect">
            <a:avLst/>
          </a:prstGeom>
        </p:spPr>
        <p:txBody>
          <a:bodyPr vert="horz" lIns="91440" tIns="45720" rIns="91440" bIns="45720" rtlCol="0" anchor="ctr" anchorCtr="0">
            <a:normAutofit fontScale="92500"/>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2200" dirty="0" smtClean="0">
                <a:latin typeface="ＭＳ Ｐゴシック" pitchFamily="50" charset="-128"/>
                <a:ea typeface="ＭＳ Ｐゴシック" pitchFamily="50" charset="-128"/>
              </a:rPr>
              <a:t>入力した状態を中心に選択頻度を加算する</a:t>
            </a:r>
            <a:endParaRPr lang="en-US" altLang="ja-JP" sz="2200" dirty="0" smtClean="0">
              <a:latin typeface="ＭＳ Ｐゴシック" pitchFamily="50" charset="-128"/>
              <a:ea typeface="ＭＳ Ｐゴシック" pitchFamily="50" charset="-128"/>
            </a:endParaRPr>
          </a:p>
          <a:p>
            <a:r>
              <a:rPr lang="ja-JP" altLang="en-US" sz="2200" dirty="0" smtClean="0">
                <a:latin typeface="ＭＳ Ｐゴシック" pitchFamily="50" charset="-128"/>
                <a:ea typeface="ＭＳ Ｐゴシック" pitchFamily="50" charset="-128"/>
              </a:rPr>
              <a:t>選択頻度は円の中心に近いセルほど高い</a:t>
            </a:r>
            <a:endParaRPr lang="en-US" altLang="ja-JP" sz="22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222627593"/>
      </p:ext>
    </p:extLst>
  </p:cSld>
  <p:clrMapOvr>
    <a:masterClrMapping/>
  </p:clrMapOvr>
  <mc:AlternateContent xmlns:mc="http://schemas.openxmlformats.org/markup-compatibility/2006" xmlns:p14="http://schemas.microsoft.com/office/powerpoint/2010/main">
    <mc:Choice Requires="p14">
      <p:transition spd="slow" p14:dur="2000" advTm="11096"/>
    </mc:Choice>
    <mc:Fallback xmlns="">
      <p:transition spd="slow" advTm="1109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32656"/>
            <a:ext cx="7689980" cy="792088"/>
          </a:xfrm>
        </p:spPr>
        <p:txBody>
          <a:bodyPr>
            <a:noAutofit/>
          </a:bodyPr>
          <a:lstStyle/>
          <a:p>
            <a:r>
              <a:rPr lang="en-US" altLang="ja-JP" sz="4800" dirty="0" smtClean="0">
                <a:latin typeface="ＭＳ Ｐゴシック" pitchFamily="50" charset="-128"/>
                <a:ea typeface="ＭＳ Ｐゴシック" pitchFamily="50" charset="-128"/>
              </a:rPr>
              <a:t>Motion Space TS</a:t>
            </a:r>
            <a:r>
              <a:rPr lang="ja-JP" altLang="en-US" sz="4800" dirty="0" smtClean="0">
                <a:latin typeface="ＭＳ Ｐゴシック" pitchFamily="50" charset="-128"/>
                <a:ea typeface="ＭＳ Ｐゴシック" pitchFamily="50" charset="-128"/>
              </a:rPr>
              <a:t>概要図</a:t>
            </a:r>
            <a:endParaRPr kumimoji="1" lang="ja-JP" altLang="en-US" sz="4800" dirty="0">
              <a:latin typeface="ＭＳ Ｐゴシック" pitchFamily="50" charset="-128"/>
              <a:ea typeface="ＭＳ Ｐゴシック" pitchFamily="50" charset="-128"/>
            </a:endParaRPr>
          </a:p>
        </p:txBody>
      </p:sp>
      <p:grpSp>
        <p:nvGrpSpPr>
          <p:cNvPr id="212" name="グループ化 211"/>
          <p:cNvGrpSpPr/>
          <p:nvPr/>
        </p:nvGrpSpPr>
        <p:grpSpPr>
          <a:xfrm>
            <a:off x="1201683" y="1199973"/>
            <a:ext cx="6943767" cy="4931527"/>
            <a:chOff x="591869" y="1183724"/>
            <a:chExt cx="6943767" cy="4931527"/>
          </a:xfrm>
        </p:grpSpPr>
        <p:grpSp>
          <p:nvGrpSpPr>
            <p:cNvPr id="199" name="グループ化 198"/>
            <p:cNvGrpSpPr/>
            <p:nvPr/>
          </p:nvGrpSpPr>
          <p:grpSpPr>
            <a:xfrm>
              <a:off x="591869" y="1183724"/>
              <a:ext cx="6833414" cy="4494440"/>
              <a:chOff x="1220964" y="1183724"/>
              <a:chExt cx="6833414" cy="4494440"/>
            </a:xfrm>
          </p:grpSpPr>
          <p:grpSp>
            <p:nvGrpSpPr>
              <p:cNvPr id="173" name="グループ化 172"/>
              <p:cNvGrpSpPr/>
              <p:nvPr/>
            </p:nvGrpSpPr>
            <p:grpSpPr>
              <a:xfrm>
                <a:off x="1220964" y="1183724"/>
                <a:ext cx="6833414" cy="4494440"/>
                <a:chOff x="1220964" y="1183724"/>
                <a:chExt cx="6833414" cy="4494440"/>
              </a:xfrm>
            </p:grpSpPr>
            <p:grpSp>
              <p:nvGrpSpPr>
                <p:cNvPr id="164" name="グループ化 163"/>
                <p:cNvGrpSpPr/>
                <p:nvPr/>
              </p:nvGrpSpPr>
              <p:grpSpPr>
                <a:xfrm>
                  <a:off x="1220964" y="1183724"/>
                  <a:ext cx="6833414" cy="4494440"/>
                  <a:chOff x="1527416" y="1183725"/>
                  <a:chExt cx="6833414" cy="4494440"/>
                </a:xfrm>
              </p:grpSpPr>
              <p:grpSp>
                <p:nvGrpSpPr>
                  <p:cNvPr id="26" name="グループ化 25"/>
                  <p:cNvGrpSpPr/>
                  <p:nvPr/>
                </p:nvGrpSpPr>
                <p:grpSpPr>
                  <a:xfrm>
                    <a:off x="1949523" y="2585060"/>
                    <a:ext cx="6411307" cy="2552578"/>
                    <a:chOff x="2944790" y="2704136"/>
                    <a:chExt cx="6411307" cy="2552578"/>
                  </a:xfrm>
                </p:grpSpPr>
                <p:sp>
                  <p:nvSpPr>
                    <p:cNvPr id="54" name="テキスト ボックス 53"/>
                    <p:cNvSpPr txBox="1"/>
                    <p:nvPr/>
                  </p:nvSpPr>
                  <p:spPr>
                    <a:xfrm rot="16200000">
                      <a:off x="6029997" y="4417766"/>
                      <a:ext cx="461665" cy="1216231"/>
                    </a:xfrm>
                    <a:prstGeom prst="rect">
                      <a:avLst/>
                    </a:prstGeom>
                    <a:noFill/>
                    <a:ln w="28575">
                      <a:solidFill>
                        <a:schemeClr val="tx1"/>
                      </a:solidFill>
                    </a:ln>
                  </p:spPr>
                  <p:txBody>
                    <a:bodyPr vert="eaVert" wrap="square" rtlCol="0">
                      <a:spAutoFit/>
                    </a:bodyPr>
                    <a:lstStyle/>
                    <a:p>
                      <a:pPr algn="ctr"/>
                      <a:r>
                        <a:rPr lang="ja-JP" altLang="en-US" dirty="0">
                          <a:latin typeface="ＭＳ Ｐゴシック" pitchFamily="50" charset="-128"/>
                          <a:ea typeface="ＭＳ Ｐゴシック" pitchFamily="50" charset="-128"/>
                        </a:rPr>
                        <a:t>環境</a:t>
                      </a:r>
                      <a:endParaRPr kumimoji="1" lang="ja-JP" altLang="en-US" dirty="0">
                        <a:latin typeface="ＭＳ Ｐゴシック" pitchFamily="50" charset="-128"/>
                        <a:ea typeface="ＭＳ Ｐゴシック" pitchFamily="50" charset="-128"/>
                      </a:endParaRPr>
                    </a:p>
                  </p:txBody>
                </p:sp>
                <p:sp>
                  <p:nvSpPr>
                    <p:cNvPr id="56" name="テキスト ボックス 55"/>
                    <p:cNvSpPr txBox="1"/>
                    <p:nvPr/>
                  </p:nvSpPr>
                  <p:spPr>
                    <a:xfrm rot="16200000">
                      <a:off x="8469316" y="2248242"/>
                      <a:ext cx="430887" cy="1342675"/>
                    </a:xfrm>
                    <a:prstGeom prst="rect">
                      <a:avLst/>
                    </a:prstGeom>
                    <a:noFill/>
                    <a:ln w="28575">
                      <a:solidFill>
                        <a:schemeClr val="tx1"/>
                      </a:solidFill>
                    </a:ln>
                  </p:spPr>
                  <p:txBody>
                    <a:bodyPr vert="eaVert" wrap="none" rtlCol="0">
                      <a:spAutoFit/>
                    </a:bodyPr>
                    <a:lstStyle/>
                    <a:p>
                      <a:pPr algn="ctr"/>
                      <a:r>
                        <a:rPr kumimoji="1" lang="ja-JP" altLang="en-US" sz="1600" b="1" dirty="0" smtClean="0">
                          <a:latin typeface="ＭＳ Ｐゴシック" pitchFamily="50" charset="-128"/>
                          <a:ea typeface="ＭＳ Ｐゴシック" pitchFamily="50" charset="-128"/>
                        </a:rPr>
                        <a:t>アクチュエータ</a:t>
                      </a:r>
                      <a:endParaRPr kumimoji="1" lang="ja-JP" altLang="en-US" sz="1600" b="1" dirty="0">
                        <a:latin typeface="ＭＳ Ｐゴシック" pitchFamily="50" charset="-128"/>
                        <a:ea typeface="ＭＳ Ｐゴシック" pitchFamily="50" charset="-128"/>
                      </a:endParaRPr>
                    </a:p>
                  </p:txBody>
                </p:sp>
                <p:sp>
                  <p:nvSpPr>
                    <p:cNvPr id="57" name="テキスト ボックス 56"/>
                    <p:cNvSpPr txBox="1"/>
                    <p:nvPr/>
                  </p:nvSpPr>
                  <p:spPr>
                    <a:xfrm rot="16200000">
                      <a:off x="3324113" y="2326288"/>
                      <a:ext cx="430887" cy="1189533"/>
                    </a:xfrm>
                    <a:prstGeom prst="rect">
                      <a:avLst/>
                    </a:prstGeom>
                    <a:noFill/>
                    <a:ln w="28575">
                      <a:solidFill>
                        <a:schemeClr val="tx1"/>
                      </a:solidFill>
                    </a:ln>
                  </p:spPr>
                  <p:txBody>
                    <a:bodyPr vert="eaVert" wrap="square" rtlCol="0">
                      <a:spAutoFit/>
                    </a:bodyPr>
                    <a:lstStyle/>
                    <a:p>
                      <a:pPr algn="ctr"/>
                      <a:r>
                        <a:rPr kumimoji="1" lang="ja-JP" altLang="en-US" sz="1600" b="1" dirty="0" smtClean="0">
                          <a:latin typeface="ＭＳ Ｐゴシック" pitchFamily="50" charset="-128"/>
                          <a:ea typeface="ＭＳ Ｐゴシック" pitchFamily="50" charset="-128"/>
                        </a:rPr>
                        <a:t>センサ</a:t>
                      </a:r>
                      <a:endParaRPr kumimoji="1" lang="ja-JP" altLang="en-US" sz="1600" b="1" dirty="0">
                        <a:latin typeface="ＭＳ Ｐゴシック" pitchFamily="50" charset="-128"/>
                        <a:ea typeface="ＭＳ Ｐゴシック" pitchFamily="50" charset="-128"/>
                      </a:endParaRPr>
                    </a:p>
                  </p:txBody>
                </p:sp>
              </p:grpSp>
              <p:cxnSp>
                <p:nvCxnSpPr>
                  <p:cNvPr id="65" name="カギ線コネクタ 64"/>
                  <p:cNvCxnSpPr/>
                  <p:nvPr/>
                </p:nvCxnSpPr>
                <p:spPr>
                  <a:xfrm rot="10800000">
                    <a:off x="1527429" y="2914067"/>
                    <a:ext cx="3130018" cy="1928327"/>
                  </a:xfrm>
                  <a:prstGeom prst="bentConnector3">
                    <a:avLst>
                      <a:gd name="adj1" fmla="val 99510"/>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1949523" y="1183725"/>
                    <a:ext cx="6411307" cy="31955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カギ線コネクタ 79"/>
                  <p:cNvCxnSpPr/>
                  <p:nvPr/>
                </p:nvCxnSpPr>
                <p:spPr>
                  <a:xfrm>
                    <a:off x="1527416" y="2914063"/>
                    <a:ext cx="424759" cy="1"/>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3062264" y="4503840"/>
                    <a:ext cx="1584553"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lang="ja-JP" altLang="en-US" sz="1600" b="1" dirty="0">
                      <a:latin typeface="ＭＳ Ｐゴシック" pitchFamily="50" charset="-128"/>
                      <a:ea typeface="ＭＳ Ｐゴシック" pitchFamily="50" charset="-128"/>
                    </a:endParaRPr>
                  </a:p>
                </p:txBody>
              </p:sp>
              <p:sp>
                <p:nvSpPr>
                  <p:cNvPr id="122" name="テキスト ボックス 121"/>
                  <p:cNvSpPr txBox="1"/>
                  <p:nvPr/>
                </p:nvSpPr>
                <p:spPr>
                  <a:xfrm>
                    <a:off x="3205949" y="5339611"/>
                    <a:ext cx="1474377"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動作指示</a:t>
                    </a:r>
                    <a:endParaRPr lang="ja-JP" altLang="en-US" sz="1600" b="1" dirty="0">
                      <a:latin typeface="ＭＳ Ｐゴシック" pitchFamily="50" charset="-128"/>
                      <a:ea typeface="ＭＳ Ｐゴシック" pitchFamily="50" charset="-128"/>
                    </a:endParaRPr>
                  </a:p>
                </p:txBody>
              </p:sp>
              <p:sp>
                <p:nvSpPr>
                  <p:cNvPr id="123" name="テキスト ボックス 122"/>
                  <p:cNvSpPr txBox="1"/>
                  <p:nvPr/>
                </p:nvSpPr>
                <p:spPr>
                  <a:xfrm>
                    <a:off x="6387634" y="4503620"/>
                    <a:ext cx="1459240"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ロボットの動作</a:t>
                    </a:r>
                    <a:endParaRPr lang="ja-JP" altLang="en-US" sz="1600" b="1" dirty="0">
                      <a:latin typeface="ＭＳ Ｐゴシック" pitchFamily="50" charset="-128"/>
                      <a:ea typeface="ＭＳ Ｐゴシック" pitchFamily="50" charset="-128"/>
                    </a:endParaRPr>
                  </a:p>
                </p:txBody>
              </p:sp>
            </p:grpSp>
            <p:grpSp>
              <p:nvGrpSpPr>
                <p:cNvPr id="166" name="グループ化 165"/>
                <p:cNvGrpSpPr/>
                <p:nvPr/>
              </p:nvGrpSpPr>
              <p:grpSpPr>
                <a:xfrm>
                  <a:off x="1978093" y="1321225"/>
                  <a:ext cx="5939192" cy="2711378"/>
                  <a:chOff x="1978093" y="1321225"/>
                  <a:chExt cx="5939192" cy="2711378"/>
                </a:xfrm>
              </p:grpSpPr>
              <p:grpSp>
                <p:nvGrpSpPr>
                  <p:cNvPr id="163" name="グループ化 162"/>
                  <p:cNvGrpSpPr/>
                  <p:nvPr/>
                </p:nvGrpSpPr>
                <p:grpSpPr>
                  <a:xfrm>
                    <a:off x="1978093" y="1321225"/>
                    <a:ext cx="5939192" cy="2711378"/>
                    <a:chOff x="2288849" y="1321225"/>
                    <a:chExt cx="5939192" cy="2711378"/>
                  </a:xfrm>
                </p:grpSpPr>
                <p:sp>
                  <p:nvSpPr>
                    <p:cNvPr id="112" name="テキスト ボックス 111"/>
                    <p:cNvSpPr txBox="1"/>
                    <p:nvPr/>
                  </p:nvSpPr>
                  <p:spPr>
                    <a:xfrm rot="16200000">
                      <a:off x="2768212" y="1521322"/>
                      <a:ext cx="430887" cy="1389614"/>
                    </a:xfrm>
                    <a:prstGeom prst="rect">
                      <a:avLst/>
                    </a:prstGeom>
                    <a:noFill/>
                    <a:ln w="28575">
                      <a:noFill/>
                    </a:ln>
                  </p:spPr>
                  <p:txBody>
                    <a:bodyPr vert="eaVert"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kumimoji="1" lang="ja-JP" altLang="en-US" sz="1600" b="1" dirty="0">
                        <a:latin typeface="ＭＳ Ｐゴシック" pitchFamily="50" charset="-128"/>
                        <a:ea typeface="ＭＳ Ｐゴシック" pitchFamily="50" charset="-128"/>
                      </a:endParaRPr>
                    </a:p>
                  </p:txBody>
                </p:sp>
                <p:sp>
                  <p:nvSpPr>
                    <p:cNvPr id="121" name="テキスト ボックス 120"/>
                    <p:cNvSpPr txBox="1"/>
                    <p:nvPr/>
                  </p:nvSpPr>
                  <p:spPr>
                    <a:xfrm rot="16200000">
                      <a:off x="7254655" y="2694838"/>
                      <a:ext cx="430887" cy="1515884"/>
                    </a:xfrm>
                    <a:prstGeom prst="rect">
                      <a:avLst/>
                    </a:prstGeom>
                    <a:noFill/>
                    <a:ln w="28575">
                      <a:noFill/>
                    </a:ln>
                  </p:spPr>
                  <p:txBody>
                    <a:bodyPr vert="eaVert" wrap="square" rtlCol="0">
                      <a:spAutoFit/>
                    </a:bodyPr>
                    <a:lstStyle/>
                    <a:p>
                      <a:pPr algn="ctr"/>
                      <a:r>
                        <a:rPr kumimoji="1" lang="ja-JP" altLang="en-US" sz="1600" b="1" dirty="0" smtClean="0">
                          <a:latin typeface="ＭＳ Ｐゴシック" pitchFamily="50" charset="-128"/>
                          <a:ea typeface="ＭＳ Ｐゴシック" pitchFamily="50" charset="-128"/>
                        </a:rPr>
                        <a:t>ロボットの動作</a:t>
                      </a:r>
                      <a:endParaRPr kumimoji="1" lang="ja-JP" altLang="en-US" sz="1600" b="1" dirty="0">
                        <a:latin typeface="ＭＳ Ｐゴシック" pitchFamily="50" charset="-128"/>
                        <a:ea typeface="ＭＳ Ｐゴシック" pitchFamily="50" charset="-128"/>
                      </a:endParaRPr>
                    </a:p>
                  </p:txBody>
                </p:sp>
                <p:grpSp>
                  <p:nvGrpSpPr>
                    <p:cNvPr id="27" name="グループ化 26"/>
                    <p:cNvGrpSpPr/>
                    <p:nvPr/>
                  </p:nvGrpSpPr>
                  <p:grpSpPr>
                    <a:xfrm>
                      <a:off x="4026013" y="1321225"/>
                      <a:ext cx="2322491" cy="2711378"/>
                      <a:chOff x="3775778" y="1246013"/>
                      <a:chExt cx="2322491" cy="2711378"/>
                    </a:xfrm>
                  </p:grpSpPr>
                  <p:sp>
                    <p:nvSpPr>
                      <p:cNvPr id="14" name="正方形/長方形 13"/>
                      <p:cNvSpPr/>
                      <p:nvPr/>
                    </p:nvSpPr>
                    <p:spPr>
                      <a:xfrm>
                        <a:off x="3775778" y="1330897"/>
                        <a:ext cx="2314096" cy="26264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rot="16200000">
                        <a:off x="4664223" y="365964"/>
                        <a:ext cx="553998" cy="2314095"/>
                      </a:xfrm>
                      <a:prstGeom prst="rect">
                        <a:avLst/>
                      </a:prstGeom>
                      <a:noFill/>
                      <a:ln w="28575">
                        <a:noFill/>
                      </a:ln>
                    </p:spPr>
                    <p:txBody>
                      <a:bodyPr vert="eaVert" wrap="none" rtlCol="0">
                        <a:spAutoFit/>
                      </a:bodyPr>
                      <a:lstStyle/>
                      <a:p>
                        <a:pPr algn="ctr"/>
                        <a:r>
                          <a:rPr kumimoji="1" lang="en-US" altLang="ja-JP" sz="2400" dirty="0" smtClean="0">
                            <a:latin typeface="ＭＳ Ｐゴシック" pitchFamily="50" charset="-128"/>
                            <a:ea typeface="ＭＳ Ｐゴシック" pitchFamily="50" charset="-128"/>
                          </a:rPr>
                          <a:t>Motion Space TS</a:t>
                        </a:r>
                        <a:endParaRPr kumimoji="1" lang="ja-JP" altLang="en-US" sz="2400" dirty="0">
                          <a:latin typeface="ＭＳ Ｐゴシック" pitchFamily="50" charset="-128"/>
                          <a:ea typeface="ＭＳ Ｐゴシック" pitchFamily="50" charset="-128"/>
                        </a:endParaRPr>
                      </a:p>
                    </p:txBody>
                  </p:sp>
                  <p:sp>
                    <p:nvSpPr>
                      <p:cNvPr id="79" name="テキスト ボックス 78"/>
                      <p:cNvSpPr txBox="1"/>
                      <p:nvPr/>
                    </p:nvSpPr>
                    <p:spPr>
                      <a:xfrm rot="16200000">
                        <a:off x="4655826" y="1103411"/>
                        <a:ext cx="553998" cy="1938992"/>
                      </a:xfrm>
                      <a:prstGeom prst="rect">
                        <a:avLst/>
                      </a:prstGeom>
                      <a:noFill/>
                      <a:ln w="28575">
                        <a:solidFill>
                          <a:schemeClr val="tx1"/>
                        </a:solidFill>
                      </a:ln>
                    </p:spPr>
                    <p:txBody>
                      <a:bodyPr vert="eaVert" wrap="none" rtlCol="0">
                        <a:spAutoFit/>
                      </a:bodyPr>
                      <a:lstStyle/>
                      <a:p>
                        <a:pPr algn="ctr"/>
                        <a:r>
                          <a:rPr kumimoji="1" lang="ja-JP" altLang="en-US" sz="2400" dirty="0" smtClean="0">
                            <a:latin typeface="ＭＳ Ｐゴシック" pitchFamily="50" charset="-128"/>
                            <a:ea typeface="ＭＳ Ｐゴシック" pitchFamily="50" charset="-128"/>
                          </a:rPr>
                          <a:t>動作知識化部</a:t>
                        </a:r>
                        <a:endParaRPr kumimoji="1" lang="ja-JP" altLang="en-US" sz="2400" dirty="0">
                          <a:latin typeface="ＭＳ Ｐゴシック" pitchFamily="50" charset="-128"/>
                          <a:ea typeface="ＭＳ Ｐゴシック" pitchFamily="50" charset="-128"/>
                        </a:endParaRPr>
                      </a:p>
                    </p:txBody>
                  </p:sp>
                  <p:sp>
                    <p:nvSpPr>
                      <p:cNvPr id="17" name="テキスト ボックス 16"/>
                      <p:cNvSpPr txBox="1"/>
                      <p:nvPr/>
                    </p:nvSpPr>
                    <p:spPr>
                      <a:xfrm rot="16200000">
                        <a:off x="4664223" y="2721794"/>
                        <a:ext cx="553998" cy="1631216"/>
                      </a:xfrm>
                      <a:prstGeom prst="rect">
                        <a:avLst/>
                      </a:prstGeom>
                      <a:solidFill>
                        <a:srgbClr val="89B0FF"/>
                      </a:solidFill>
                      <a:ln w="28575">
                        <a:solidFill>
                          <a:schemeClr val="tx1"/>
                        </a:solidFill>
                      </a:ln>
                    </p:spPr>
                    <p:txBody>
                      <a:bodyPr vert="eaVert" wrap="none" rtlCol="0">
                        <a:spAutoFit/>
                      </a:bodyPr>
                      <a:lstStyle/>
                      <a:p>
                        <a:pPr algn="ctr"/>
                        <a:r>
                          <a:rPr kumimoji="1" lang="ja-JP" altLang="en-US" sz="2400" dirty="0" smtClean="0">
                            <a:solidFill>
                              <a:schemeClr val="bg1"/>
                            </a:solidFill>
                            <a:latin typeface="ＭＳ Ｐゴシック" pitchFamily="50" charset="-128"/>
                            <a:ea typeface="ＭＳ Ｐゴシック" pitchFamily="50" charset="-128"/>
                          </a:rPr>
                          <a:t>動作生成部</a:t>
                        </a:r>
                        <a:endParaRPr kumimoji="1" lang="ja-JP" altLang="en-US" sz="2400" dirty="0">
                          <a:solidFill>
                            <a:schemeClr val="bg1"/>
                          </a:solidFill>
                          <a:latin typeface="ＭＳ Ｐゴシック" pitchFamily="50" charset="-128"/>
                          <a:ea typeface="ＭＳ Ｐゴシック" pitchFamily="50" charset="-128"/>
                        </a:endParaRPr>
                      </a:p>
                    </p:txBody>
                  </p:sp>
                </p:grpSp>
                <p:cxnSp>
                  <p:nvCxnSpPr>
                    <p:cNvPr id="28" name="カギ線コネクタ 27"/>
                    <p:cNvCxnSpPr>
                      <a:endCxn id="79" idx="0"/>
                    </p:cNvCxnSpPr>
                    <p:nvPr/>
                  </p:nvCxnSpPr>
                  <p:spPr>
                    <a:xfrm flipV="1">
                      <a:off x="3143360" y="2148119"/>
                      <a:ext cx="1070204" cy="564876"/>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a:endCxn id="17" idx="0"/>
                    </p:cNvCxnSpPr>
                    <p:nvPr/>
                  </p:nvCxnSpPr>
                  <p:spPr>
                    <a:xfrm>
                      <a:off x="3143360" y="2862058"/>
                      <a:ext cx="1232489" cy="750556"/>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カギ線コネクタ 33"/>
                  <p:cNvCxnSpPr>
                    <a:stCxn id="17" idx="2"/>
                    <a:endCxn id="56" idx="0"/>
                  </p:cNvCxnSpPr>
                  <p:nvPr/>
                </p:nvCxnSpPr>
                <p:spPr>
                  <a:xfrm flipV="1">
                    <a:off x="5696309" y="2800502"/>
                    <a:ext cx="1015394" cy="812112"/>
                  </a:xfrm>
                  <a:prstGeom prst="bentConnector3">
                    <a:avLst>
                      <a:gd name="adj1" fmla="val 6801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198" name="テキスト ボックス 197"/>
              <p:cNvSpPr txBox="1"/>
              <p:nvPr/>
            </p:nvSpPr>
            <p:spPr>
              <a:xfrm rot="16200000">
                <a:off x="1939724" y="921633"/>
                <a:ext cx="553998" cy="1078180"/>
              </a:xfrm>
              <a:prstGeom prst="rect">
                <a:avLst/>
              </a:prstGeom>
              <a:noFill/>
              <a:ln w="28575">
                <a:noFill/>
              </a:ln>
            </p:spPr>
            <p:txBody>
              <a:bodyPr vert="eaVert" wrap="none" rtlCol="0">
                <a:spAutoFit/>
              </a:bodyPr>
              <a:lstStyle/>
              <a:p>
                <a:pPr algn="ctr"/>
                <a:r>
                  <a:rPr lang="ja-JP" altLang="en-US" sz="2400" dirty="0">
                    <a:latin typeface="ＭＳ Ｐゴシック" pitchFamily="50" charset="-128"/>
                    <a:ea typeface="ＭＳ Ｐゴシック" pitchFamily="50" charset="-128"/>
                  </a:rPr>
                  <a:t>ロボット</a:t>
                </a:r>
                <a:endParaRPr kumimoji="1" lang="ja-JP" altLang="en-US" sz="2400" dirty="0">
                  <a:latin typeface="ＭＳ Ｐゴシック" pitchFamily="50" charset="-128"/>
                  <a:ea typeface="ＭＳ Ｐゴシック" pitchFamily="50" charset="-128"/>
                </a:endParaRPr>
              </a:p>
            </p:txBody>
          </p:sp>
        </p:grpSp>
        <p:grpSp>
          <p:nvGrpSpPr>
            <p:cNvPr id="205" name="グループ化 204"/>
            <p:cNvGrpSpPr/>
            <p:nvPr/>
          </p:nvGrpSpPr>
          <p:grpSpPr>
            <a:xfrm>
              <a:off x="5938512" y="5191921"/>
              <a:ext cx="1597124" cy="923330"/>
              <a:chOff x="6974042" y="5228354"/>
              <a:chExt cx="1153992" cy="923330"/>
            </a:xfrm>
          </p:grpSpPr>
          <p:cxnSp>
            <p:nvCxnSpPr>
              <p:cNvPr id="200" name="カギ線コネクタ 199"/>
              <p:cNvCxnSpPr/>
              <p:nvPr/>
            </p:nvCxnSpPr>
            <p:spPr>
              <a:xfrm flipV="1">
                <a:off x="7759918" y="5421039"/>
                <a:ext cx="368116" cy="1518"/>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1" name="テキスト ボックス 200"/>
              <p:cNvSpPr txBox="1"/>
              <p:nvPr/>
            </p:nvSpPr>
            <p:spPr>
              <a:xfrm rot="16200000">
                <a:off x="6977792" y="5224604"/>
                <a:ext cx="923330" cy="930829"/>
              </a:xfrm>
              <a:prstGeom prst="rect">
                <a:avLst/>
              </a:prstGeom>
              <a:noFill/>
              <a:ln w="28575">
                <a:noFill/>
              </a:ln>
            </p:spPr>
            <p:txBody>
              <a:bodyPr vert="eaVert" wrap="square" rtlCol="0">
                <a:spAutoFit/>
              </a:bodyPr>
              <a:lstStyle/>
              <a:p>
                <a:r>
                  <a:rPr kumimoji="1" lang="ja-JP" altLang="en-US" sz="1600" dirty="0" smtClean="0">
                    <a:latin typeface="ＭＳ Ｐゴシック" pitchFamily="50" charset="-128"/>
                    <a:ea typeface="ＭＳ Ｐゴシック" pitchFamily="50" charset="-128"/>
                  </a:rPr>
                  <a:t>動作知識化</a:t>
                </a:r>
                <a:r>
                  <a:rPr lang="ja-JP" altLang="en-US" sz="1600" dirty="0" smtClean="0">
                    <a:latin typeface="ＭＳ Ｐゴシック" pitchFamily="50" charset="-128"/>
                    <a:ea typeface="ＭＳ Ｐゴシック" pitchFamily="50" charset="-128"/>
                  </a:rPr>
                  <a:t>動作生成</a:t>
                </a:r>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共通情報</a:t>
                </a:r>
                <a:endParaRPr lang="en-US" altLang="ja-JP" sz="1600" dirty="0" smtClean="0">
                  <a:latin typeface="ＭＳ Ｐゴシック" pitchFamily="50" charset="-128"/>
                  <a:ea typeface="ＭＳ Ｐゴシック" pitchFamily="50" charset="-128"/>
                </a:endParaRPr>
              </a:p>
            </p:txBody>
          </p:sp>
          <p:cxnSp>
            <p:nvCxnSpPr>
              <p:cNvPr id="202" name="カギ線コネクタ 201"/>
              <p:cNvCxnSpPr/>
              <p:nvPr/>
            </p:nvCxnSpPr>
            <p:spPr>
              <a:xfrm>
                <a:off x="7773438" y="5693203"/>
                <a:ext cx="349046" cy="1"/>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sp>
        <p:nvSpPr>
          <p:cNvPr id="96" name="テキスト ボックス 95"/>
          <p:cNvSpPr txBox="1"/>
          <p:nvPr/>
        </p:nvSpPr>
        <p:spPr>
          <a:xfrm rot="16200000">
            <a:off x="2321172" y="2771002"/>
            <a:ext cx="430887" cy="1389614"/>
          </a:xfrm>
          <a:prstGeom prst="rect">
            <a:avLst/>
          </a:prstGeom>
          <a:noFill/>
          <a:ln w="28575">
            <a:noFill/>
          </a:ln>
        </p:spPr>
        <p:txBody>
          <a:bodyPr vert="eaVert"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kumimoji="1" lang="ja-JP" altLang="en-US" sz="1600" b="1" dirty="0">
              <a:latin typeface="ＭＳ Ｐゴシック" pitchFamily="50" charset="-128"/>
              <a:ea typeface="ＭＳ Ｐゴシック" pitchFamily="50" charset="-128"/>
            </a:endParaRPr>
          </a:p>
        </p:txBody>
      </p:sp>
      <p:sp>
        <p:nvSpPr>
          <p:cNvPr id="66" name="テキスト ボックス 65"/>
          <p:cNvSpPr txBox="1"/>
          <p:nvPr/>
        </p:nvSpPr>
        <p:spPr>
          <a:xfrm rot="16200000">
            <a:off x="4536788" y="2214841"/>
            <a:ext cx="553998" cy="1323439"/>
          </a:xfrm>
          <a:prstGeom prst="rect">
            <a:avLst/>
          </a:prstGeom>
          <a:noFill/>
          <a:ln w="28575">
            <a:solidFill>
              <a:schemeClr val="tx1"/>
            </a:solidFill>
          </a:ln>
        </p:spPr>
        <p:txBody>
          <a:bodyPr vert="eaVert" wrap="none" rtlCol="0">
            <a:spAutoFit/>
          </a:bodyPr>
          <a:lstStyle/>
          <a:p>
            <a:pPr algn="ctr"/>
            <a:r>
              <a:rPr lang="ja-JP" altLang="en-US" sz="2400" dirty="0">
                <a:latin typeface="ＭＳ Ｐゴシック" pitchFamily="50" charset="-128"/>
                <a:ea typeface="ＭＳ Ｐゴシック" pitchFamily="50" charset="-128"/>
              </a:rPr>
              <a:t>知識空間</a:t>
            </a:r>
            <a:endParaRPr kumimoji="1" lang="ja-JP" altLang="en-US" sz="2400" dirty="0">
              <a:latin typeface="ＭＳ Ｐゴシック" pitchFamily="50" charset="-128"/>
              <a:ea typeface="ＭＳ Ｐゴシック" pitchFamily="50" charset="-128"/>
            </a:endParaRPr>
          </a:p>
        </p:txBody>
      </p:sp>
      <p:sp>
        <p:nvSpPr>
          <p:cNvPr id="138" name="テキスト ボックス 137"/>
          <p:cNvSpPr txBox="1"/>
          <p:nvPr/>
        </p:nvSpPr>
        <p:spPr>
          <a:xfrm rot="16200000">
            <a:off x="4678271" y="5162674"/>
            <a:ext cx="461665" cy="1109022"/>
          </a:xfrm>
          <a:prstGeom prst="rect">
            <a:avLst/>
          </a:prstGeom>
          <a:noFill/>
          <a:ln w="28575">
            <a:solidFill>
              <a:schemeClr val="tx1"/>
            </a:solidFill>
          </a:ln>
        </p:spPr>
        <p:txBody>
          <a:bodyPr vert="eaVert" wrap="square" rtlCol="0">
            <a:spAutoFit/>
          </a:bodyPr>
          <a:lstStyle/>
          <a:p>
            <a:pPr algn="ctr"/>
            <a:r>
              <a:rPr lang="ja-JP" altLang="en-US" dirty="0">
                <a:latin typeface="ＭＳ Ｐゴシック" pitchFamily="50" charset="-128"/>
                <a:ea typeface="ＭＳ Ｐゴシック" pitchFamily="50" charset="-128"/>
              </a:rPr>
              <a:t>利用者</a:t>
            </a:r>
            <a:endParaRPr kumimoji="1" lang="ja-JP" altLang="en-US" dirty="0">
              <a:latin typeface="ＭＳ Ｐゴシック" pitchFamily="50" charset="-128"/>
              <a:ea typeface="ＭＳ Ｐゴシック" pitchFamily="50" charset="-128"/>
            </a:endParaRPr>
          </a:p>
        </p:txBody>
      </p:sp>
      <p:cxnSp>
        <p:nvCxnSpPr>
          <p:cNvPr id="167" name="直線矢印コネクタ 166"/>
          <p:cNvCxnSpPr/>
          <p:nvPr/>
        </p:nvCxnSpPr>
        <p:spPr>
          <a:xfrm>
            <a:off x="839194" y="2703999"/>
            <a:ext cx="801925" cy="0"/>
          </a:xfrm>
          <a:prstGeom prst="straightConnector1">
            <a:avLst/>
          </a:prstGeom>
          <a:ln w="28575">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9194" y="2702865"/>
            <a:ext cx="12492" cy="3014321"/>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a:endCxn id="138" idx="0"/>
          </p:cNvCxnSpPr>
          <p:nvPr/>
        </p:nvCxnSpPr>
        <p:spPr>
          <a:xfrm>
            <a:off x="839194" y="5693447"/>
            <a:ext cx="3515399" cy="23738"/>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カギ線コネクタ 173"/>
          <p:cNvCxnSpPr>
            <a:endCxn id="56" idx="2"/>
          </p:cNvCxnSpPr>
          <p:nvPr/>
        </p:nvCxnSpPr>
        <p:spPr>
          <a:xfrm flipV="1">
            <a:off x="5547945" y="2816751"/>
            <a:ext cx="2487152" cy="2041892"/>
          </a:xfrm>
          <a:prstGeom prst="bentConnector3">
            <a:avLst>
              <a:gd name="adj1" fmla="val 124530"/>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カギ線コネクタ 181"/>
          <p:cNvCxnSpPr/>
          <p:nvPr/>
        </p:nvCxnSpPr>
        <p:spPr>
          <a:xfrm>
            <a:off x="7662371" y="5930671"/>
            <a:ext cx="483079" cy="1"/>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4" name="正方形/長方形 183"/>
          <p:cNvSpPr/>
          <p:nvPr/>
        </p:nvSpPr>
        <p:spPr>
          <a:xfrm>
            <a:off x="3817857" y="3242821"/>
            <a:ext cx="2055042" cy="754144"/>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5" name="直線矢印コネクタ 184"/>
          <p:cNvCxnSpPr/>
          <p:nvPr/>
        </p:nvCxnSpPr>
        <p:spPr>
          <a:xfrm flipH="1">
            <a:off x="5715733" y="2244728"/>
            <a:ext cx="832593" cy="969031"/>
          </a:xfrm>
          <a:prstGeom prst="straightConnector1">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8" name="テキスト ボックス 187"/>
          <p:cNvSpPr txBox="1"/>
          <p:nvPr/>
        </p:nvSpPr>
        <p:spPr>
          <a:xfrm>
            <a:off x="6548326" y="1904746"/>
            <a:ext cx="1410140" cy="461665"/>
          </a:xfrm>
          <a:prstGeom prst="rect">
            <a:avLst/>
          </a:prstGeom>
          <a:noFill/>
          <a:ln w="28575">
            <a:noFill/>
          </a:ln>
        </p:spPr>
        <p:txBody>
          <a:bodyPr wrap="square" rtlCol="0">
            <a:spAutoFit/>
          </a:bodyPr>
          <a:lstStyle/>
          <a:p>
            <a:r>
              <a:rPr kumimoji="1" lang="ja-JP" altLang="en-US" sz="2400" dirty="0" smtClean="0">
                <a:solidFill>
                  <a:schemeClr val="accent1">
                    <a:lumMod val="60000"/>
                    <a:lumOff val="40000"/>
                  </a:schemeClr>
                </a:solidFill>
                <a:latin typeface="ＭＳ Ｐゴシック" pitchFamily="50" charset="-128"/>
                <a:ea typeface="ＭＳ Ｐゴシック" pitchFamily="50" charset="-128"/>
              </a:rPr>
              <a:t>研究対象</a:t>
            </a:r>
            <a:endParaRPr kumimoji="1" lang="ja-JP" altLang="en-US" sz="2400" dirty="0">
              <a:solidFill>
                <a:schemeClr val="accent1">
                  <a:lumMod val="60000"/>
                  <a:lumOff val="40000"/>
                </a:schemeClr>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329039896"/>
      </p:ext>
    </p:extLst>
  </p:cSld>
  <p:clrMapOvr>
    <a:masterClrMapping/>
  </p:clrMapOvr>
  <mc:AlternateContent xmlns:mc="http://schemas.openxmlformats.org/markup-compatibility/2006" xmlns:p14="http://schemas.microsoft.com/office/powerpoint/2010/main">
    <mc:Choice Requires="p14">
      <p:transition spd="slow" p14:dur="2000" advTm="20865"/>
    </mc:Choice>
    <mc:Fallback xmlns="">
      <p:transition spd="slow" advTm="2086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目的</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95536" y="980728"/>
            <a:ext cx="8352928" cy="4968551"/>
          </a:xfrm>
        </p:spPr>
        <p:txBody>
          <a:bodyPr>
            <a:normAutofit/>
          </a:bodyPr>
          <a:lstStyle/>
          <a:p>
            <a:pPr>
              <a:buFont typeface="Wingdings" pitchFamily="2" charset="2"/>
              <a:buChar char="n"/>
            </a:pPr>
            <a:r>
              <a:rPr lang="en-US" altLang="ja-JP" sz="3200" dirty="0" smtClean="0">
                <a:latin typeface="ＭＳ Ｐゴシック" pitchFamily="50" charset="-128"/>
                <a:ea typeface="ＭＳ Ｐゴシック" pitchFamily="50" charset="-128"/>
              </a:rPr>
              <a:t>Motion Space</a:t>
            </a:r>
            <a:r>
              <a:rPr lang="ja-JP" altLang="en-US" sz="3200" dirty="0">
                <a:latin typeface="ＭＳ Ｐゴシック" pitchFamily="50" charset="-128"/>
                <a:ea typeface="ＭＳ Ｐゴシック" pitchFamily="50" charset="-128"/>
              </a:rPr>
              <a:t> </a:t>
            </a:r>
            <a:r>
              <a:rPr lang="en-US" altLang="ja-JP" sz="3200" dirty="0" smtClean="0">
                <a:latin typeface="ＭＳ Ｐゴシック" pitchFamily="50" charset="-128"/>
                <a:ea typeface="ＭＳ Ｐゴシック" pitchFamily="50" charset="-128"/>
              </a:rPr>
              <a:t>TS</a:t>
            </a:r>
            <a:r>
              <a:rPr lang="ja-JP" altLang="en-US" sz="3200" dirty="0" smtClean="0">
                <a:latin typeface="ＭＳ Ｐゴシック" pitchFamily="50" charset="-128"/>
                <a:ea typeface="ＭＳ Ｐゴシック" pitchFamily="50" charset="-128"/>
              </a:rPr>
              <a:t>の動作生成手法を提案し，シミュレーションにおいて知識空間から動作生成を行う</a:t>
            </a:r>
            <a:endParaRPr lang="en-US" altLang="ja-JP" sz="3200" dirty="0" smtClean="0">
              <a:latin typeface="ＭＳ Ｐゴシック" pitchFamily="50" charset="-128"/>
              <a:ea typeface="ＭＳ Ｐゴシック" pitchFamily="50" charset="-128"/>
            </a:endParaRPr>
          </a:p>
          <a:p>
            <a:pPr marL="0" indent="0">
              <a:buNone/>
            </a:pPr>
            <a:endParaRPr lang="en-US" altLang="ja-JP" sz="32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985848025"/>
      </p:ext>
    </p:extLst>
  </p:cSld>
  <p:clrMapOvr>
    <a:masterClrMapping/>
  </p:clrMapOvr>
  <mc:AlternateContent xmlns:mc="http://schemas.openxmlformats.org/markup-compatibility/2006" xmlns:p14="http://schemas.microsoft.com/office/powerpoint/2010/main">
    <mc:Choice Requires="p14">
      <p:transition spd="slow" p14:dur="2000" advTm="6358"/>
    </mc:Choice>
    <mc:Fallback xmlns="">
      <p:transition spd="slow" advTm="635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a:latin typeface="ＭＳ Ｐゴシック" pitchFamily="50" charset="-128"/>
                <a:ea typeface="ＭＳ Ｐゴシック" pitchFamily="50" charset="-128"/>
              </a:rPr>
              <a:t>アプローチ</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908720"/>
            <a:ext cx="7920880" cy="3600400"/>
          </a:xfrm>
        </p:spPr>
        <p:txBody>
          <a:bodyPr>
            <a:normAutofit/>
          </a:bodyPr>
          <a:lstStyle/>
          <a:p>
            <a:pPr>
              <a:buFont typeface="Wingdings" pitchFamily="2" charset="2"/>
              <a:buChar char="n"/>
            </a:pPr>
            <a:r>
              <a:rPr lang="ja-JP" altLang="en-US" sz="3200" dirty="0">
                <a:latin typeface="ＭＳ Ｐゴシック" pitchFamily="50" charset="-128"/>
                <a:ea typeface="ＭＳ Ｐゴシック" pitchFamily="50" charset="-128"/>
              </a:rPr>
              <a:t>知識</a:t>
            </a:r>
            <a:r>
              <a:rPr lang="ja-JP" altLang="en-US" sz="3200" dirty="0" smtClean="0">
                <a:latin typeface="ＭＳ Ｐゴシック" pitchFamily="50" charset="-128"/>
                <a:ea typeface="ＭＳ Ｐゴシック" pitchFamily="50" charset="-128"/>
              </a:rPr>
              <a:t>空間からロボットの動作を生成する</a:t>
            </a:r>
            <a:endParaRPr lang="en-US" altLang="ja-JP" sz="3200" dirty="0" smtClean="0">
              <a:latin typeface="ＭＳ Ｐゴシック" pitchFamily="50" charset="-128"/>
              <a:ea typeface="ＭＳ Ｐゴシック" pitchFamily="50" charset="-128"/>
            </a:endParaRPr>
          </a:p>
          <a:p>
            <a:pPr>
              <a:buFont typeface="Wingdings" pitchFamily="2" charset="2"/>
              <a:buChar char="l"/>
            </a:pPr>
            <a:r>
              <a:rPr lang="ja-JP" altLang="en-US" sz="3200" dirty="0" smtClean="0">
                <a:latin typeface="ＭＳ Ｐゴシック" pitchFamily="50" charset="-128"/>
                <a:ea typeface="ＭＳ Ｐゴシック" pitchFamily="50" charset="-128"/>
              </a:rPr>
              <a:t>生成したい動作</a:t>
            </a:r>
            <a:endParaRPr lang="en-US" altLang="ja-JP" sz="3200" dirty="0" smtClean="0">
              <a:latin typeface="ＭＳ Ｐゴシック" pitchFamily="50" charset="-128"/>
              <a:ea typeface="ＭＳ Ｐゴシック" pitchFamily="50" charset="-128"/>
            </a:endParaRPr>
          </a:p>
          <a:p>
            <a:pPr lvl="1"/>
            <a:r>
              <a:rPr lang="ja-JP" altLang="en-US" sz="3000" dirty="0">
                <a:latin typeface="ＭＳ Ｐゴシック" pitchFamily="50" charset="-128"/>
                <a:ea typeface="ＭＳ Ｐゴシック" pitchFamily="50" charset="-128"/>
              </a:rPr>
              <a:t>選択頻度</a:t>
            </a:r>
            <a:r>
              <a:rPr lang="ja-JP" altLang="en-US" sz="3000" dirty="0" smtClean="0">
                <a:latin typeface="ＭＳ Ｐゴシック" pitchFamily="50" charset="-128"/>
                <a:ea typeface="ＭＳ Ｐゴシック" pitchFamily="50" charset="-128"/>
              </a:rPr>
              <a:t>の高い状態へ引きつけられる動作</a:t>
            </a:r>
            <a:endParaRPr lang="en-US" altLang="ja-JP" sz="3200" dirty="0">
              <a:latin typeface="ＭＳ Ｐゴシック" pitchFamily="50" charset="-128"/>
              <a:ea typeface="ＭＳ Ｐゴシック" pitchFamily="50" charset="-128"/>
            </a:endParaRPr>
          </a:p>
          <a:p>
            <a:pPr lvl="1"/>
            <a:r>
              <a:rPr lang="ja-JP" altLang="en-US" sz="3000" dirty="0" smtClean="0">
                <a:latin typeface="ＭＳ Ｐゴシック" pitchFamily="50" charset="-128"/>
                <a:ea typeface="ＭＳ Ｐゴシック" pitchFamily="50" charset="-128"/>
              </a:rPr>
              <a:t>ロボットの実動作との差</a:t>
            </a:r>
            <a:r>
              <a:rPr lang="ja-JP" altLang="en-US" sz="3000" dirty="0">
                <a:latin typeface="ＭＳ Ｐゴシック" pitchFamily="50" charset="-128"/>
                <a:ea typeface="ＭＳ Ｐゴシック" pitchFamily="50" charset="-128"/>
              </a:rPr>
              <a:t>や</a:t>
            </a:r>
            <a:r>
              <a:rPr lang="ja-JP" altLang="en-US" sz="3000" dirty="0" smtClean="0">
                <a:latin typeface="ＭＳ Ｐゴシック" pitchFamily="50" charset="-128"/>
                <a:ea typeface="ＭＳ Ｐゴシック" pitchFamily="50" charset="-128"/>
              </a:rPr>
              <a:t>外乱からの無理のない動作</a:t>
            </a:r>
            <a:endParaRPr lang="en-US" altLang="ja-JP" sz="3000" dirty="0" smtClean="0">
              <a:latin typeface="ＭＳ Ｐゴシック" pitchFamily="50" charset="-128"/>
              <a:ea typeface="ＭＳ Ｐゴシック" pitchFamily="50" charset="-128"/>
            </a:endParaRPr>
          </a:p>
        </p:txBody>
      </p:sp>
      <p:sp>
        <p:nvSpPr>
          <p:cNvPr id="35" name="コンテンツ プレースホルダー 2"/>
          <p:cNvSpPr txBox="1">
            <a:spLocks/>
          </p:cNvSpPr>
          <p:nvPr/>
        </p:nvSpPr>
        <p:spPr>
          <a:xfrm>
            <a:off x="827584" y="4509120"/>
            <a:ext cx="7632848" cy="1540629"/>
          </a:xfrm>
          <a:prstGeom prst="rect">
            <a:avLst/>
          </a:prstGeom>
          <a:noFill/>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3200" dirty="0" smtClean="0">
                <a:latin typeface="ＭＳ Ｐゴシック" pitchFamily="50" charset="-128"/>
                <a:ea typeface="ＭＳ Ｐゴシック" pitchFamily="50" charset="-128"/>
              </a:rPr>
              <a:t>知識空間上に仮想の球を用意し，上記を考慮した力を与えることで運動を行い，ロボットの動作を生成する</a:t>
            </a:r>
            <a:endParaRPr lang="en-US" altLang="ja-JP" sz="32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053450711"/>
      </p:ext>
    </p:extLst>
  </p:cSld>
  <p:clrMapOvr>
    <a:masterClrMapping/>
  </p:clrMapOvr>
  <mc:AlternateContent xmlns:mc="http://schemas.openxmlformats.org/markup-compatibility/2006" xmlns:p14="http://schemas.microsoft.com/office/powerpoint/2010/main">
    <mc:Choice Requires="p14">
      <p:transition spd="slow" p14:dur="2000" advTm="36710"/>
    </mc:Choice>
    <mc:Fallback xmlns="">
      <p:transition spd="slow" advTm="3671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2020655" y="3611126"/>
            <a:ext cx="463113" cy="2359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タイトル 1"/>
          <p:cNvSpPr txBox="1">
            <a:spLocks/>
          </p:cNvSpPr>
          <p:nvPr/>
        </p:nvSpPr>
        <p:spPr>
          <a:xfrm>
            <a:off x="755576" y="332656"/>
            <a:ext cx="7560840" cy="792088"/>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smtClean="0">
                <a:latin typeface="ＭＳ Ｐゴシック" pitchFamily="50" charset="-128"/>
                <a:ea typeface="ＭＳ Ｐゴシック" pitchFamily="50" charset="-128"/>
              </a:rPr>
              <a:t>知識空間からの引力</a:t>
            </a:r>
            <a:endParaRPr lang="ja-JP" altLang="en-US" sz="4800" dirty="0">
              <a:latin typeface="ＭＳ Ｐゴシック" pitchFamily="50" charset="-128"/>
              <a:ea typeface="ＭＳ Ｐゴシック" pitchFamily="50" charset="-128"/>
            </a:endParaRPr>
          </a:p>
        </p:txBody>
      </p:sp>
      <p:sp>
        <p:nvSpPr>
          <p:cNvPr id="43" name="コンテンツ プレースホルダー 2"/>
          <p:cNvSpPr txBox="1">
            <a:spLocks/>
          </p:cNvSpPr>
          <p:nvPr/>
        </p:nvSpPr>
        <p:spPr>
          <a:xfrm>
            <a:off x="755575" y="1127058"/>
            <a:ext cx="7848873" cy="2247086"/>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en-US" altLang="ja-JP" dirty="0" smtClean="0">
                <a:latin typeface="ＭＳ Ｐゴシック" pitchFamily="50" charset="-128"/>
                <a:ea typeface="ＭＳ Ｐゴシック" pitchFamily="50" charset="-128"/>
              </a:rPr>
              <a:t>Motion Space</a:t>
            </a:r>
            <a:r>
              <a:rPr lang="ja-JP" altLang="en-US" dirty="0" smtClean="0">
                <a:latin typeface="ＭＳ Ｐゴシック" pitchFamily="50" charset="-128"/>
                <a:ea typeface="ＭＳ Ｐゴシック" pitchFamily="50" charset="-128"/>
              </a:rPr>
              <a:t>の動作生成</a:t>
            </a:r>
            <a:endParaRPr lang="en-US" altLang="ja-JP" dirty="0" smtClean="0">
              <a:latin typeface="ＭＳ Ｐゴシック" pitchFamily="50" charset="-128"/>
              <a:ea typeface="ＭＳ Ｐゴシック" pitchFamily="50" charset="-128"/>
            </a:endParaRPr>
          </a:p>
          <a:p>
            <a:pPr marL="0" indent="0">
              <a:buNone/>
            </a:pPr>
            <a:r>
              <a:rPr lang="ja-JP" altLang="en-US" dirty="0" smtClean="0">
                <a:latin typeface="ＭＳ Ｐゴシック" pitchFamily="50" charset="-128"/>
                <a:ea typeface="ＭＳ Ｐゴシック" pitchFamily="50" charset="-128"/>
              </a:rPr>
              <a:t>　１対１：他の周辺セルの選択頻度からの力を無視している</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提案する動作生成</a:t>
            </a:r>
            <a:endParaRPr lang="en-US" altLang="ja-JP" dirty="0" smtClean="0">
              <a:latin typeface="ＭＳ Ｐゴシック" pitchFamily="50" charset="-128"/>
              <a:ea typeface="ＭＳ Ｐゴシック" pitchFamily="50" charset="-128"/>
            </a:endParaRPr>
          </a:p>
          <a:p>
            <a:pPr marL="0" indent="0">
              <a:buNone/>
            </a:pPr>
            <a:r>
              <a:rPr lang="ja-JP" altLang="en-US" dirty="0">
                <a:latin typeface="ＭＳ Ｐゴシック" pitchFamily="50" charset="-128"/>
                <a:ea typeface="ＭＳ Ｐゴシック" pitchFamily="50" charset="-128"/>
              </a:rPr>
              <a:t>　</a:t>
            </a:r>
            <a:r>
              <a:rPr lang="ja-JP" altLang="en-US" dirty="0" smtClean="0">
                <a:latin typeface="ＭＳ Ｐゴシック" pitchFamily="50" charset="-128"/>
                <a:ea typeface="ＭＳ Ｐゴシック" pitchFamily="50" charset="-128"/>
              </a:rPr>
              <a:t>１対</a:t>
            </a:r>
            <a:r>
              <a:rPr lang="en-US" altLang="ja-JP" dirty="0" smtClean="0">
                <a:latin typeface="ＭＳ Ｐゴシック" pitchFamily="50" charset="-128"/>
                <a:ea typeface="ＭＳ Ｐゴシック" pitchFamily="50" charset="-128"/>
              </a:rPr>
              <a:t>n</a:t>
            </a:r>
            <a:r>
              <a:rPr lang="ja-JP" altLang="en-US" dirty="0" smtClean="0">
                <a:latin typeface="ＭＳ Ｐゴシック" pitchFamily="50" charset="-128"/>
                <a:ea typeface="ＭＳ Ｐゴシック" pitchFamily="50" charset="-128"/>
              </a:rPr>
              <a:t>：周辺のセル全てから力を受ける</a:t>
            </a:r>
            <a:endParaRPr lang="en-US" altLang="ja-JP" dirty="0" smtClean="0">
              <a:latin typeface="ＭＳ Ｐゴシック" pitchFamily="50" charset="-128"/>
              <a:ea typeface="ＭＳ Ｐゴシック"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2696296754"/>
              </p:ext>
            </p:extLst>
          </p:nvPr>
        </p:nvGraphicFramePr>
        <p:xfrm>
          <a:off x="5390683" y="3671664"/>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8" name="円/楕円 37"/>
          <p:cNvSpPr/>
          <p:nvPr/>
        </p:nvSpPr>
        <p:spPr>
          <a:xfrm>
            <a:off x="6488692" y="472693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p:cNvGrpSpPr/>
          <p:nvPr/>
        </p:nvGrpSpPr>
        <p:grpSpPr>
          <a:xfrm>
            <a:off x="6001314" y="4266456"/>
            <a:ext cx="1079671" cy="1054420"/>
            <a:chOff x="5976205" y="1286434"/>
            <a:chExt cx="1079671" cy="1054420"/>
          </a:xfrm>
        </p:grpSpPr>
        <p:cxnSp>
          <p:nvCxnSpPr>
            <p:cNvPr id="54" name="直線矢印コネクタ 53"/>
            <p:cNvCxnSpPr/>
            <p:nvPr/>
          </p:nvCxnSpPr>
          <p:spPr>
            <a:xfrm flipH="1" flipV="1">
              <a:off x="6275856" y="1286434"/>
              <a:ext cx="489018" cy="105442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5976205" y="1286434"/>
              <a:ext cx="1079671" cy="10496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2010574" y="3437013"/>
            <a:ext cx="3399340" cy="2523008"/>
            <a:chOff x="-2741954" y="3345681"/>
            <a:chExt cx="3399340" cy="2523008"/>
          </a:xfrm>
        </p:grpSpPr>
        <p:cxnSp>
          <p:nvCxnSpPr>
            <p:cNvPr id="49" name="直線矢印コネクタ 48"/>
            <p:cNvCxnSpPr/>
            <p:nvPr/>
          </p:nvCxnSpPr>
          <p:spPr>
            <a:xfrm flipH="1" flipV="1">
              <a:off x="657385" y="3345681"/>
              <a:ext cx="1" cy="24824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741954" y="5868689"/>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3" name="円/楕円 62"/>
          <p:cNvSpPr/>
          <p:nvPr/>
        </p:nvSpPr>
        <p:spPr>
          <a:xfrm>
            <a:off x="5757913" y="4022627"/>
            <a:ext cx="1605573" cy="1562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矢印コネクタ 63"/>
          <p:cNvCxnSpPr>
            <a:stCxn id="63" idx="4"/>
            <a:endCxn id="63" idx="0"/>
          </p:cNvCxnSpPr>
          <p:nvPr/>
        </p:nvCxnSpPr>
        <p:spPr>
          <a:xfrm flipV="1">
            <a:off x="6560700" y="4022627"/>
            <a:ext cx="0" cy="156294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6276188" y="4266456"/>
            <a:ext cx="513795" cy="10496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6276188" y="4509633"/>
            <a:ext cx="572186" cy="54029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6541149" y="4266456"/>
            <a:ext cx="19551" cy="10496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6541149" y="4522646"/>
            <a:ext cx="23204" cy="52728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flipV="1">
            <a:off x="6001314" y="4266456"/>
            <a:ext cx="1079671" cy="104960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83" idx="3"/>
          </p:cNvCxnSpPr>
          <p:nvPr/>
        </p:nvCxnSpPr>
        <p:spPr>
          <a:xfrm flipH="1" flipV="1">
            <a:off x="6299334" y="4561375"/>
            <a:ext cx="549040" cy="48855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H="1" flipV="1">
            <a:off x="5973169" y="4522646"/>
            <a:ext cx="1107816" cy="52919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5786148" y="4781611"/>
            <a:ext cx="1577338" cy="24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6001314" y="4781612"/>
            <a:ext cx="1097518" cy="1201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H="1">
            <a:off x="6240808" y="4778402"/>
            <a:ext cx="607566" cy="1201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6001314" y="4522646"/>
            <a:ext cx="1079671" cy="52919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テキスト ボックス 82"/>
              <p:cNvSpPr txBox="1"/>
              <p:nvPr/>
            </p:nvSpPr>
            <p:spPr>
              <a:xfrm>
                <a:off x="6334579" y="4865265"/>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6334579" y="4865265"/>
                <a:ext cx="513795" cy="369332"/>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5" name="テキスト ボックス 84"/>
              <p:cNvSpPr txBox="1"/>
              <p:nvPr/>
            </p:nvSpPr>
            <p:spPr>
              <a:xfrm>
                <a:off x="7388342" y="5914470"/>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85" name="テキスト ボックス 84"/>
              <p:cNvSpPr txBox="1">
                <a:spLocks noRot="1" noChangeAspect="1" noMove="1" noResize="1" noEditPoints="1" noAdjustHandles="1" noChangeArrowheads="1" noChangeShapeType="1" noTextEdit="1"/>
              </p:cNvSpPr>
              <p:nvPr/>
            </p:nvSpPr>
            <p:spPr>
              <a:xfrm>
                <a:off x="7388342" y="5914470"/>
                <a:ext cx="354965"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6" name="テキスト ボックス 85"/>
              <p:cNvSpPr txBox="1"/>
              <p:nvPr/>
            </p:nvSpPr>
            <p:spPr>
              <a:xfrm>
                <a:off x="4963766" y="357004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4963766" y="3570042"/>
                <a:ext cx="446148" cy="369332"/>
              </a:xfrm>
              <a:prstGeom prst="rect">
                <a:avLst/>
              </a:prstGeom>
              <a:blipFill rotWithShape="1">
                <a:blip r:embed="rId4"/>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7" name="テキスト ボックス 86"/>
              <p:cNvSpPr txBox="1"/>
              <p:nvPr/>
            </p:nvSpPr>
            <p:spPr>
              <a:xfrm>
                <a:off x="7660595" y="3842770"/>
                <a:ext cx="665695" cy="359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a:ea typeface="ＭＳ Ｐゴシック" pitchFamily="50" charset="-128"/>
                            </a:rPr>
                          </m:ctrlPr>
                        </m:sSubPr>
                        <m:e>
                          <m:r>
                            <a:rPr kumimoji="1" lang="en-US" altLang="ja-JP" sz="1600" b="0" i="1" smtClean="0">
                              <a:latin typeface="Cambria Math"/>
                              <a:ea typeface="ＭＳ Ｐゴシック" pitchFamily="50" charset="-128"/>
                            </a:rPr>
                            <m:t>𝑎</m:t>
                          </m:r>
                        </m:e>
                        <m:sub>
                          <m:sSub>
                            <m:sSubPr>
                              <m:ctrlPr>
                                <a:rPr kumimoji="1" lang="en-US" altLang="ja-JP" sz="1600" i="1" smtClean="0">
                                  <a:latin typeface="Cambria Math"/>
                                  <a:ea typeface="ＭＳ Ｐゴシック" pitchFamily="50" charset="-128"/>
                                </a:rPr>
                              </m:ctrlPr>
                            </m:sSubPr>
                            <m:e>
                              <m:r>
                                <a:rPr kumimoji="1" lang="en-US" altLang="ja-JP" sz="1600" b="0" i="1" smtClean="0">
                                  <a:latin typeface="Cambria Math"/>
                                  <a:ea typeface="ＭＳ Ｐゴシック" pitchFamily="50" charset="-128"/>
                                </a:rPr>
                                <m:t>𝑖</m:t>
                              </m:r>
                            </m:e>
                            <m:sub>
                              <m:r>
                                <a:rPr kumimoji="1" lang="en-US" altLang="ja-JP" sz="1600" b="0" i="1" smtClean="0">
                                  <a:latin typeface="Cambria Math"/>
                                  <a:ea typeface="ＭＳ Ｐゴシック" pitchFamily="50" charset="-128"/>
                                </a:rPr>
                                <m:t>1</m:t>
                              </m:r>
                            </m:sub>
                          </m:sSub>
                          <m:r>
                            <a:rPr kumimoji="1" lang="en-US" altLang="ja-JP" sz="1600" b="0" i="1" smtClean="0">
                              <a:latin typeface="Cambria Math"/>
                              <a:ea typeface="ＭＳ Ｐゴシック" pitchFamily="50" charset="-128"/>
                            </a:rPr>
                            <m:t>,</m:t>
                          </m:r>
                          <m:sSub>
                            <m:sSubPr>
                              <m:ctrlPr>
                                <a:rPr kumimoji="1" lang="en-US" altLang="ja-JP" sz="1600" i="1" smtClean="0">
                                  <a:latin typeface="Cambria Math"/>
                                  <a:ea typeface="ＭＳ Ｐゴシック" pitchFamily="50" charset="-128"/>
                                </a:rPr>
                              </m:ctrlPr>
                            </m:sSubPr>
                            <m:e>
                              <m:r>
                                <a:rPr kumimoji="1" lang="en-US" altLang="ja-JP" sz="1600" b="0" i="1" smtClean="0">
                                  <a:latin typeface="Cambria Math"/>
                                  <a:ea typeface="ＭＳ Ｐゴシック" pitchFamily="50" charset="-128"/>
                                </a:rPr>
                                <m:t>𝑖</m:t>
                              </m:r>
                            </m:e>
                            <m:sub>
                              <m:r>
                                <a:rPr kumimoji="1" lang="en-US" altLang="ja-JP" sz="1600" b="0" i="1" smtClean="0">
                                  <a:latin typeface="Cambria Math"/>
                                  <a:ea typeface="ＭＳ Ｐゴシック" pitchFamily="50" charset="-128"/>
                                </a:rPr>
                                <m:t>2</m:t>
                              </m:r>
                            </m:sub>
                          </m:sSub>
                        </m:sub>
                      </m:sSub>
                    </m:oMath>
                  </m:oMathPara>
                </a14:m>
                <a:endParaRPr kumimoji="1" lang="ja-JP" altLang="en-US" sz="1600" dirty="0">
                  <a:latin typeface="ＭＳ Ｐゴシック" pitchFamily="50" charset="-128"/>
                  <a:ea typeface="ＭＳ Ｐゴシック" pitchFamily="50" charset="-128"/>
                </a:endParaRPr>
              </a:p>
            </p:txBody>
          </p:sp>
        </mc:Choice>
        <mc:Fallback xmlns="">
          <p:sp>
            <p:nvSpPr>
              <p:cNvPr id="87" name="テキスト ボックス 86"/>
              <p:cNvSpPr txBox="1">
                <a:spLocks noRot="1" noChangeAspect="1" noMove="1" noResize="1" noEditPoints="1" noAdjustHandles="1" noChangeArrowheads="1" noChangeShapeType="1" noTextEdit="1"/>
              </p:cNvSpPr>
              <p:nvPr/>
            </p:nvSpPr>
            <p:spPr>
              <a:xfrm>
                <a:off x="7660595" y="3842770"/>
                <a:ext cx="665695" cy="359714"/>
              </a:xfrm>
              <a:prstGeom prst="rect">
                <a:avLst/>
              </a:prstGeom>
              <a:blipFill rotWithShape="1">
                <a:blip r:embed="rId5"/>
                <a:stretch>
                  <a:fillRect/>
                </a:stretch>
              </a:blipFill>
            </p:spPr>
            <p:txBody>
              <a:bodyPr/>
              <a:lstStyle/>
              <a:p>
                <a:r>
                  <a:rPr lang="ja-JP" altLang="en-US">
                    <a:noFill/>
                  </a:rPr>
                  <a:t> </a:t>
                </a:r>
              </a:p>
            </p:txBody>
          </p:sp>
        </mc:Fallback>
      </mc:AlternateContent>
      <p:graphicFrame>
        <p:nvGraphicFramePr>
          <p:cNvPr id="88" name="表 87"/>
          <p:cNvGraphicFramePr>
            <a:graphicFrameLocks noGrp="1"/>
          </p:cNvGraphicFramePr>
          <p:nvPr>
            <p:extLst>
              <p:ext uri="{D42A27DB-BD31-4B8C-83A1-F6EECF244321}">
                <p14:modId xmlns:p14="http://schemas.microsoft.com/office/powerpoint/2010/main" val="4204437228"/>
              </p:ext>
            </p:extLst>
          </p:nvPr>
        </p:nvGraphicFramePr>
        <p:xfrm>
          <a:off x="2031045" y="3613966"/>
          <a:ext cx="442332" cy="2348896"/>
        </p:xfrm>
        <a:graphic>
          <a:graphicData uri="http://schemas.openxmlformats.org/drawingml/2006/table">
            <a:tbl>
              <a:tblPr firstRow="1" bandRow="1">
                <a:tableStyleId>{5C22544A-7EE6-4342-B048-85BDC9FD1C3A}</a:tableStyleId>
              </a:tblPr>
              <a:tblGrid>
                <a:gridCol w="221166"/>
                <a:gridCol w="221166"/>
              </a:tblGrid>
              <a:tr h="23281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89" name="直線矢印コネクタ 88"/>
          <p:cNvCxnSpPr/>
          <p:nvPr/>
        </p:nvCxnSpPr>
        <p:spPr>
          <a:xfrm flipH="1" flipV="1">
            <a:off x="2010574" y="3492904"/>
            <a:ext cx="1" cy="24824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5407063" y="5923214"/>
            <a:ext cx="24922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テキスト ボックス 92"/>
              <p:cNvSpPr txBox="1"/>
              <p:nvPr/>
            </p:nvSpPr>
            <p:spPr>
              <a:xfrm>
                <a:off x="1574507" y="3602724"/>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93" name="テキスト ボックス 92"/>
              <p:cNvSpPr txBox="1">
                <a:spLocks noRot="1" noChangeAspect="1" noMove="1" noResize="1" noEditPoints="1" noAdjustHandles="1" noChangeArrowheads="1" noChangeShapeType="1" noTextEdit="1"/>
              </p:cNvSpPr>
              <p:nvPr/>
            </p:nvSpPr>
            <p:spPr>
              <a:xfrm>
                <a:off x="1574507" y="3602724"/>
                <a:ext cx="446148" cy="369332"/>
              </a:xfrm>
              <a:prstGeom prst="rect">
                <a:avLst/>
              </a:prstGeom>
              <a:blipFill rotWithShape="1">
                <a:blip r:embed="rId6"/>
                <a:stretch>
                  <a:fillRect/>
                </a:stretch>
              </a:blipFill>
            </p:spPr>
            <p:txBody>
              <a:bodyPr/>
              <a:lstStyle/>
              <a:p>
                <a:r>
                  <a:rPr lang="ja-JP" altLang="en-US">
                    <a:noFill/>
                  </a:rPr>
                  <a:t> </a:t>
                </a:r>
              </a:p>
            </p:txBody>
          </p:sp>
        </mc:Fallback>
      </mc:AlternateContent>
      <p:sp>
        <p:nvSpPr>
          <p:cNvPr id="94" name="テキスト ボックス 93"/>
          <p:cNvSpPr txBox="1"/>
          <p:nvPr/>
        </p:nvSpPr>
        <p:spPr>
          <a:xfrm>
            <a:off x="2658646" y="5867834"/>
            <a:ext cx="248786" cy="369332"/>
          </a:xfrm>
          <a:prstGeom prst="rect">
            <a:avLst/>
          </a:prstGeom>
          <a:noFill/>
        </p:spPr>
        <p:txBody>
          <a:bodyPr wrap="none" rtlCol="0">
            <a:spAutoFit/>
          </a:bodyPr>
          <a:lstStyle/>
          <a:p>
            <a:r>
              <a:rPr kumimoji="1" lang="en-US" altLang="ja-JP" dirty="0" smtClean="0"/>
              <a:t>t</a:t>
            </a:r>
            <a:endParaRPr kumimoji="1" lang="ja-JP" altLang="en-US" dirty="0"/>
          </a:p>
        </p:txBody>
      </p:sp>
      <p:cxnSp>
        <p:nvCxnSpPr>
          <p:cNvPr id="95" name="直線矢印コネクタ 94"/>
          <p:cNvCxnSpPr/>
          <p:nvPr/>
        </p:nvCxnSpPr>
        <p:spPr>
          <a:xfrm>
            <a:off x="7914209" y="3929074"/>
            <a:ext cx="313952" cy="2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円/楕円 95"/>
          <p:cNvSpPr>
            <a:spLocks noChangeAspect="1"/>
          </p:cNvSpPr>
          <p:nvPr/>
        </p:nvSpPr>
        <p:spPr>
          <a:xfrm>
            <a:off x="2051720" y="4478196"/>
            <a:ext cx="81761" cy="87077"/>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矢印コネクタ 83"/>
          <p:cNvCxnSpPr/>
          <p:nvPr/>
        </p:nvCxnSpPr>
        <p:spPr>
          <a:xfrm>
            <a:off x="2133481" y="4565273"/>
            <a:ext cx="201129" cy="560513"/>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1862830" y="3200710"/>
            <a:ext cx="1754910" cy="369332"/>
          </a:xfrm>
          <a:prstGeom prst="rect">
            <a:avLst/>
          </a:prstGeom>
          <a:noFill/>
        </p:spPr>
        <p:txBody>
          <a:bodyPr wrap="square" rtlCol="0">
            <a:spAutoFit/>
          </a:bodyPr>
          <a:lstStyle/>
          <a:p>
            <a:r>
              <a:rPr kumimoji="1" lang="en-US" altLang="ja-JP" dirty="0" smtClean="0">
                <a:latin typeface="ＭＳ Ｐゴシック" pitchFamily="50" charset="-128"/>
                <a:ea typeface="ＭＳ Ｐゴシック" pitchFamily="50" charset="-128"/>
              </a:rPr>
              <a:t>Motion Space</a:t>
            </a:r>
            <a:endParaRPr kumimoji="1" lang="ja-JP" altLang="en-US" dirty="0">
              <a:latin typeface="ＭＳ Ｐゴシック" pitchFamily="50" charset="-128"/>
              <a:ea typeface="ＭＳ Ｐゴシック" pitchFamily="50" charset="-128"/>
            </a:endParaRPr>
          </a:p>
        </p:txBody>
      </p:sp>
      <p:sp>
        <p:nvSpPr>
          <p:cNvPr id="98" name="テキスト ボックス 97"/>
          <p:cNvSpPr txBox="1"/>
          <p:nvPr/>
        </p:nvSpPr>
        <p:spPr>
          <a:xfrm>
            <a:off x="5651579" y="3252347"/>
            <a:ext cx="1962258" cy="369332"/>
          </a:xfrm>
          <a:prstGeom prst="rect">
            <a:avLst/>
          </a:prstGeom>
          <a:noFill/>
        </p:spPr>
        <p:txBody>
          <a:bodyPr wrap="square" rtlCol="0">
            <a:spAutoFit/>
          </a:bodyPr>
          <a:lstStyle/>
          <a:p>
            <a:r>
              <a:rPr kumimoji="1" lang="en-US" altLang="ja-JP" dirty="0" smtClean="0">
                <a:latin typeface="ＭＳ Ｐゴシック" pitchFamily="50" charset="-128"/>
                <a:ea typeface="ＭＳ Ｐゴシック" pitchFamily="50" charset="-128"/>
              </a:rPr>
              <a:t>Motion Space TS</a:t>
            </a:r>
            <a:endParaRPr kumimoji="1" lang="ja-JP" altLang="en-US" dirty="0">
              <a:latin typeface="ＭＳ Ｐゴシック" pitchFamily="50" charset="-128"/>
              <a:ea typeface="ＭＳ Ｐゴシック" pitchFamily="50" charset="-128"/>
            </a:endParaRPr>
          </a:p>
        </p:txBody>
      </p:sp>
      <p:sp>
        <p:nvSpPr>
          <p:cNvPr id="100" name="正方形/長方形 99"/>
          <p:cNvSpPr/>
          <p:nvPr/>
        </p:nvSpPr>
        <p:spPr>
          <a:xfrm>
            <a:off x="2924033" y="3611126"/>
            <a:ext cx="288032" cy="2372172"/>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3157517" y="3575886"/>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102" name="テキスト ボックス 101"/>
          <p:cNvSpPr txBox="1"/>
          <p:nvPr/>
        </p:nvSpPr>
        <p:spPr>
          <a:xfrm>
            <a:off x="3157517" y="5626076"/>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103" name="グループ化 102"/>
          <p:cNvGrpSpPr/>
          <p:nvPr/>
        </p:nvGrpSpPr>
        <p:grpSpPr>
          <a:xfrm>
            <a:off x="3157517" y="4190093"/>
            <a:ext cx="430887" cy="1120359"/>
            <a:chOff x="8181578" y="3973251"/>
            <a:chExt cx="430887" cy="1120359"/>
          </a:xfrm>
        </p:grpSpPr>
        <p:sp>
          <p:nvSpPr>
            <p:cNvPr id="104" name="テキスト ボックス 103"/>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05" name="テキスト ボックス 104"/>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805265604"/>
      </p:ext>
    </p:extLst>
  </p:cSld>
  <p:clrMapOvr>
    <a:masterClrMapping/>
  </p:clrMapOvr>
  <mc:AlternateContent xmlns:mc="http://schemas.openxmlformats.org/markup-compatibility/2006" xmlns:p14="http://schemas.microsoft.com/office/powerpoint/2010/main">
    <mc:Choice Requires="p14">
      <p:transition spd="slow" p14:dur="2000" advTm="60767"/>
    </mc:Choice>
    <mc:Fallback xmlns="">
      <p:transition spd="slow" advTm="6076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6376" y="332656"/>
            <a:ext cx="7548115" cy="792088"/>
          </a:xfrm>
        </p:spPr>
        <p:txBody>
          <a:bodyPr>
            <a:noAutofit/>
          </a:bodyPr>
          <a:lstStyle/>
          <a:p>
            <a:r>
              <a:rPr lang="ja-JP" altLang="en-US" sz="4800" dirty="0" smtClean="0">
                <a:latin typeface="ＭＳ Ｐゴシック" pitchFamily="50" charset="-128"/>
                <a:ea typeface="ＭＳ Ｐゴシック" pitchFamily="50" charset="-128"/>
              </a:rPr>
              <a:t>動作生成部概要</a:t>
            </a:r>
            <a:endParaRPr kumimoji="1" lang="ja-JP" altLang="en-US" sz="4800" dirty="0">
              <a:latin typeface="ＭＳ Ｐゴシック" pitchFamily="50" charset="-128"/>
              <a:ea typeface="ＭＳ Ｐゴシック" pitchFamily="50" charset="-128"/>
            </a:endParaRPr>
          </a:p>
        </p:txBody>
      </p:sp>
      <p:sp>
        <p:nvSpPr>
          <p:cNvPr id="59" name="コンテンツ プレースホルダー 2"/>
          <p:cNvSpPr>
            <a:spLocks noGrp="1"/>
          </p:cNvSpPr>
          <p:nvPr>
            <p:ph idx="1"/>
          </p:nvPr>
        </p:nvSpPr>
        <p:spPr>
          <a:xfrm>
            <a:off x="755576" y="1340768"/>
            <a:ext cx="7560840" cy="1440160"/>
          </a:xfrm>
        </p:spPr>
        <p:txBody>
          <a:bodyPr>
            <a:noAutofit/>
          </a:bodyPr>
          <a:lstStyle/>
          <a:p>
            <a:pPr>
              <a:buFont typeface="Wingdings" pitchFamily="2" charset="2"/>
              <a:buChar char="n"/>
            </a:pPr>
            <a:r>
              <a:rPr lang="ja-JP" altLang="en-US" sz="2800" dirty="0" smtClean="0">
                <a:latin typeface="ＭＳ Ｐゴシック" pitchFamily="50" charset="-128"/>
                <a:ea typeface="ＭＳ Ｐゴシック" pitchFamily="50" charset="-128"/>
              </a:rPr>
              <a:t>動作生成部の役割</a:t>
            </a:r>
            <a:endParaRPr lang="en-US" altLang="ja-JP" sz="2800" dirty="0" smtClean="0">
              <a:latin typeface="ＭＳ Ｐゴシック" pitchFamily="50" charset="-128"/>
              <a:ea typeface="ＭＳ Ｐゴシック" pitchFamily="50" charset="-128"/>
            </a:endParaRPr>
          </a:p>
          <a:p>
            <a:pPr lvl="1"/>
            <a:r>
              <a:rPr kumimoji="1" lang="ja-JP" altLang="en-US" sz="2400" dirty="0" smtClean="0">
                <a:latin typeface="ＭＳ Ｐゴシック" pitchFamily="50" charset="-128"/>
                <a:ea typeface="ＭＳ Ｐゴシック" pitchFamily="50" charset="-128"/>
              </a:rPr>
              <a:t>入力されたロボットの</a:t>
            </a:r>
            <a:r>
              <a:rPr lang="ja-JP" altLang="en-US" sz="2400" dirty="0" smtClean="0">
                <a:latin typeface="ＭＳ Ｐゴシック" pitchFamily="50" charset="-128"/>
                <a:ea typeface="ＭＳ Ｐゴシック" pitchFamily="50" charset="-128"/>
              </a:rPr>
              <a:t>状態から</a:t>
            </a:r>
            <a:r>
              <a:rPr kumimoji="1" lang="ja-JP" altLang="en-US" sz="2400" dirty="0" smtClean="0">
                <a:latin typeface="ＭＳ Ｐゴシック" pitchFamily="50" charset="-128"/>
                <a:ea typeface="ＭＳ Ｐゴシック" pitchFamily="50" charset="-128"/>
              </a:rPr>
              <a:t>知識空間上で仮想球運動を行い，次時刻の状態を出力する</a:t>
            </a:r>
            <a:endParaRPr kumimoji="1" lang="en-US" altLang="ja-JP" sz="2400" dirty="0" smtClean="0">
              <a:latin typeface="ＭＳ Ｐゴシック" pitchFamily="50" charset="-128"/>
              <a:ea typeface="ＭＳ Ｐゴシック" pitchFamily="50" charset="-128"/>
            </a:endParaRPr>
          </a:p>
          <a:p>
            <a:endParaRPr kumimoji="1" lang="ja-JP" altLang="en-US" sz="2800" dirty="0">
              <a:latin typeface="ＭＳ Ｐゴシック" pitchFamily="50" charset="-128"/>
              <a:ea typeface="ＭＳ Ｐゴシック" pitchFamily="50" charset="-128"/>
            </a:endParaRPr>
          </a:p>
        </p:txBody>
      </p:sp>
      <p:grpSp>
        <p:nvGrpSpPr>
          <p:cNvPr id="29" name="グループ化 28"/>
          <p:cNvGrpSpPr/>
          <p:nvPr/>
        </p:nvGrpSpPr>
        <p:grpSpPr>
          <a:xfrm>
            <a:off x="1736617" y="2928736"/>
            <a:ext cx="5031746" cy="2041327"/>
            <a:chOff x="1787214" y="3648816"/>
            <a:chExt cx="5031746" cy="2041327"/>
          </a:xfrm>
        </p:grpSpPr>
        <p:cxnSp>
          <p:nvCxnSpPr>
            <p:cNvPr id="30" name="直線矢印コネクタ 29"/>
            <p:cNvCxnSpPr/>
            <p:nvPr/>
          </p:nvCxnSpPr>
          <p:spPr>
            <a:xfrm flipV="1">
              <a:off x="2390349" y="5481102"/>
              <a:ext cx="1210428" cy="459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1787214" y="3648816"/>
              <a:ext cx="5031746" cy="2041327"/>
              <a:chOff x="1787214" y="3648816"/>
              <a:chExt cx="5031746" cy="2041327"/>
            </a:xfrm>
          </p:grpSpPr>
          <p:grpSp>
            <p:nvGrpSpPr>
              <p:cNvPr id="32" name="グループ化 31"/>
              <p:cNvGrpSpPr/>
              <p:nvPr/>
            </p:nvGrpSpPr>
            <p:grpSpPr>
              <a:xfrm>
                <a:off x="2864576" y="3648816"/>
                <a:ext cx="2165524" cy="1548875"/>
                <a:chOff x="2864576" y="3648816"/>
                <a:chExt cx="2165524" cy="1548875"/>
              </a:xfrm>
            </p:grpSpPr>
            <p:sp>
              <p:nvSpPr>
                <p:cNvPr id="43" name="テキスト ボックス 42"/>
                <p:cNvSpPr txBox="1"/>
                <p:nvPr/>
              </p:nvSpPr>
              <p:spPr>
                <a:xfrm>
                  <a:off x="2864576" y="4195174"/>
                  <a:ext cx="1440160" cy="400110"/>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動きの知識</a:t>
                  </a:r>
                  <a:endParaRPr kumimoji="1" lang="ja-JP" altLang="en-US" sz="2000" dirty="0">
                    <a:latin typeface="ＭＳ Ｐゴシック" pitchFamily="50" charset="-128"/>
                    <a:ea typeface="ＭＳ Ｐゴシック" pitchFamily="50" charset="-128"/>
                  </a:endParaRPr>
                </a:p>
              </p:txBody>
            </p:sp>
            <p:grpSp>
              <p:nvGrpSpPr>
                <p:cNvPr id="49" name="グループ化 48"/>
                <p:cNvGrpSpPr/>
                <p:nvPr/>
              </p:nvGrpSpPr>
              <p:grpSpPr>
                <a:xfrm>
                  <a:off x="3512303" y="3648816"/>
                  <a:ext cx="1517797" cy="1548875"/>
                  <a:chOff x="3512303" y="3648816"/>
                  <a:chExt cx="1517797" cy="1548875"/>
                </a:xfrm>
              </p:grpSpPr>
              <p:sp>
                <p:nvSpPr>
                  <p:cNvPr id="52" name="テキスト ボックス 51"/>
                  <p:cNvSpPr txBox="1"/>
                  <p:nvPr/>
                </p:nvSpPr>
                <p:spPr>
                  <a:xfrm rot="16200000">
                    <a:off x="4024980" y="3136139"/>
                    <a:ext cx="492443" cy="1517797"/>
                  </a:xfrm>
                  <a:prstGeom prst="rect">
                    <a:avLst/>
                  </a:prstGeom>
                  <a:noFill/>
                  <a:ln w="28575">
                    <a:solidFill>
                      <a:schemeClr val="tx1"/>
                    </a:solidFill>
                  </a:ln>
                </p:spPr>
                <p:txBody>
                  <a:bodyPr vert="eaVert" wrap="square" rtlCol="0">
                    <a:spAutoFit/>
                  </a:bodyPr>
                  <a:lstStyle/>
                  <a:p>
                    <a:pPr algn="ctr"/>
                    <a:r>
                      <a:rPr lang="ja-JP" altLang="en-US" sz="2000" dirty="0" smtClean="0">
                        <a:latin typeface="ＭＳ Ｐゴシック" pitchFamily="50" charset="-128"/>
                        <a:ea typeface="ＭＳ Ｐゴシック" pitchFamily="50" charset="-128"/>
                      </a:rPr>
                      <a:t>知識</a:t>
                    </a:r>
                    <a:r>
                      <a:rPr lang="ja-JP" altLang="en-US" sz="2000" dirty="0">
                        <a:latin typeface="ＭＳ Ｐゴシック" pitchFamily="50" charset="-128"/>
                        <a:ea typeface="ＭＳ Ｐゴシック" pitchFamily="50" charset="-128"/>
                      </a:rPr>
                      <a:t>空間</a:t>
                    </a:r>
                    <a:endParaRPr kumimoji="1" lang="ja-JP" altLang="en-US" sz="2000" dirty="0">
                      <a:latin typeface="ＭＳ Ｐゴシック" pitchFamily="50" charset="-128"/>
                      <a:ea typeface="ＭＳ Ｐゴシック" pitchFamily="50" charset="-128"/>
                    </a:endParaRPr>
                  </a:p>
                </p:txBody>
              </p:sp>
              <p:cxnSp>
                <p:nvCxnSpPr>
                  <p:cNvPr id="55" name="直線矢印コネクタ 54"/>
                  <p:cNvCxnSpPr/>
                  <p:nvPr/>
                </p:nvCxnSpPr>
                <p:spPr>
                  <a:xfrm>
                    <a:off x="4310731" y="4149080"/>
                    <a:ext cx="12065" cy="104861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4" name="グループ化 33"/>
              <p:cNvGrpSpPr/>
              <p:nvPr/>
            </p:nvGrpSpPr>
            <p:grpSpPr>
              <a:xfrm>
                <a:off x="1787214" y="4560014"/>
                <a:ext cx="5031746" cy="1130129"/>
                <a:chOff x="1787214" y="4560014"/>
                <a:chExt cx="5031746" cy="1130129"/>
              </a:xfrm>
            </p:grpSpPr>
            <p:grpSp>
              <p:nvGrpSpPr>
                <p:cNvPr id="37" name="グループ化 36"/>
                <p:cNvGrpSpPr/>
                <p:nvPr/>
              </p:nvGrpSpPr>
              <p:grpSpPr>
                <a:xfrm>
                  <a:off x="1787214" y="4560014"/>
                  <a:ext cx="5031746" cy="1130129"/>
                  <a:chOff x="1990213" y="3871837"/>
                  <a:chExt cx="5330474" cy="1237083"/>
                </a:xfrm>
              </p:grpSpPr>
              <mc:AlternateContent xmlns:mc="http://schemas.openxmlformats.org/markup-compatibility/2006" xmlns:a14="http://schemas.microsoft.com/office/drawing/2010/main">
                <mc:Choice Requires="a14">
                  <p:sp>
                    <p:nvSpPr>
                      <p:cNvPr id="40" name="テキスト ボックス 39"/>
                      <p:cNvSpPr txBox="1"/>
                      <p:nvPr/>
                    </p:nvSpPr>
                    <p:spPr>
                      <a:xfrm>
                        <a:off x="1990213" y="3871837"/>
                        <a:ext cx="2326715" cy="719009"/>
                      </a:xfrm>
                      <a:prstGeom prst="rect">
                        <a:avLst/>
                      </a:prstGeom>
                      <a:noFill/>
                      <a:ln w="28575">
                        <a:noFill/>
                      </a:ln>
                    </p:spPr>
                    <p:txBody>
                      <a:bodyPr wrap="square" rtlCol="0">
                        <a:spAutoFit/>
                      </a:bodyPr>
                      <a:lstStyle/>
                      <a:p>
                        <a:r>
                          <a:rPr lang="ja-JP" altLang="en-US" dirty="0">
                            <a:latin typeface="ＭＳ Ｐゴシック" pitchFamily="50" charset="-128"/>
                            <a:ea typeface="ＭＳ Ｐゴシック" pitchFamily="50" charset="-128"/>
                          </a:rPr>
                          <a:t>センサ</a:t>
                        </a:r>
                        <a14:m>
                          <m:oMath xmlns:m="http://schemas.openxmlformats.org/officeDocument/2006/math">
                            <m:r>
                              <a:rPr lang="ja-JP" altLang="en-US" b="1" i="1" dirty="0" smtClean="0">
                                <a:latin typeface="Cambria Math"/>
                                <a:ea typeface="ＭＳ Ｐゴシック" pitchFamily="50" charset="-128"/>
                              </a:rPr>
                              <m:t>情報</m:t>
                            </m:r>
                            <m:sSub>
                              <m:sSubPr>
                                <m:ctrlPr>
                                  <a:rPr lang="en-US" altLang="ja-JP" b="1" i="1">
                                    <a:latin typeface="Cambria Math"/>
                                    <a:ea typeface="ＭＳ Ｐゴシック" pitchFamily="50" charset="-128"/>
                                  </a:rPr>
                                </m:ctrlPr>
                              </m:sSubPr>
                              <m:e>
                                <m:r>
                                  <a:rPr lang="en-US" altLang="ja-JP" b="1" i="1">
                                    <a:latin typeface="Cambria Math"/>
                                    <a:ea typeface="ＭＳ Ｐゴシック" pitchFamily="50" charset="-128"/>
                                  </a:rPr>
                                  <m:t>𝑺</m:t>
                                </m:r>
                              </m:e>
                              <m:sub>
                                <m:r>
                                  <a:rPr lang="en-US" altLang="ja-JP" b="0" i="1">
                                    <a:latin typeface="Cambria Math"/>
                                    <a:ea typeface="ＭＳ Ｐゴシック" pitchFamily="50" charset="-128"/>
                                  </a:rPr>
                                  <m:t>𝑡</m:t>
                                </m:r>
                              </m:sub>
                            </m:sSub>
                          </m:oMath>
                        </a14:m>
                        <a:r>
                          <a:rPr kumimoji="1" lang="ja-JP" altLang="en-US" dirty="0" smtClean="0">
                            <a:latin typeface="ＭＳ Ｐゴシック" pitchFamily="50" charset="-128"/>
                            <a:ea typeface="ＭＳ Ｐゴシック" pitchFamily="50" charset="-128"/>
                          </a:rPr>
                          <a:t>，</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時間微分した</a:t>
                        </a:r>
                        <a14:m>
                          <m:oMath xmlns:m="http://schemas.openxmlformats.org/officeDocument/2006/math">
                            <m:sSub>
                              <m:sSubPr>
                                <m:ctrlPr>
                                  <a:rPr lang="en-US" altLang="ja-JP" b="1" i="1">
                                    <a:latin typeface="Cambria Math"/>
                                    <a:ea typeface="ＭＳ Ｐゴシック" pitchFamily="50" charset="-128"/>
                                  </a:rPr>
                                </m:ctrlPr>
                              </m:sSubPr>
                              <m:e>
                                <m:acc>
                                  <m:accPr>
                                    <m:chr m:val="̇"/>
                                    <m:ctrlPr>
                                      <a:rPr lang="en-US" altLang="ja-JP" b="1" i="1">
                                        <a:latin typeface="Cambria Math"/>
                                        <a:ea typeface="ＭＳ Ｐゴシック" pitchFamily="50" charset="-128"/>
                                      </a:rPr>
                                    </m:ctrlPr>
                                  </m:accPr>
                                  <m:e>
                                    <m:r>
                                      <a:rPr lang="en-US" altLang="ja-JP" b="1" i="1">
                                        <a:latin typeface="Cambria Math"/>
                                        <a:ea typeface="ＭＳ Ｐゴシック" pitchFamily="50" charset="-128"/>
                                      </a:rPr>
                                      <m:t>𝑺</m:t>
                                    </m:r>
                                  </m:e>
                                </m:acc>
                              </m:e>
                              <m:sub>
                                <m:r>
                                  <a:rPr lang="en-US" altLang="ja-JP" i="1">
                                    <a:latin typeface="Cambria Math"/>
                                    <a:ea typeface="ＭＳ Ｐゴシック" pitchFamily="50" charset="-128"/>
                                  </a:rPr>
                                  <m:t>𝑡</m:t>
                                </m:r>
                              </m:sub>
                            </m:sSub>
                          </m:oMath>
                        </a14:m>
                        <a:endParaRPr kumimoji="1" lang="ja-JP" altLang="en-US" dirty="0">
                          <a:latin typeface="ＭＳ Ｐゴシック" pitchFamily="50" charset="-128"/>
                          <a:ea typeface="ＭＳ Ｐゴシック" pitchFamily="50" charset="-128"/>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990213" y="3871837"/>
                        <a:ext cx="2326715" cy="719009"/>
                      </a:xfrm>
                      <a:prstGeom prst="rect">
                        <a:avLst/>
                      </a:prstGeom>
                      <a:blipFill rotWithShape="1">
                        <a:blip r:embed="rId2"/>
                        <a:stretch>
                          <a:fillRect l="-2500" t="-6481" b="-11111"/>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p:cNvSpPr/>
                      <p:nvPr/>
                    </p:nvSpPr>
                    <p:spPr>
                      <a:xfrm>
                        <a:off x="5222778" y="3910445"/>
                        <a:ext cx="2097909" cy="719009"/>
                      </a:xfrm>
                      <a:prstGeom prst="rect">
                        <a:avLst/>
                      </a:prstGeom>
                    </p:spPr>
                    <p:txBody>
                      <a:bodyPr wrap="square">
                        <a:spAutoFit/>
                      </a:bodyPr>
                      <a:lstStyle/>
                      <a:p>
                        <a:r>
                          <a:rPr lang="ja-JP" altLang="en-US" dirty="0" smtClean="0">
                            <a:latin typeface="ＭＳ Ｐゴシック" pitchFamily="50" charset="-128"/>
                            <a:ea typeface="ＭＳ Ｐゴシック" pitchFamily="50" charset="-128"/>
                          </a:rPr>
                          <a:t>センサ情報</a:t>
                        </a:r>
                        <a14:m>
                          <m:oMath xmlns:m="http://schemas.openxmlformats.org/officeDocument/2006/math">
                            <m:sSub>
                              <m:sSubPr>
                                <m:ctrlPr>
                                  <a:rPr lang="en-US" altLang="ja-JP" b="1" i="1">
                                    <a:latin typeface="Cambria Math"/>
                                    <a:ea typeface="ＭＳ Ｐゴシック" pitchFamily="50" charset="-128"/>
                                  </a:rPr>
                                </m:ctrlPr>
                              </m:sSubPr>
                              <m:e>
                                <m:r>
                                  <a:rPr lang="en-US" altLang="ja-JP" b="1" i="1">
                                    <a:latin typeface="Cambria Math"/>
                                    <a:ea typeface="ＭＳ Ｐゴシック" pitchFamily="50" charset="-128"/>
                                  </a:rPr>
                                  <m:t>𝑺</m:t>
                                </m:r>
                              </m:e>
                              <m:sub>
                                <m:r>
                                  <a:rPr lang="en-US" altLang="ja-JP" b="0" i="1">
                                    <a:latin typeface="Cambria Math"/>
                                    <a:ea typeface="ＭＳ Ｐゴシック" pitchFamily="50" charset="-128"/>
                                  </a:rPr>
                                  <m:t>𝑡</m:t>
                                </m:r>
                                <m:r>
                                  <a:rPr lang="en-US" altLang="ja-JP" b="0" i="1" smtClean="0">
                                    <a:latin typeface="Cambria Math"/>
                                    <a:ea typeface="ＭＳ Ｐゴシック" pitchFamily="50" charset="-128"/>
                                  </a:rPr>
                                  <m:t>+1</m:t>
                                </m:r>
                              </m:sub>
                            </m:sSub>
                          </m:oMath>
                        </a14:m>
                        <a:r>
                          <a:rPr lang="en-US" altLang="ja-JP" dirty="0">
                            <a:latin typeface="ＭＳ Ｐゴシック" pitchFamily="50" charset="-128"/>
                            <a:ea typeface="ＭＳ Ｐゴシック" pitchFamily="50" charset="-128"/>
                          </a:rPr>
                          <a:t>,</a:t>
                        </a:r>
                        <a:endParaRPr lang="en-US" altLang="ja-JP" dirty="0" smtClean="0">
                          <a:latin typeface="ＭＳ Ｐゴシック" pitchFamily="50" charset="-128"/>
                          <a:ea typeface="ＭＳ Ｐゴシック" pitchFamily="50" charset="-128"/>
                        </a:endParaRPr>
                      </a:p>
                      <a:p>
                        <a:r>
                          <a:rPr lang="ja-JP" altLang="en-US" dirty="0">
                            <a:latin typeface="ＭＳ Ｐゴシック" pitchFamily="50" charset="-128"/>
                            <a:ea typeface="ＭＳ Ｐゴシック" pitchFamily="50" charset="-128"/>
                          </a:rPr>
                          <a:t>時間微分</a:t>
                        </a:r>
                        <a:r>
                          <a:rPr lang="ja-JP" altLang="en-US" dirty="0" smtClean="0">
                            <a:latin typeface="ＭＳ Ｐゴシック" pitchFamily="50" charset="-128"/>
                            <a:ea typeface="ＭＳ Ｐゴシック" pitchFamily="50" charset="-128"/>
                          </a:rPr>
                          <a:t>した</a:t>
                        </a:r>
                        <a14:m>
                          <m:oMath xmlns:m="http://schemas.openxmlformats.org/officeDocument/2006/math">
                            <m:sSub>
                              <m:sSubPr>
                                <m:ctrlPr>
                                  <a:rPr lang="en-US" altLang="ja-JP" b="1" i="1">
                                    <a:latin typeface="Cambria Math"/>
                                    <a:ea typeface="ＭＳ Ｐゴシック" pitchFamily="50" charset="-128"/>
                                  </a:rPr>
                                </m:ctrlPr>
                              </m:sSubPr>
                              <m:e>
                                <m:acc>
                                  <m:accPr>
                                    <m:chr m:val="̇"/>
                                    <m:ctrlPr>
                                      <a:rPr lang="en-US" altLang="ja-JP" b="1" i="1">
                                        <a:latin typeface="Cambria Math"/>
                                        <a:ea typeface="ＭＳ Ｐゴシック" pitchFamily="50" charset="-128"/>
                                      </a:rPr>
                                    </m:ctrlPr>
                                  </m:accPr>
                                  <m:e>
                                    <m:r>
                                      <a:rPr lang="en-US" altLang="ja-JP" b="1" i="1">
                                        <a:latin typeface="Cambria Math"/>
                                        <a:ea typeface="ＭＳ Ｐゴシック" pitchFamily="50" charset="-128"/>
                                      </a:rPr>
                                      <m:t>𝑺</m:t>
                                    </m:r>
                                  </m:e>
                                </m:acc>
                              </m:e>
                              <m:sub>
                                <m:r>
                                  <a:rPr lang="en-US" altLang="ja-JP" i="1">
                                    <a:latin typeface="Cambria Math"/>
                                    <a:ea typeface="ＭＳ Ｐゴシック" pitchFamily="50" charset="-128"/>
                                  </a:rPr>
                                  <m:t>𝑡</m:t>
                                </m:r>
                                <m:r>
                                  <a:rPr lang="en-US" altLang="ja-JP" b="0" i="1" smtClean="0">
                                    <a:latin typeface="Cambria Math"/>
                                    <a:ea typeface="ＭＳ Ｐゴシック" pitchFamily="50" charset="-128"/>
                                  </a:rPr>
                                  <m:t>+1</m:t>
                                </m:r>
                              </m:sub>
                            </m:sSub>
                          </m:oMath>
                        </a14:m>
                        <a:endParaRPr lang="ja-JP" altLang="en-US" dirty="0">
                          <a:latin typeface="ＭＳ Ｐゴシック" pitchFamily="50" charset="-128"/>
                          <a:ea typeface="ＭＳ Ｐゴシック" pitchFamily="50" charset="-128"/>
                        </a:endParaRPr>
                      </a:p>
                    </p:txBody>
                  </p:sp>
                </mc:Choice>
                <mc:Fallback xmlns="">
                  <p:sp>
                    <p:nvSpPr>
                      <p:cNvPr id="41" name="正方形/長方形 40"/>
                      <p:cNvSpPr>
                        <a:spLocks noRot="1" noChangeAspect="1" noMove="1" noResize="1" noEditPoints="1" noAdjustHandles="1" noChangeArrowheads="1" noChangeShapeType="1" noTextEdit="1"/>
                      </p:cNvSpPr>
                      <p:nvPr/>
                    </p:nvSpPr>
                    <p:spPr>
                      <a:xfrm>
                        <a:off x="5222778" y="3910445"/>
                        <a:ext cx="2097909" cy="719009"/>
                      </a:xfrm>
                      <a:prstGeom prst="rect">
                        <a:avLst/>
                      </a:prstGeom>
                      <a:blipFill rotWithShape="1">
                        <a:blip r:embed="rId3"/>
                        <a:stretch>
                          <a:fillRect l="-2462" t="-6542" b="-12150"/>
                        </a:stretch>
                      </a:blipFill>
                    </p:spPr>
                    <p:txBody>
                      <a:bodyPr/>
                      <a:lstStyle/>
                      <a:p>
                        <a:r>
                          <a:rPr lang="ja-JP" altLang="en-US">
                            <a:noFill/>
                          </a:rPr>
                          <a:t> </a:t>
                        </a:r>
                      </a:p>
                    </p:txBody>
                  </p:sp>
                </mc:Fallback>
              </mc:AlternateContent>
              <p:sp>
                <p:nvSpPr>
                  <p:cNvPr id="42" name="テキスト ボックス 41"/>
                  <p:cNvSpPr txBox="1"/>
                  <p:nvPr/>
                </p:nvSpPr>
                <p:spPr>
                  <a:xfrm rot="16200000">
                    <a:off x="4425814" y="4038424"/>
                    <a:ext cx="539049" cy="1601943"/>
                  </a:xfrm>
                  <a:prstGeom prst="rect">
                    <a:avLst/>
                  </a:prstGeom>
                  <a:solidFill>
                    <a:srgbClr val="89B0FF"/>
                  </a:solid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動作生成部</a:t>
                    </a:r>
                    <a:endParaRPr kumimoji="1" lang="ja-JP" altLang="en-US" sz="2000" dirty="0">
                      <a:latin typeface="ＭＳ Ｐゴシック" pitchFamily="50" charset="-128"/>
                      <a:ea typeface="ＭＳ Ｐゴシック" pitchFamily="50" charset="-128"/>
                    </a:endParaRPr>
                  </a:p>
                </p:txBody>
              </p:sp>
            </p:grpSp>
            <p:cxnSp>
              <p:nvCxnSpPr>
                <p:cNvPr id="39" name="直線矢印コネクタ 38"/>
                <p:cNvCxnSpPr/>
                <p:nvPr/>
              </p:nvCxnSpPr>
              <p:spPr>
                <a:xfrm flipV="1">
                  <a:off x="5115677" y="5453345"/>
                  <a:ext cx="1157821" cy="42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33" name="テキスト ボックス 32"/>
          <p:cNvSpPr txBox="1"/>
          <p:nvPr/>
        </p:nvSpPr>
        <p:spPr>
          <a:xfrm rot="16200000">
            <a:off x="6810719" y="3905229"/>
            <a:ext cx="492443" cy="1679347"/>
          </a:xfrm>
          <a:prstGeom prst="rect">
            <a:avLst/>
          </a:prstGeom>
          <a:no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アクチュエータ</a:t>
            </a:r>
            <a:endParaRPr kumimoji="1" lang="ja-JP" altLang="en-US" sz="2000" dirty="0">
              <a:latin typeface="ＭＳ Ｐゴシック" pitchFamily="50" charset="-128"/>
              <a:ea typeface="ＭＳ Ｐゴシック" pitchFamily="50" charset="-128"/>
            </a:endParaRPr>
          </a:p>
        </p:txBody>
      </p:sp>
      <p:sp>
        <p:nvSpPr>
          <p:cNvPr id="35" name="テキスト ボックス 34"/>
          <p:cNvSpPr txBox="1"/>
          <p:nvPr/>
        </p:nvSpPr>
        <p:spPr>
          <a:xfrm rot="16200000">
            <a:off x="1566343" y="4238432"/>
            <a:ext cx="492443" cy="1054375"/>
          </a:xfrm>
          <a:prstGeom prst="rect">
            <a:avLst/>
          </a:prstGeom>
          <a:no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センサ</a:t>
            </a:r>
            <a:endParaRPr kumimoji="1" lang="ja-JP" altLang="en-US" sz="2000" dirty="0">
              <a:latin typeface="ＭＳ Ｐゴシック" pitchFamily="50" charset="-128"/>
              <a:ea typeface="ＭＳ Ｐゴシック" pitchFamily="50" charset="-128"/>
            </a:endParaRPr>
          </a:p>
        </p:txBody>
      </p:sp>
      <p:cxnSp>
        <p:nvCxnSpPr>
          <p:cNvPr id="44" name="直線矢印コネクタ 43"/>
          <p:cNvCxnSpPr/>
          <p:nvPr/>
        </p:nvCxnSpPr>
        <p:spPr>
          <a:xfrm>
            <a:off x="7056940" y="4991124"/>
            <a:ext cx="0" cy="105939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056940" y="5320767"/>
            <a:ext cx="763695" cy="400110"/>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動作</a:t>
            </a:r>
            <a:endParaRPr kumimoji="1" lang="ja-JP" altLang="en-US" sz="2000" dirty="0">
              <a:latin typeface="ＭＳ Ｐゴシック" pitchFamily="50" charset="-128"/>
              <a:ea typeface="ＭＳ Ｐゴシック" pitchFamily="50" charset="-128"/>
            </a:endParaRPr>
          </a:p>
        </p:txBody>
      </p:sp>
      <p:cxnSp>
        <p:nvCxnSpPr>
          <p:cNvPr id="47" name="直線矢印コネクタ 46"/>
          <p:cNvCxnSpPr>
            <a:endCxn id="35" idx="1"/>
          </p:cNvCxnSpPr>
          <p:nvPr/>
        </p:nvCxnSpPr>
        <p:spPr>
          <a:xfrm flipV="1">
            <a:off x="1812565" y="5011841"/>
            <a:ext cx="0" cy="103868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812565" y="5344160"/>
            <a:ext cx="887227" cy="369332"/>
          </a:xfrm>
          <a:prstGeom prst="rect">
            <a:avLst/>
          </a:prstGeom>
          <a:noFill/>
          <a:ln w="28575">
            <a:noFill/>
          </a:ln>
        </p:spPr>
        <p:txBody>
          <a:bodyPr wrap="square" rtlCol="0">
            <a:spAutoFit/>
          </a:bodyPr>
          <a:lstStyle/>
          <a:p>
            <a:r>
              <a:rPr kumimoji="1" lang="ja-JP" altLang="en-US" dirty="0" smtClean="0">
                <a:latin typeface="ＭＳ Ｐゴシック" pitchFamily="50" charset="-128"/>
                <a:ea typeface="ＭＳ Ｐゴシック" pitchFamily="50" charset="-128"/>
              </a:rPr>
              <a:t>現状態</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445658133"/>
      </p:ext>
    </p:extLst>
  </p:cSld>
  <p:clrMapOvr>
    <a:masterClrMapping/>
  </p:clrMapOvr>
  <mc:AlternateContent xmlns:mc="http://schemas.openxmlformats.org/markup-compatibility/2006" xmlns:p14="http://schemas.microsoft.com/office/powerpoint/2010/main">
    <mc:Choice Requires="p14">
      <p:transition spd="slow" p14:dur="2000" advTm="47370"/>
    </mc:Choice>
    <mc:Fallback xmlns="">
      <p:transition spd="slow" advTm="4737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動作生成手法のプロセス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84784"/>
            <a:ext cx="7704856" cy="4752528"/>
          </a:xfrm>
        </p:spPr>
        <p:txBody>
          <a:bodyPr>
            <a:noAutofit/>
          </a:bodyPr>
          <a:lstStyle/>
          <a:p>
            <a:pPr marL="514350" indent="-514350">
              <a:buFont typeface="+mj-lt"/>
              <a:buAutoNum type="arabicPeriod"/>
            </a:pPr>
            <a:r>
              <a:rPr kumimoji="1" lang="ja-JP" altLang="en-US" dirty="0" smtClean="0">
                <a:latin typeface="ＭＳ Ｐゴシック" pitchFamily="50" charset="-128"/>
                <a:ea typeface="ＭＳ Ｐゴシック" pitchFamily="50" charset="-128"/>
              </a:rPr>
              <a:t>入力されたセンサ</a:t>
            </a:r>
            <a:r>
              <a:rPr lang="ja-JP" altLang="en-US" dirty="0" smtClean="0">
                <a:latin typeface="ＭＳ Ｐゴシック" pitchFamily="50" charset="-128"/>
                <a:ea typeface="ＭＳ Ｐゴシック" pitchFamily="50" charset="-128"/>
              </a:rPr>
              <a:t>情報による現時刻の</a:t>
            </a:r>
            <a:r>
              <a:rPr kumimoji="1" lang="ja-JP" altLang="en-US" dirty="0" smtClean="0">
                <a:latin typeface="ＭＳ Ｐゴシック" pitchFamily="50" charset="-128"/>
                <a:ea typeface="ＭＳ Ｐゴシック" pitchFamily="50" charset="-128"/>
              </a:rPr>
              <a:t>状態点に対し，仮想球を配置</a:t>
            </a:r>
            <a:endParaRPr kumimoji="1" lang="en-US" altLang="ja-JP" dirty="0" smtClean="0">
              <a:latin typeface="ＭＳ Ｐゴシック" pitchFamily="50" charset="-128"/>
              <a:ea typeface="ＭＳ Ｐゴシック" pitchFamily="50" charset="-128"/>
            </a:endParaRPr>
          </a:p>
          <a:p>
            <a:pPr marL="514350" indent="-514350">
              <a:buFont typeface="+mj-lt"/>
              <a:buAutoNum type="arabicPeriod"/>
            </a:pPr>
            <a:endParaRPr kumimoji="1" lang="en-US" altLang="ja-JP" dirty="0" smtClean="0">
              <a:latin typeface="ＭＳ Ｐゴシック" pitchFamily="50" charset="-128"/>
              <a:ea typeface="ＭＳ Ｐゴシック" pitchFamily="50" charset="-128"/>
            </a:endParaRPr>
          </a:p>
          <a:p>
            <a:pPr marL="514350" indent="-514350">
              <a:buFont typeface="+mj-lt"/>
              <a:buAutoNum type="arabicPeriod"/>
            </a:pPr>
            <a:r>
              <a:rPr lang="ja-JP" altLang="en-US" dirty="0">
                <a:latin typeface="ＭＳ Ｐゴシック" pitchFamily="50" charset="-128"/>
                <a:ea typeface="ＭＳ Ｐゴシック" pitchFamily="50" charset="-128"/>
              </a:rPr>
              <a:t>仮想球が受ける知識空間からの仮想引力のベクトルを</a:t>
            </a:r>
            <a:r>
              <a:rPr lang="ja-JP" altLang="en-US" dirty="0" smtClean="0">
                <a:latin typeface="ＭＳ Ｐゴシック" pitchFamily="50" charset="-128"/>
                <a:ea typeface="ＭＳ Ｐゴシック" pitchFamily="50" charset="-128"/>
              </a:rPr>
              <a:t>計算</a:t>
            </a:r>
            <a:endParaRPr kumimoji="1" lang="en-US" altLang="ja-JP" dirty="0" smtClean="0">
              <a:latin typeface="ＭＳ Ｐゴシック" pitchFamily="50" charset="-128"/>
              <a:ea typeface="ＭＳ Ｐゴシック" pitchFamily="50" charset="-128"/>
            </a:endParaRPr>
          </a:p>
          <a:p>
            <a:pPr marL="514350" indent="-514350">
              <a:buFont typeface="+mj-lt"/>
              <a:buAutoNum type="arabicPeriod"/>
            </a:pPr>
            <a:endParaRPr lang="en-US" altLang="ja-JP" dirty="0" smtClean="0">
              <a:latin typeface="ＭＳ Ｐゴシック" pitchFamily="50" charset="-128"/>
              <a:ea typeface="ＭＳ Ｐゴシック" pitchFamily="50" charset="-128"/>
            </a:endParaRPr>
          </a:p>
          <a:p>
            <a:pPr marL="514350" indent="-514350">
              <a:buFont typeface="+mj-lt"/>
              <a:buAutoNum type="arabicPeriod"/>
            </a:pPr>
            <a:r>
              <a:rPr lang="ja-JP" altLang="en-US" dirty="0">
                <a:latin typeface="ＭＳ Ｐゴシック" pitchFamily="50" charset="-128"/>
                <a:ea typeface="ＭＳ Ｐゴシック" pitchFamily="50" charset="-128"/>
              </a:rPr>
              <a:t>仮想球が受ける</a:t>
            </a:r>
            <a:r>
              <a:rPr lang="en-US" altLang="ja-JP" dirty="0">
                <a:latin typeface="ＭＳ Ｐゴシック" pitchFamily="50" charset="-128"/>
                <a:ea typeface="ＭＳ Ｐゴシック" pitchFamily="50" charset="-128"/>
              </a:rPr>
              <a:t>1</a:t>
            </a:r>
            <a:r>
              <a:rPr lang="ja-JP" altLang="en-US" dirty="0">
                <a:latin typeface="ＭＳ Ｐゴシック" pitchFamily="50" charset="-128"/>
                <a:ea typeface="ＭＳ Ｐゴシック" pitchFamily="50" charset="-128"/>
              </a:rPr>
              <a:t>時刻前の状態点からの運動ベクトルを計算</a:t>
            </a:r>
            <a:endParaRPr lang="en-US" altLang="ja-JP" dirty="0">
              <a:latin typeface="ＭＳ Ｐゴシック" pitchFamily="50" charset="-128"/>
              <a:ea typeface="ＭＳ Ｐゴシック" pitchFamily="50" charset="-128"/>
            </a:endParaRPr>
          </a:p>
          <a:p>
            <a:pPr marL="514350" indent="-514350">
              <a:buFont typeface="+mj-lt"/>
              <a:buAutoNum type="arabicPeriod"/>
            </a:pPr>
            <a:endParaRPr lang="en-US" altLang="ja-JP" dirty="0" smtClean="0">
              <a:latin typeface="ＭＳ Ｐゴシック" pitchFamily="50" charset="-128"/>
              <a:ea typeface="ＭＳ Ｐゴシック" pitchFamily="50" charset="-128"/>
            </a:endParaRPr>
          </a:p>
          <a:p>
            <a:pPr marL="514350" indent="-514350">
              <a:buFont typeface="+mj-lt"/>
              <a:buAutoNum type="arabicPeriod"/>
            </a:pPr>
            <a:r>
              <a:rPr lang="ja-JP" altLang="en-US" dirty="0" smtClean="0">
                <a:latin typeface="ＭＳ Ｐゴシック" pitchFamily="50" charset="-128"/>
                <a:ea typeface="ＭＳ Ｐゴシック" pitchFamily="50" charset="-128"/>
              </a:rPr>
              <a:t>現時刻の状態点に</a:t>
            </a:r>
            <a:r>
              <a:rPr lang="en-US" altLang="ja-JP" dirty="0">
                <a:solidFill>
                  <a:srgbClr val="C00000"/>
                </a:solidFill>
                <a:latin typeface="ＭＳ Ｐゴシック" pitchFamily="50" charset="-128"/>
                <a:ea typeface="ＭＳ Ｐゴシック" pitchFamily="50" charset="-128"/>
              </a:rPr>
              <a:t>2</a:t>
            </a:r>
            <a:r>
              <a:rPr lang="en-US" altLang="ja-JP" dirty="0" smtClean="0">
                <a:solidFill>
                  <a:srgbClr val="C00000"/>
                </a:solidFill>
                <a:latin typeface="ＭＳ Ｐゴシック" pitchFamily="50" charset="-128"/>
                <a:ea typeface="ＭＳ Ｐゴシック" pitchFamily="50" charset="-128"/>
              </a:rPr>
              <a:t>.</a:t>
            </a:r>
            <a:r>
              <a:rPr lang="ja-JP" altLang="en-US" dirty="0" smtClean="0">
                <a:latin typeface="ＭＳ Ｐゴシック" pitchFamily="50" charset="-128"/>
                <a:ea typeface="ＭＳ Ｐゴシック" pitchFamily="50" charset="-128"/>
              </a:rPr>
              <a:t>と</a:t>
            </a:r>
            <a:r>
              <a:rPr lang="en-US" altLang="ja-JP" dirty="0" smtClean="0">
                <a:solidFill>
                  <a:srgbClr val="C00000"/>
                </a:solidFill>
                <a:latin typeface="ＭＳ Ｐゴシック" pitchFamily="50" charset="-128"/>
                <a:ea typeface="ＭＳ Ｐゴシック" pitchFamily="50" charset="-128"/>
              </a:rPr>
              <a:t>3.</a:t>
            </a:r>
            <a:r>
              <a:rPr lang="ja-JP" altLang="en-US" dirty="0" smtClean="0">
                <a:latin typeface="ＭＳ Ｐゴシック" pitchFamily="50" charset="-128"/>
                <a:ea typeface="ＭＳ Ｐゴシック" pitchFamily="50" charset="-128"/>
              </a:rPr>
              <a:t>の合成ベクトルを与え，次時刻の状態点を決定</a:t>
            </a:r>
            <a:endParaRPr lang="en-US" altLang="ja-JP"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588843618"/>
      </p:ext>
    </p:extLst>
  </p:cSld>
  <p:clrMapOvr>
    <a:masterClrMapping/>
  </p:clrMapOvr>
  <mc:AlternateContent xmlns:mc="http://schemas.openxmlformats.org/markup-compatibility/2006" xmlns:p14="http://schemas.microsoft.com/office/powerpoint/2010/main">
    <mc:Choice Requires="p14">
      <p:transition spd="slow" p14:dur="2000" advTm="41340"/>
    </mc:Choice>
    <mc:Fallback xmlns="">
      <p:transition spd="slow" advTm="4134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352269362"/>
              </p:ext>
            </p:extLst>
          </p:nvPr>
        </p:nvGraphicFramePr>
        <p:xfrm>
          <a:off x="1037003" y="3587900"/>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円/楕円 2"/>
          <p:cNvSpPr/>
          <p:nvPr/>
        </p:nvSpPr>
        <p:spPr>
          <a:xfrm>
            <a:off x="2135012" y="4643171"/>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032883" y="3356992"/>
            <a:ext cx="2492290" cy="2482458"/>
            <a:chOff x="5361454" y="460734"/>
            <a:chExt cx="2492290" cy="2482458"/>
          </a:xfrm>
        </p:grpSpPr>
        <p:grpSp>
          <p:nvGrpSpPr>
            <p:cNvPr id="5" name="グループ化 4"/>
            <p:cNvGrpSpPr/>
            <p:nvPr/>
          </p:nvGrpSpPr>
          <p:grpSpPr>
            <a:xfrm>
              <a:off x="5976205" y="1286434"/>
              <a:ext cx="1079671" cy="1054420"/>
              <a:chOff x="5976205" y="1286434"/>
              <a:chExt cx="1079671" cy="1054420"/>
            </a:xfrm>
          </p:grpSpPr>
          <p:cxnSp>
            <p:nvCxnSpPr>
              <p:cNvPr id="10" name="直線矢印コネクタ 9"/>
              <p:cNvCxnSpPr/>
              <p:nvPr/>
            </p:nvCxnSpPr>
            <p:spPr>
              <a:xfrm flipH="1" flipV="1">
                <a:off x="6275856" y="1286434"/>
                <a:ext cx="489018" cy="105442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5976205" y="1286434"/>
                <a:ext cx="1079671" cy="10496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5361454" y="460734"/>
              <a:ext cx="2492290" cy="2482458"/>
              <a:chOff x="755576" y="3252960"/>
              <a:chExt cx="2492290" cy="2482458"/>
            </a:xfrm>
          </p:grpSpPr>
          <p:cxnSp>
            <p:nvCxnSpPr>
              <p:cNvPr id="7" name="直線矢印コネクタ 6"/>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755576" y="5722718"/>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3" name="円/楕円 12"/>
          <p:cNvSpPr/>
          <p:nvPr/>
        </p:nvSpPr>
        <p:spPr>
          <a:xfrm>
            <a:off x="1404233" y="3938863"/>
            <a:ext cx="1605573" cy="1562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13" idx="4"/>
            <a:endCxn id="13" idx="0"/>
          </p:cNvCxnSpPr>
          <p:nvPr/>
        </p:nvCxnSpPr>
        <p:spPr>
          <a:xfrm flipV="1">
            <a:off x="2207020" y="3938863"/>
            <a:ext cx="0" cy="156294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922508" y="4182692"/>
            <a:ext cx="513795" cy="10496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922508" y="4425869"/>
            <a:ext cx="572186" cy="54029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187469" y="4182692"/>
            <a:ext cx="19551" cy="10496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187469" y="4438882"/>
            <a:ext cx="23204" cy="52728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1647634" y="4182692"/>
            <a:ext cx="1079671" cy="104960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6" idx="3"/>
          </p:cNvCxnSpPr>
          <p:nvPr/>
        </p:nvCxnSpPr>
        <p:spPr>
          <a:xfrm flipH="1" flipV="1">
            <a:off x="1945654" y="4477611"/>
            <a:ext cx="549040" cy="48855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1619489" y="4438882"/>
            <a:ext cx="1107816" cy="52919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1432468" y="4697847"/>
            <a:ext cx="1577338" cy="24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1647634" y="4697848"/>
            <a:ext cx="1097518" cy="1201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1887128" y="4694638"/>
            <a:ext cx="607566" cy="1201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647634" y="4438882"/>
            <a:ext cx="1079671" cy="52919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p:cNvSpPr txBox="1"/>
              <p:nvPr/>
            </p:nvSpPr>
            <p:spPr>
              <a:xfrm>
                <a:off x="1980899" y="4781501"/>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980899" y="4781501"/>
                <a:ext cx="513795" cy="369332"/>
              </a:xfrm>
              <a:prstGeom prst="rect">
                <a:avLst/>
              </a:prstGeom>
              <a:blipFill rotWithShape="1">
                <a:blip r:embed="rId2"/>
                <a:stretch>
                  <a:fillRect/>
                </a:stretch>
              </a:blipFill>
            </p:spPr>
            <p:txBody>
              <a:bodyPr/>
              <a:lstStyle/>
              <a:p>
                <a:r>
                  <a:rPr lang="ja-JP" altLang="en-US">
                    <a:noFill/>
                  </a:rPr>
                  <a:t> </a:t>
                </a:r>
              </a:p>
            </p:txBody>
          </p:sp>
        </mc:Fallback>
      </mc:AlternateContent>
      <p:cxnSp>
        <p:nvCxnSpPr>
          <p:cNvPr id="27" name="直線矢印コネクタ 26"/>
          <p:cNvCxnSpPr/>
          <p:nvPr/>
        </p:nvCxnSpPr>
        <p:spPr>
          <a:xfrm>
            <a:off x="3408129" y="3692910"/>
            <a:ext cx="313952" cy="2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p:cNvSpPr txBox="1"/>
              <p:nvPr/>
            </p:nvSpPr>
            <p:spPr>
              <a:xfrm>
                <a:off x="3232257" y="3692931"/>
                <a:ext cx="665695" cy="359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a:ea typeface="ＭＳ Ｐゴシック" pitchFamily="50" charset="-128"/>
                            </a:rPr>
                          </m:ctrlPr>
                        </m:sSubPr>
                        <m:e>
                          <m:r>
                            <a:rPr kumimoji="1" lang="en-US" altLang="ja-JP" sz="1600" b="0" i="1" smtClean="0">
                              <a:latin typeface="Cambria Math"/>
                              <a:ea typeface="ＭＳ Ｐゴシック" pitchFamily="50" charset="-128"/>
                            </a:rPr>
                            <m:t>𝑎</m:t>
                          </m:r>
                        </m:e>
                        <m:sub>
                          <m:sSub>
                            <m:sSubPr>
                              <m:ctrlPr>
                                <a:rPr kumimoji="1" lang="en-US" altLang="ja-JP" sz="1600" i="1" smtClean="0">
                                  <a:latin typeface="Cambria Math"/>
                                  <a:ea typeface="ＭＳ Ｐゴシック" pitchFamily="50" charset="-128"/>
                                </a:rPr>
                              </m:ctrlPr>
                            </m:sSubPr>
                            <m:e>
                              <m:r>
                                <a:rPr kumimoji="1" lang="en-US" altLang="ja-JP" sz="1600" b="0" i="1" smtClean="0">
                                  <a:latin typeface="Cambria Math"/>
                                  <a:ea typeface="ＭＳ Ｐゴシック" pitchFamily="50" charset="-128"/>
                                </a:rPr>
                                <m:t>𝑖</m:t>
                              </m:r>
                            </m:e>
                            <m:sub>
                              <m:r>
                                <a:rPr kumimoji="1" lang="en-US" altLang="ja-JP" sz="1600" b="0" i="1" smtClean="0">
                                  <a:latin typeface="Cambria Math"/>
                                  <a:ea typeface="ＭＳ Ｐゴシック" pitchFamily="50" charset="-128"/>
                                </a:rPr>
                                <m:t>1</m:t>
                              </m:r>
                            </m:sub>
                          </m:sSub>
                          <m:r>
                            <a:rPr kumimoji="1" lang="en-US" altLang="ja-JP" sz="1600" b="0" i="1" smtClean="0">
                              <a:latin typeface="Cambria Math"/>
                              <a:ea typeface="ＭＳ Ｐゴシック" pitchFamily="50" charset="-128"/>
                            </a:rPr>
                            <m:t>,</m:t>
                          </m:r>
                          <m:sSub>
                            <m:sSubPr>
                              <m:ctrlPr>
                                <a:rPr kumimoji="1" lang="en-US" altLang="ja-JP" sz="1600" i="1" smtClean="0">
                                  <a:latin typeface="Cambria Math"/>
                                  <a:ea typeface="ＭＳ Ｐゴシック" pitchFamily="50" charset="-128"/>
                                </a:rPr>
                              </m:ctrlPr>
                            </m:sSubPr>
                            <m:e>
                              <m:r>
                                <a:rPr kumimoji="1" lang="en-US" altLang="ja-JP" sz="1600" b="0" i="1" smtClean="0">
                                  <a:latin typeface="Cambria Math"/>
                                  <a:ea typeface="ＭＳ Ｐゴシック" pitchFamily="50" charset="-128"/>
                                </a:rPr>
                                <m:t>𝑖</m:t>
                              </m:r>
                            </m:e>
                            <m:sub>
                              <m:r>
                                <a:rPr kumimoji="1" lang="en-US" altLang="ja-JP" sz="1600" b="0" i="1" smtClean="0">
                                  <a:latin typeface="Cambria Math"/>
                                  <a:ea typeface="ＭＳ Ｐゴシック" pitchFamily="50" charset="-128"/>
                                </a:rPr>
                                <m:t>2</m:t>
                              </m:r>
                            </m:sub>
                          </m:sSub>
                        </m:sub>
                      </m:sSub>
                    </m:oMath>
                  </m:oMathPara>
                </a14:m>
                <a:endParaRPr kumimoji="1" lang="ja-JP" altLang="en-US" sz="1600" dirty="0">
                  <a:latin typeface="ＭＳ Ｐゴシック" pitchFamily="50" charset="-128"/>
                  <a:ea typeface="ＭＳ Ｐゴシック" pitchFamily="50" charset="-128"/>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232257" y="3692931"/>
                <a:ext cx="665695" cy="359714"/>
              </a:xfrm>
              <a:prstGeom prst="rect">
                <a:avLst/>
              </a:prstGeom>
              <a:blipFill rotWithShape="1">
                <a:blip r:embed="rId3"/>
                <a:stretch>
                  <a:fillRect/>
                </a:stretch>
              </a:blipFill>
            </p:spPr>
            <p:txBody>
              <a:bodyPr/>
              <a:lstStyle/>
              <a:p>
                <a:r>
                  <a:rPr lang="ja-JP" altLang="en-US">
                    <a:noFill/>
                  </a:rPr>
                  <a:t> </a:t>
                </a:r>
              </a:p>
            </p:txBody>
          </p:sp>
        </mc:Fallback>
      </mc:AlternateContent>
      <p:sp>
        <p:nvSpPr>
          <p:cNvPr id="29" name="右矢印 28"/>
          <p:cNvSpPr/>
          <p:nvPr/>
        </p:nvSpPr>
        <p:spPr>
          <a:xfrm>
            <a:off x="3948001" y="3938863"/>
            <a:ext cx="1520990" cy="1225414"/>
          </a:xfrm>
          <a:prstGeom prst="rightArrow">
            <a:avLst>
              <a:gd name="adj1" fmla="val 57512"/>
              <a:gd name="adj2" fmla="val 37458"/>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619835225"/>
              </p:ext>
            </p:extLst>
          </p:nvPr>
        </p:nvGraphicFramePr>
        <p:xfrm>
          <a:off x="5895295" y="3632846"/>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 name="円/楕円 30"/>
          <p:cNvSpPr/>
          <p:nvPr/>
        </p:nvSpPr>
        <p:spPr>
          <a:xfrm>
            <a:off x="6993304" y="468811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5891175" y="3401938"/>
            <a:ext cx="2492290" cy="2482458"/>
            <a:chOff x="755576" y="3252960"/>
            <a:chExt cx="2492290" cy="2482458"/>
          </a:xfrm>
        </p:grpSpPr>
        <p:cxnSp>
          <p:nvCxnSpPr>
            <p:cNvPr id="33" name="直線矢印コネクタ 32"/>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755576" y="5722718"/>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円/楕円 36"/>
          <p:cNvSpPr/>
          <p:nvPr/>
        </p:nvSpPr>
        <p:spPr>
          <a:xfrm>
            <a:off x="6262525" y="3983809"/>
            <a:ext cx="1605573" cy="1562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9" name="テキスト ボックス 38"/>
              <p:cNvSpPr txBox="1"/>
              <p:nvPr/>
            </p:nvSpPr>
            <p:spPr>
              <a:xfrm>
                <a:off x="6839191" y="4826447"/>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6839191" y="4826447"/>
                <a:ext cx="513795"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6564119" y="4371348"/>
                <a:ext cx="4729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a:ea typeface="ＭＳ Ｐゴシック" pitchFamily="50" charset="-128"/>
                            </a:rPr>
                          </m:ctrlPr>
                        </m:sSubPr>
                        <m:e>
                          <m:r>
                            <a:rPr kumimoji="1" lang="en-US" altLang="ja-JP" sz="1600" b="0" i="1" smtClean="0">
                              <a:latin typeface="Cambria Math"/>
                              <a:ea typeface="ＭＳ Ｐゴシック" pitchFamily="50" charset="-128"/>
                            </a:rPr>
                            <m:t>𝑎</m:t>
                          </m:r>
                        </m:e>
                        <m:sub>
                          <m:r>
                            <a:rPr kumimoji="1" lang="en-US" altLang="ja-JP" sz="1600" b="0" i="1" smtClean="0">
                              <a:latin typeface="Cambria Math"/>
                              <a:ea typeface="ＭＳ Ｐゴシック" pitchFamily="50" charset="-128"/>
                            </a:rPr>
                            <m:t>𝑡</m:t>
                          </m:r>
                          <m:r>
                            <a:rPr kumimoji="1" lang="en-US" altLang="ja-JP" sz="1600" i="1" smtClean="0">
                              <a:latin typeface="Cambria Math"/>
                              <a:ea typeface="ＭＳ Ｐゴシック" pitchFamily="50" charset="-128"/>
                            </a:rPr>
                            <m:t> </m:t>
                          </m:r>
                        </m:sub>
                      </m:sSub>
                    </m:oMath>
                  </m:oMathPara>
                </a14:m>
                <a:endParaRPr kumimoji="1" lang="ja-JP" altLang="en-US" sz="1600" dirty="0">
                  <a:latin typeface="ＭＳ Ｐゴシック" pitchFamily="50" charset="-128"/>
                  <a:ea typeface="ＭＳ Ｐゴシック" pitchFamily="50" charset="-128"/>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6564119" y="4371348"/>
                <a:ext cx="472950" cy="338554"/>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3622557" y="5214084"/>
                <a:ext cx="2171877" cy="670312"/>
              </a:xfrm>
              <a:prstGeom prst="rect">
                <a:avLst/>
              </a:prstGeom>
              <a:noFill/>
            </p:spPr>
            <p:txBody>
              <a:bodyPr wrap="none" rtlCol="0">
                <a:spAutoFit/>
              </a:bodyPr>
              <a:lstStyle/>
              <a:p>
                <a:r>
                  <a:rPr lang="ja-JP" altLang="en-US" dirty="0" smtClean="0">
                    <a:latin typeface="ＭＳ Ｐゴシック" pitchFamily="50" charset="-128"/>
                    <a:ea typeface="ＭＳ Ｐゴシック" pitchFamily="50" charset="-128"/>
                  </a:rPr>
                  <a:t>各セルから</a:t>
                </a:r>
                <a14:m>
                  <m:oMath xmlns:m="http://schemas.openxmlformats.org/officeDocument/2006/math">
                    <m:r>
                      <a:rPr lang="ja-JP" altLang="en-US" b="0" i="1" smtClean="0">
                        <a:latin typeface="Cambria Math"/>
                        <a:ea typeface="ＭＳ Ｐゴシック" pitchFamily="50" charset="-128"/>
                      </a:rPr>
                      <m:t>の</m:t>
                    </m:r>
                    <m:sSub>
                      <m:sSubPr>
                        <m:ctrlPr>
                          <a:rPr lang="en-US" altLang="ja-JP" i="1" smtClean="0">
                            <a:latin typeface="Cambria Math"/>
                            <a:ea typeface="ＭＳ Ｐゴシック" pitchFamily="50" charset="-128"/>
                          </a:rPr>
                        </m:ctrlPr>
                      </m:sSubPr>
                      <m:e>
                        <m:r>
                          <a:rPr lang="en-US" altLang="ja-JP" i="1">
                            <a:latin typeface="Cambria Math"/>
                            <a:ea typeface="ＭＳ Ｐゴシック" pitchFamily="50" charset="-128"/>
                          </a:rPr>
                          <m:t>𝑎</m:t>
                        </m:r>
                      </m:e>
                      <m:sub>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𝑖</m:t>
                            </m:r>
                          </m:e>
                          <m:sub>
                            <m:r>
                              <a:rPr lang="en-US" altLang="ja-JP" i="1">
                                <a:latin typeface="Cambria Math"/>
                                <a:ea typeface="ＭＳ Ｐゴシック" pitchFamily="50" charset="-128"/>
                              </a:rPr>
                              <m:t>1</m:t>
                            </m:r>
                          </m:sub>
                        </m:sSub>
                        <m:r>
                          <a:rPr lang="en-US" altLang="ja-JP" i="1">
                            <a:latin typeface="Cambria Math"/>
                            <a:ea typeface="ＭＳ Ｐゴシック" pitchFamily="50" charset="-128"/>
                          </a:rPr>
                          <m:t>,</m:t>
                        </m:r>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𝑖</m:t>
                            </m:r>
                          </m:e>
                          <m:sub>
                            <m:r>
                              <a:rPr lang="en-US" altLang="ja-JP" i="1">
                                <a:latin typeface="Cambria Math"/>
                                <a:ea typeface="ＭＳ Ｐゴシック" pitchFamily="50" charset="-128"/>
                              </a:rPr>
                              <m:t>2</m:t>
                            </m:r>
                          </m:sub>
                        </m:sSub>
                      </m:sub>
                    </m:sSub>
                    <m:r>
                      <a:rPr lang="ja-JP" altLang="en-US" b="0" i="1" smtClean="0">
                        <a:latin typeface="Cambria Math"/>
                        <a:ea typeface="ＭＳ Ｐゴシック" pitchFamily="50" charset="-128"/>
                      </a:rPr>
                      <m:t>を</m:t>
                    </m:r>
                  </m:oMath>
                </a14:m>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統合する</a:t>
                </a:r>
                <a:endParaRPr lang="ja-JP" altLang="en-US" dirty="0">
                  <a:latin typeface="ＭＳ Ｐゴシック" pitchFamily="50" charset="-128"/>
                  <a:ea typeface="ＭＳ Ｐゴシック" pitchFamily="50" charset="-128"/>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3622557" y="5214084"/>
                <a:ext cx="2171877" cy="670312"/>
              </a:xfrm>
              <a:prstGeom prst="rect">
                <a:avLst/>
              </a:prstGeom>
              <a:blipFill rotWithShape="1">
                <a:blip r:embed="rId6"/>
                <a:stretch>
                  <a:fillRect l="-2241" t="-7273" r="-1120" b="-13636"/>
                </a:stretch>
              </a:blipFill>
            </p:spPr>
            <p:txBody>
              <a:bodyPr/>
              <a:lstStyle/>
              <a:p>
                <a:r>
                  <a:rPr lang="ja-JP" altLang="en-US">
                    <a:noFill/>
                  </a:rPr>
                  <a:t> </a:t>
                </a:r>
              </a:p>
            </p:txBody>
          </p:sp>
        </mc:Fallback>
      </mc:AlternateContent>
      <p:sp>
        <p:nvSpPr>
          <p:cNvPr id="42" name="タイトル 1"/>
          <p:cNvSpPr txBox="1">
            <a:spLocks/>
          </p:cNvSpPr>
          <p:nvPr/>
        </p:nvSpPr>
        <p:spPr>
          <a:xfrm>
            <a:off x="755576" y="332656"/>
            <a:ext cx="7560840" cy="792088"/>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smtClean="0">
                <a:latin typeface="ＭＳ Ｐゴシック" pitchFamily="50" charset="-128"/>
                <a:ea typeface="ＭＳ Ｐゴシック" pitchFamily="50" charset="-128"/>
              </a:rPr>
              <a:t>動作生成プロセス</a:t>
            </a:r>
            <a:r>
              <a:rPr lang="ja-JP" altLang="en-US" sz="4800" dirty="0">
                <a:latin typeface="ＭＳ Ｐゴシック" pitchFamily="50" charset="-128"/>
                <a:ea typeface="ＭＳ Ｐゴシック" pitchFamily="50" charset="-128"/>
              </a:rPr>
              <a:t>１</a:t>
            </a:r>
            <a:r>
              <a:rPr lang="en-US" altLang="ja-JP" sz="4800" dirty="0" smtClean="0">
                <a:latin typeface="ＭＳ Ｐゴシック" pitchFamily="50" charset="-128"/>
                <a:ea typeface="ＭＳ Ｐゴシック" pitchFamily="50" charset="-128"/>
              </a:rPr>
              <a:t>.</a:t>
            </a:r>
            <a:r>
              <a:rPr lang="ja-JP" altLang="en-US" sz="4800" dirty="0" smtClean="0">
                <a:latin typeface="ＭＳ Ｐゴシック" pitchFamily="50" charset="-128"/>
                <a:ea typeface="ＭＳ Ｐゴシック" pitchFamily="50" charset="-128"/>
              </a:rPr>
              <a:t>２</a:t>
            </a:r>
            <a:r>
              <a:rPr lang="en-US" altLang="ja-JP" sz="4800" dirty="0" smtClean="0">
                <a:latin typeface="ＭＳ Ｐゴシック" pitchFamily="50" charset="-128"/>
                <a:ea typeface="ＭＳ Ｐゴシック" pitchFamily="50" charset="-128"/>
              </a:rPr>
              <a:t>.</a:t>
            </a:r>
            <a:endParaRPr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43" name="コンテンツ プレースホルダー 2"/>
              <p:cNvSpPr txBox="1">
                <a:spLocks/>
              </p:cNvSpPr>
              <p:nvPr/>
            </p:nvSpPr>
            <p:spPr>
              <a:xfrm>
                <a:off x="539552" y="1335656"/>
                <a:ext cx="8076262" cy="1733304"/>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dirty="0" smtClean="0">
                    <a:latin typeface="ＭＳ Ｐゴシック" pitchFamily="50" charset="-128"/>
                    <a:ea typeface="ＭＳ Ｐゴシック" pitchFamily="50" charset="-128"/>
                  </a:rPr>
                  <a:t>取得した時刻</a:t>
                </a:r>
                <a14:m>
                  <m:oMath xmlns:m="http://schemas.openxmlformats.org/officeDocument/2006/math">
                    <m:r>
                      <a:rPr lang="en-US" altLang="ja-JP" i="1" dirty="0" smtClean="0">
                        <a:latin typeface="Cambria Math"/>
                        <a:ea typeface="ＭＳ Ｐゴシック" pitchFamily="50" charset="-128"/>
                      </a:rPr>
                      <m:t>𝑡</m:t>
                    </m:r>
                  </m:oMath>
                </a14:m>
                <a:r>
                  <a:rPr lang="ja-JP" altLang="en-US" dirty="0" smtClean="0">
                    <a:latin typeface="ＭＳ Ｐゴシック" pitchFamily="50" charset="-128"/>
                    <a:ea typeface="ＭＳ Ｐゴシック" pitchFamily="50" charset="-128"/>
                  </a:rPr>
                  <a:t>の</a:t>
                </a:r>
                <a:r>
                  <a:rPr lang="ja-JP" altLang="en-US" dirty="0">
                    <a:latin typeface="ＭＳ Ｐゴシック" pitchFamily="50" charset="-128"/>
                    <a:ea typeface="ＭＳ Ｐゴシック" pitchFamily="50" charset="-128"/>
                  </a:rPr>
                  <a:t>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を中心とした円状範囲の各セルから受ける</a:t>
                </a:r>
                <a:r>
                  <a:rPr lang="ja-JP" altLang="en-US" dirty="0">
                    <a:latin typeface="ＭＳ Ｐゴシック" pitchFamily="50" charset="-128"/>
                    <a:ea typeface="ＭＳ Ｐゴシック" pitchFamily="50" charset="-128"/>
                  </a:rPr>
                  <a:t>仮想的</a:t>
                </a:r>
                <a:r>
                  <a:rPr lang="ja-JP" altLang="en-US" dirty="0" smtClean="0">
                    <a:latin typeface="ＭＳ Ｐゴシック" pitchFamily="50" charset="-128"/>
                    <a:ea typeface="ＭＳ Ｐゴシック" pitchFamily="50" charset="-128"/>
                  </a:rPr>
                  <a:t>な引力，各セルへの加速度</a:t>
                </a:r>
                <a14:m>
                  <m:oMath xmlns:m="http://schemas.openxmlformats.org/officeDocument/2006/math">
                    <m:sSub>
                      <m:sSubPr>
                        <m:ctrlPr>
                          <a:rPr lang="en-US" altLang="ja-JP" i="1">
                            <a:latin typeface="Cambria Math"/>
                          </a:rPr>
                        </m:ctrlPr>
                      </m:sSubPr>
                      <m:e>
                        <m:r>
                          <a:rPr lang="en-US" altLang="ja-JP" i="1">
                            <a:latin typeface="Cambria Math"/>
                          </a:rPr>
                          <m:t>𝑎</m:t>
                        </m:r>
                      </m:e>
                      <m:sub>
                        <m:sSub>
                          <m:sSubPr>
                            <m:ctrlPr>
                              <a:rPr lang="en-US" altLang="ja-JP" i="1">
                                <a:latin typeface="Cambria Math"/>
                              </a:rPr>
                            </m:ctrlPr>
                          </m:sSubPr>
                          <m:e>
                            <m:r>
                              <a:rPr lang="en-US" altLang="ja-JP" i="1">
                                <a:latin typeface="Cambria Math"/>
                              </a:rPr>
                              <m:t>𝑖</m:t>
                            </m:r>
                          </m:e>
                          <m:sub>
                            <m:r>
                              <a:rPr lang="en-US" altLang="ja-JP" i="1">
                                <a:latin typeface="Cambria Math"/>
                              </a:rPr>
                              <m:t>1</m:t>
                            </m:r>
                          </m:sub>
                        </m:sSub>
                        <m:r>
                          <a:rPr lang="en-US" altLang="ja-JP" i="1">
                            <a:latin typeface="Cambria Math"/>
                          </a:rPr>
                          <m:t>,</m:t>
                        </m:r>
                        <m:sSub>
                          <m:sSubPr>
                            <m:ctrlPr>
                              <a:rPr lang="en-US" altLang="ja-JP" i="1">
                                <a:latin typeface="Cambria Math"/>
                              </a:rPr>
                            </m:ctrlPr>
                          </m:sSubPr>
                          <m:e>
                            <m:r>
                              <a:rPr lang="en-US" altLang="ja-JP" i="1">
                                <a:latin typeface="Cambria Math"/>
                              </a:rPr>
                              <m:t>𝑖</m:t>
                            </m:r>
                          </m:e>
                          <m:sub>
                            <m:r>
                              <a:rPr lang="en-US" altLang="ja-JP" i="1">
                                <a:latin typeface="Cambria Math"/>
                              </a:rPr>
                              <m:t>2</m:t>
                            </m:r>
                          </m:sub>
                        </m:sSub>
                      </m:sub>
                    </m:sSub>
                  </m:oMath>
                </a14:m>
                <a:r>
                  <a:rPr lang="ja-JP" altLang="en-US" dirty="0" smtClean="0">
                    <a:latin typeface="ＭＳ Ｐゴシック" pitchFamily="50" charset="-128"/>
                    <a:ea typeface="ＭＳ Ｐゴシック" pitchFamily="50" charset="-128"/>
                  </a:rPr>
                  <a:t>を求める</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各セルへの加速度</a:t>
                </a:r>
                <a14:m>
                  <m:oMath xmlns:m="http://schemas.openxmlformats.org/officeDocument/2006/math">
                    <m:sSub>
                      <m:sSubPr>
                        <m:ctrlPr>
                          <a:rPr lang="en-US" altLang="ja-JP" i="1">
                            <a:latin typeface="Cambria Math"/>
                          </a:rPr>
                        </m:ctrlPr>
                      </m:sSubPr>
                      <m:e>
                        <m:r>
                          <a:rPr lang="en-US" altLang="ja-JP" i="1">
                            <a:latin typeface="Cambria Math"/>
                          </a:rPr>
                          <m:t>𝑎</m:t>
                        </m:r>
                      </m:e>
                      <m:sub>
                        <m:sSub>
                          <m:sSubPr>
                            <m:ctrlPr>
                              <a:rPr lang="en-US" altLang="ja-JP" i="1">
                                <a:latin typeface="Cambria Math"/>
                              </a:rPr>
                            </m:ctrlPr>
                          </m:sSubPr>
                          <m:e>
                            <m:r>
                              <a:rPr lang="en-US" altLang="ja-JP" i="1">
                                <a:latin typeface="Cambria Math"/>
                              </a:rPr>
                              <m:t>𝑖</m:t>
                            </m:r>
                          </m:e>
                          <m:sub>
                            <m:r>
                              <a:rPr lang="en-US" altLang="ja-JP" i="1">
                                <a:latin typeface="Cambria Math"/>
                              </a:rPr>
                              <m:t>1</m:t>
                            </m:r>
                          </m:sub>
                        </m:sSub>
                        <m:r>
                          <a:rPr lang="en-US" altLang="ja-JP" i="1">
                            <a:latin typeface="Cambria Math"/>
                          </a:rPr>
                          <m:t>,</m:t>
                        </m:r>
                        <m:sSub>
                          <m:sSubPr>
                            <m:ctrlPr>
                              <a:rPr lang="en-US" altLang="ja-JP" i="1">
                                <a:latin typeface="Cambria Math"/>
                              </a:rPr>
                            </m:ctrlPr>
                          </m:sSubPr>
                          <m:e>
                            <m:r>
                              <a:rPr lang="en-US" altLang="ja-JP" i="1">
                                <a:latin typeface="Cambria Math"/>
                              </a:rPr>
                              <m:t>𝑖</m:t>
                            </m:r>
                          </m:e>
                          <m:sub>
                            <m:r>
                              <a:rPr lang="en-US" altLang="ja-JP" i="1">
                                <a:latin typeface="Cambria Math"/>
                              </a:rPr>
                              <m:t>2</m:t>
                            </m:r>
                          </m:sub>
                        </m:sSub>
                      </m:sub>
                    </m:sSub>
                  </m:oMath>
                </a14:m>
                <a:r>
                  <a:rPr lang="ja-JP" altLang="en-US" dirty="0" smtClean="0">
                    <a:latin typeface="ＭＳ Ｐゴシック" pitchFamily="50" charset="-128"/>
                    <a:ea typeface="ＭＳ Ｐゴシック" pitchFamily="50" charset="-128"/>
                  </a:rPr>
                  <a:t>を総和し，加速度</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𝑎</m:t>
                        </m:r>
                      </m:e>
                      <m:sub>
                        <m:r>
                          <a:rPr lang="en-US" altLang="ja-JP" i="1">
                            <a:latin typeface="Cambria Math"/>
                            <a:ea typeface="ＭＳ Ｐゴシック" pitchFamily="50" charset="-128"/>
                          </a:rPr>
                          <m:t>𝑡</m:t>
                        </m:r>
                        <m:r>
                          <a:rPr lang="en-US" altLang="ja-JP" i="1">
                            <a:latin typeface="Cambria Math"/>
                            <a:ea typeface="ＭＳ Ｐゴシック" pitchFamily="50" charset="-128"/>
                          </a:rPr>
                          <m:t> </m:t>
                        </m:r>
                      </m:sub>
                    </m:sSub>
                  </m:oMath>
                </a14:m>
                <a:r>
                  <a:rPr lang="ja-JP" altLang="en-US" dirty="0" smtClean="0">
                    <a:latin typeface="ＭＳ Ｐゴシック" pitchFamily="50" charset="-128"/>
                    <a:ea typeface="ＭＳ Ｐゴシック" pitchFamily="50" charset="-128"/>
                  </a:rPr>
                  <a:t>を求める</a:t>
                </a:r>
                <a:endParaRPr lang="en-US" altLang="ja-JP" dirty="0" smtClean="0">
                  <a:latin typeface="ＭＳ Ｐゴシック" pitchFamily="50" charset="-128"/>
                  <a:ea typeface="ＭＳ Ｐゴシック" pitchFamily="50" charset="-128"/>
                </a:endParaRPr>
              </a:p>
            </p:txBody>
          </p:sp>
        </mc:Choice>
        <mc:Fallback xmlns="">
          <p:sp>
            <p:nvSpPr>
              <p:cNvPr id="43" name="コンテンツ プレースホルダー 2"/>
              <p:cNvSpPr txBox="1">
                <a:spLocks noRot="1" noChangeAspect="1" noMove="1" noResize="1" noEditPoints="1" noAdjustHandles="1" noChangeArrowheads="1" noChangeShapeType="1" noTextEdit="1"/>
              </p:cNvSpPr>
              <p:nvPr/>
            </p:nvSpPr>
            <p:spPr>
              <a:xfrm>
                <a:off x="539552" y="1335656"/>
                <a:ext cx="8076262" cy="1733304"/>
              </a:xfrm>
              <a:prstGeom prst="rect">
                <a:avLst/>
              </a:prstGeom>
              <a:blipFill rotWithShape="1">
                <a:blip r:embed="rId7"/>
                <a:stretch>
                  <a:fillRect l="-1057" t="-3873"/>
                </a:stretch>
              </a:blipFill>
            </p:spPr>
            <p:txBody>
              <a:bodyPr/>
              <a:lstStyle/>
              <a:p>
                <a:r>
                  <a:rPr lang="ja-JP" altLang="en-US">
                    <a:noFill/>
                  </a:rPr>
                  <a:t> </a:t>
                </a:r>
              </a:p>
            </p:txBody>
          </p:sp>
        </mc:Fallback>
      </mc:AlternateContent>
      <p:cxnSp>
        <p:nvCxnSpPr>
          <p:cNvPr id="44" name="直線矢印コネクタ 43"/>
          <p:cNvCxnSpPr/>
          <p:nvPr/>
        </p:nvCxnSpPr>
        <p:spPr>
          <a:xfrm flipH="1" flipV="1">
            <a:off x="6839191" y="4182692"/>
            <a:ext cx="197878" cy="5725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p:cNvSpPr txBox="1"/>
              <p:nvPr/>
            </p:nvSpPr>
            <p:spPr>
              <a:xfrm>
                <a:off x="3210139" y="581263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3210139" y="5812638"/>
                <a:ext cx="354965" cy="369332"/>
              </a:xfrm>
              <a:prstGeom prst="rect">
                <a:avLst/>
              </a:prstGeom>
              <a:blipFill rotWithShape="1">
                <a:blip r:embed="rId8"/>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7952026" y="588439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7952026" y="5884396"/>
                <a:ext cx="354965" cy="369332"/>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p:cNvSpPr txBox="1"/>
              <p:nvPr/>
            </p:nvSpPr>
            <p:spPr>
              <a:xfrm>
                <a:off x="586736" y="3396769"/>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586736" y="3396769"/>
                <a:ext cx="446148" cy="369332"/>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5468991" y="3499756"/>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5468991" y="3499756"/>
                <a:ext cx="446148" cy="369332"/>
              </a:xfrm>
              <a:prstGeom prst="rect">
                <a:avLst/>
              </a:prstGeom>
              <a:blipFill rotWithShape="1">
                <a:blip r:embed="rId1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9866535"/>
      </p:ext>
    </p:extLst>
  </p:cSld>
  <p:clrMapOvr>
    <a:masterClrMapping/>
  </p:clrMapOvr>
  <mc:AlternateContent xmlns:mc="http://schemas.openxmlformats.org/markup-compatibility/2006" xmlns:p14="http://schemas.microsoft.com/office/powerpoint/2010/main">
    <mc:Choice Requires="p14">
      <p:transition spd="slow" p14:dur="2000" advTm="23982"/>
    </mc:Choice>
    <mc:Fallback xmlns="">
      <p:transition spd="slow" advTm="2398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219173" y="3664413"/>
            <a:ext cx="2344715" cy="224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323569423"/>
              </p:ext>
            </p:extLst>
          </p:nvPr>
        </p:nvGraphicFramePr>
        <p:xfrm>
          <a:off x="1223292" y="3660750"/>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 name="円/楕円 30"/>
          <p:cNvSpPr/>
          <p:nvPr/>
        </p:nvSpPr>
        <p:spPr>
          <a:xfrm>
            <a:off x="2321301" y="4716021"/>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1219172" y="3429842"/>
            <a:ext cx="2500916" cy="2487010"/>
            <a:chOff x="755576" y="3252960"/>
            <a:chExt cx="2500916" cy="2487010"/>
          </a:xfrm>
        </p:grpSpPr>
        <p:cxnSp>
          <p:nvCxnSpPr>
            <p:cNvPr id="33" name="直線矢印コネクタ 32"/>
            <p:cNvCxnSpPr/>
            <p:nvPr/>
          </p:nvCxnSpPr>
          <p:spPr>
            <a:xfrm flipH="1" flipV="1">
              <a:off x="755576" y="3252960"/>
              <a:ext cx="1" cy="24824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764202" y="5739970"/>
              <a:ext cx="24922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円/楕円 36"/>
          <p:cNvSpPr/>
          <p:nvPr/>
        </p:nvSpPr>
        <p:spPr>
          <a:xfrm>
            <a:off x="1475656" y="3918721"/>
            <a:ext cx="1811008" cy="17229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9" name="テキスト ボックス 38"/>
              <p:cNvSpPr txBox="1"/>
              <p:nvPr/>
            </p:nvSpPr>
            <p:spPr>
              <a:xfrm>
                <a:off x="228858" y="5326044"/>
                <a:ext cx="9476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b="1" i="0">
                          <a:latin typeface="Cambria Math"/>
                        </a:rPr>
                        <m:t>現状態</m:t>
                      </m:r>
                    </m:oMath>
                  </m:oMathPara>
                </a14:m>
                <a:endParaRPr kumimoji="1" lang="ja-JP" altLang="en-US" b="1" dirty="0">
                  <a:latin typeface="ＭＳ Ｐゴシック" pitchFamily="50" charset="-128"/>
                  <a:ea typeface="ＭＳ Ｐゴシック"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28858" y="5326044"/>
                <a:ext cx="947695" cy="369332"/>
              </a:xfrm>
              <a:prstGeom prst="rect">
                <a:avLst/>
              </a:prstGeom>
              <a:blipFill rotWithShape="1">
                <a:blip r:embed="rId2"/>
                <a:stretch>
                  <a:fillRect b="-13333"/>
                </a:stretch>
              </a:blipFill>
            </p:spPr>
            <p:txBody>
              <a:bodyPr/>
              <a:lstStyle/>
              <a:p>
                <a:r>
                  <a:rPr lang="ja-JP" altLang="en-US">
                    <a:noFill/>
                  </a:rPr>
                  <a:t> </a:t>
                </a:r>
              </a:p>
            </p:txBody>
          </p:sp>
        </mc:Fallback>
      </mc:AlternateContent>
      <p:sp>
        <p:nvSpPr>
          <p:cNvPr id="40" name="テキスト ボックス 39"/>
          <p:cNvSpPr txBox="1"/>
          <p:nvPr/>
        </p:nvSpPr>
        <p:spPr>
          <a:xfrm>
            <a:off x="2250420" y="3091288"/>
            <a:ext cx="1826141" cy="338554"/>
          </a:xfrm>
          <a:prstGeom prst="rect">
            <a:avLst/>
          </a:prstGeom>
          <a:noFill/>
        </p:spPr>
        <p:txBody>
          <a:bodyPr wrap="none" rtlCol="0">
            <a:spAutoFit/>
          </a:bodyPr>
          <a:lstStyle/>
          <a:p>
            <a:r>
              <a:rPr kumimoji="1" lang="ja-JP" altLang="en-US" sz="1600" b="1" dirty="0" smtClean="0">
                <a:latin typeface="ＭＳ Ｐゴシック" pitchFamily="50" charset="-128"/>
                <a:ea typeface="ＭＳ Ｐゴシック" pitchFamily="50" charset="-128"/>
              </a:rPr>
              <a:t>知識空間上の距離</a:t>
            </a:r>
            <a:endParaRPr kumimoji="1" lang="ja-JP" altLang="en-US" sz="1600" b="1" dirty="0">
              <a:latin typeface="ＭＳ Ｐゴシック" pitchFamily="50" charset="-128"/>
              <a:ea typeface="ＭＳ Ｐゴシック" pitchFamily="50" charset="-128"/>
            </a:endParaRPr>
          </a:p>
        </p:txBody>
      </p:sp>
      <p:sp>
        <p:nvSpPr>
          <p:cNvPr id="42" name="タイトル 1"/>
          <p:cNvSpPr txBox="1">
            <a:spLocks/>
          </p:cNvSpPr>
          <p:nvPr/>
        </p:nvSpPr>
        <p:spPr>
          <a:xfrm>
            <a:off x="755576" y="332656"/>
            <a:ext cx="7560840" cy="792088"/>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smtClean="0">
                <a:latin typeface="ＭＳ Ｐゴシック" pitchFamily="50" charset="-128"/>
                <a:ea typeface="ＭＳ Ｐゴシック" pitchFamily="50" charset="-128"/>
              </a:rPr>
              <a:t>各セルからの引力</a:t>
            </a:r>
            <a:endParaRPr lang="ja-JP" altLang="en-US" sz="4800" dirty="0">
              <a:latin typeface="ＭＳ Ｐゴシック" pitchFamily="50" charset="-128"/>
              <a:ea typeface="ＭＳ Ｐゴシック" pitchFamily="50" charset="-128"/>
            </a:endParaRPr>
          </a:p>
        </p:txBody>
      </p:sp>
      <p:sp>
        <p:nvSpPr>
          <p:cNvPr id="43" name="コンテンツ プレースホルダー 2"/>
          <p:cNvSpPr txBox="1">
            <a:spLocks/>
          </p:cNvSpPr>
          <p:nvPr/>
        </p:nvSpPr>
        <p:spPr>
          <a:xfrm>
            <a:off x="651141" y="1127058"/>
            <a:ext cx="7913108" cy="2247086"/>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dirty="0" smtClean="0">
                <a:latin typeface="ＭＳ Ｐゴシック" pitchFamily="50" charset="-128"/>
                <a:ea typeface="ＭＳ Ｐゴシック" pitchFamily="50" charset="-128"/>
              </a:rPr>
              <a:t>対象セルと現状態の離れ</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対象セルと現状態に選択頻度の差</a:t>
            </a:r>
            <a:endParaRPr lang="en-US" altLang="ja-JP" dirty="0" smtClean="0">
              <a:latin typeface="ＭＳ Ｐゴシック" pitchFamily="50" charset="-128"/>
              <a:ea typeface="ＭＳ Ｐゴシック" pitchFamily="50" charset="-128"/>
            </a:endParaRPr>
          </a:p>
          <a:p>
            <a:r>
              <a:rPr lang="en-US" altLang="ja-JP" dirty="0" smtClean="0">
                <a:latin typeface="ＭＳ Ｐゴシック" pitchFamily="50" charset="-128"/>
                <a:ea typeface="ＭＳ Ｐゴシック" pitchFamily="50" charset="-128"/>
              </a:rPr>
              <a:t>2</a:t>
            </a:r>
            <a:r>
              <a:rPr lang="ja-JP" altLang="en-US" dirty="0" smtClean="0">
                <a:latin typeface="ＭＳ Ｐゴシック" pitchFamily="50" charset="-128"/>
                <a:ea typeface="ＭＳ Ｐゴシック" pitchFamily="50" charset="-128"/>
              </a:rPr>
              <a:t>種類の要素で知識空間からの力を決定する</a:t>
            </a:r>
            <a:endParaRPr lang="en-US" altLang="ja-JP" dirty="0" smtClean="0">
              <a:latin typeface="ＭＳ Ｐゴシック" pitchFamily="50" charset="-128"/>
              <a:ea typeface="ＭＳ Ｐゴシック" pitchFamily="50" charset="-128"/>
            </a:endParaRPr>
          </a:p>
        </p:txBody>
      </p:sp>
      <p:cxnSp>
        <p:nvCxnSpPr>
          <p:cNvPr id="44" name="直線矢印コネクタ 43"/>
          <p:cNvCxnSpPr>
            <a:stCxn id="31" idx="1"/>
          </p:cNvCxnSpPr>
          <p:nvPr/>
        </p:nvCxnSpPr>
        <p:spPr>
          <a:xfrm flipH="1" flipV="1">
            <a:off x="2093577" y="4230220"/>
            <a:ext cx="248815" cy="504745"/>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テキスト ボックス 47"/>
              <p:cNvSpPr txBox="1"/>
              <p:nvPr/>
            </p:nvSpPr>
            <p:spPr>
              <a:xfrm>
                <a:off x="3247730" y="5855135"/>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3247730" y="5855135"/>
                <a:ext cx="354965"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831501" y="3510779"/>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831501" y="3510779"/>
                <a:ext cx="446148" cy="369332"/>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45" name="直線コネクタ 44"/>
          <p:cNvCxnSpPr>
            <a:stCxn id="39" idx="0"/>
          </p:cNvCxnSpPr>
          <p:nvPr/>
        </p:nvCxnSpPr>
        <p:spPr>
          <a:xfrm flipV="1">
            <a:off x="702706" y="4793187"/>
            <a:ext cx="1618595" cy="53285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2217984" y="3429843"/>
            <a:ext cx="651420" cy="105274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1601138" y="3374144"/>
            <a:ext cx="450583" cy="83645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69358" y="3035590"/>
            <a:ext cx="1962397" cy="338554"/>
          </a:xfrm>
          <a:prstGeom prst="rect">
            <a:avLst/>
          </a:prstGeom>
          <a:noFill/>
        </p:spPr>
        <p:txBody>
          <a:bodyPr wrap="none" rtlCol="0">
            <a:spAutoFit/>
          </a:bodyPr>
          <a:lstStyle/>
          <a:p>
            <a:r>
              <a:rPr kumimoji="1" lang="ja-JP" altLang="en-US" sz="1600" b="1" dirty="0" smtClean="0">
                <a:latin typeface="ＭＳ Ｐゴシック" pitchFamily="50" charset="-128"/>
                <a:ea typeface="ＭＳ Ｐゴシック" pitchFamily="50" charset="-128"/>
              </a:rPr>
              <a:t>現状態周辺の１セル</a:t>
            </a:r>
            <a:endParaRPr kumimoji="1" lang="ja-JP" altLang="en-US" sz="1600" b="1" dirty="0">
              <a:latin typeface="ＭＳ Ｐゴシック" pitchFamily="50" charset="-128"/>
              <a:ea typeface="ＭＳ Ｐゴシック" pitchFamily="50" charset="-128"/>
            </a:endParaRPr>
          </a:p>
        </p:txBody>
      </p:sp>
      <p:sp>
        <p:nvSpPr>
          <p:cNvPr id="57" name="正方形/長方形 56"/>
          <p:cNvSpPr/>
          <p:nvPr/>
        </p:nvSpPr>
        <p:spPr>
          <a:xfrm>
            <a:off x="4197328" y="3664413"/>
            <a:ext cx="288032" cy="2236496"/>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4138926" y="3356891"/>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9" name="テキスト ボックス 58"/>
          <p:cNvSpPr txBox="1"/>
          <p:nvPr/>
        </p:nvSpPr>
        <p:spPr>
          <a:xfrm>
            <a:off x="4149582" y="5844825"/>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60" name="グループ化 59"/>
          <p:cNvGrpSpPr/>
          <p:nvPr/>
        </p:nvGrpSpPr>
        <p:grpSpPr>
          <a:xfrm>
            <a:off x="4392252" y="4100795"/>
            <a:ext cx="430887" cy="1120359"/>
            <a:chOff x="8181578" y="3973251"/>
            <a:chExt cx="430887" cy="1120359"/>
          </a:xfrm>
        </p:grpSpPr>
        <p:sp>
          <p:nvSpPr>
            <p:cNvPr id="61" name="テキスト ボックス 60"/>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62" name="テキスト ボックス 61"/>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sp>
        <p:nvSpPr>
          <p:cNvPr id="66" name="テキスト ボックス 65"/>
          <p:cNvSpPr txBox="1"/>
          <p:nvPr/>
        </p:nvSpPr>
        <p:spPr>
          <a:xfrm>
            <a:off x="5116033" y="3982336"/>
            <a:ext cx="3422732" cy="584775"/>
          </a:xfrm>
          <a:prstGeom prst="rect">
            <a:avLst/>
          </a:prstGeom>
          <a:noFill/>
        </p:spPr>
        <p:txBody>
          <a:bodyPr wrap="none" rtlCol="0">
            <a:spAutoFit/>
          </a:bodyPr>
          <a:lstStyle/>
          <a:p>
            <a:pPr algn="ctr"/>
            <a:r>
              <a:rPr kumimoji="1" lang="ja-JP" altLang="en-US" sz="1600" b="1" dirty="0" smtClean="0">
                <a:latin typeface="ＭＳ Ｐゴシック" pitchFamily="50" charset="-128"/>
                <a:ea typeface="ＭＳ Ｐゴシック" pitchFamily="50" charset="-128"/>
              </a:rPr>
              <a:t>現状態からの離れ</a:t>
            </a:r>
            <a:endParaRPr kumimoji="1" lang="en-US" altLang="ja-JP" sz="1600" b="1" dirty="0" smtClean="0">
              <a:latin typeface="ＭＳ Ｐゴシック" pitchFamily="50" charset="-128"/>
              <a:ea typeface="ＭＳ Ｐゴシック" pitchFamily="50" charset="-128"/>
            </a:endParaRPr>
          </a:p>
          <a:p>
            <a:pPr algn="ctr"/>
            <a:r>
              <a:rPr kumimoji="1" lang="ja-JP" altLang="en-US" sz="1600" b="1" dirty="0" smtClean="0">
                <a:latin typeface="ＭＳ Ｐゴシック" pitchFamily="50" charset="-128"/>
                <a:ea typeface="ＭＳ Ｐゴシック" pitchFamily="50" charset="-128"/>
              </a:rPr>
              <a:t>力を受ける範囲－知識空間上の距離</a:t>
            </a:r>
            <a:endParaRPr kumimoji="1" lang="ja-JP" altLang="en-US" sz="1600" b="1" dirty="0">
              <a:latin typeface="ＭＳ Ｐゴシック" pitchFamily="50" charset="-128"/>
              <a:ea typeface="ＭＳ Ｐゴシック" pitchFamily="50" charset="-128"/>
            </a:endParaRPr>
          </a:p>
        </p:txBody>
      </p:sp>
      <p:sp>
        <p:nvSpPr>
          <p:cNvPr id="67" name="テキスト ボックス 66"/>
          <p:cNvSpPr txBox="1"/>
          <p:nvPr/>
        </p:nvSpPr>
        <p:spPr>
          <a:xfrm>
            <a:off x="6574683" y="4486758"/>
            <a:ext cx="391454" cy="338554"/>
          </a:xfrm>
          <a:prstGeom prst="rect">
            <a:avLst/>
          </a:prstGeom>
          <a:noFill/>
        </p:spPr>
        <p:txBody>
          <a:bodyPr wrap="none" rtlCol="0">
            <a:spAutoFit/>
          </a:bodyPr>
          <a:lstStyle/>
          <a:p>
            <a:r>
              <a:rPr kumimoji="1" lang="en-US" altLang="ja-JP" sz="1600" b="1" dirty="0" smtClean="0">
                <a:latin typeface="ＭＳ Ｐゴシック" pitchFamily="50" charset="-128"/>
                <a:ea typeface="ＭＳ Ｐゴシック" pitchFamily="50" charset="-128"/>
              </a:rPr>
              <a:t>×</a:t>
            </a:r>
            <a:endParaRPr kumimoji="1" lang="ja-JP" altLang="en-US" sz="1600" b="1" dirty="0">
              <a:latin typeface="ＭＳ Ｐゴシック" pitchFamily="50" charset="-128"/>
              <a:ea typeface="ＭＳ Ｐゴシック" pitchFamily="50" charset="-128"/>
            </a:endParaRPr>
          </a:p>
        </p:txBody>
      </p:sp>
      <p:graphicFrame>
        <p:nvGraphicFramePr>
          <p:cNvPr id="68" name="表 67"/>
          <p:cNvGraphicFramePr>
            <a:graphicFrameLocks noGrp="1"/>
          </p:cNvGraphicFramePr>
          <p:nvPr>
            <p:extLst>
              <p:ext uri="{D42A27DB-BD31-4B8C-83A1-F6EECF244321}">
                <p14:modId xmlns:p14="http://schemas.microsoft.com/office/powerpoint/2010/main" val="2552406513"/>
              </p:ext>
            </p:extLst>
          </p:nvPr>
        </p:nvGraphicFramePr>
        <p:xfrm>
          <a:off x="6237008" y="5510458"/>
          <a:ext cx="258122" cy="248761"/>
        </p:xfrm>
        <a:graphic>
          <a:graphicData uri="http://schemas.openxmlformats.org/drawingml/2006/table">
            <a:tbl>
              <a:tblPr firstRow="1" bandRow="1">
                <a:tableStyleId>{5C22544A-7EE6-4342-B048-85BDC9FD1C3A}</a:tableStyleId>
              </a:tblPr>
              <a:tblGrid>
                <a:gridCol w="258122"/>
              </a:tblGrid>
              <a:tr h="248761">
                <a:tc>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sp>
        <p:nvSpPr>
          <p:cNvPr id="71" name="テキスト ボックス 70"/>
          <p:cNvSpPr txBox="1"/>
          <p:nvPr/>
        </p:nvSpPr>
        <p:spPr>
          <a:xfrm>
            <a:off x="4799564" y="4787361"/>
            <a:ext cx="3941691" cy="584775"/>
          </a:xfrm>
          <a:prstGeom prst="rect">
            <a:avLst/>
          </a:prstGeom>
          <a:noFill/>
          <a:ln>
            <a:noFill/>
          </a:ln>
        </p:spPr>
        <p:txBody>
          <a:bodyPr wrap="square" rtlCol="0">
            <a:spAutoFit/>
          </a:bodyPr>
          <a:lstStyle/>
          <a:p>
            <a:pPr algn="ctr"/>
            <a:r>
              <a:rPr kumimoji="1" lang="ja-JP" altLang="en-US" sz="1600" b="1" dirty="0" smtClean="0">
                <a:latin typeface="ＭＳ Ｐゴシック" pitchFamily="50" charset="-128"/>
                <a:ea typeface="ＭＳ Ｐゴシック" pitchFamily="50" charset="-128"/>
              </a:rPr>
              <a:t>現状態のセルが持つ選択頻度値</a:t>
            </a:r>
            <a:r>
              <a:rPr lang="ja-JP" altLang="en-US" sz="1600" b="1" dirty="0" smtClean="0">
                <a:latin typeface="ＭＳ Ｐゴシック" pitchFamily="50" charset="-128"/>
                <a:ea typeface="ＭＳ Ｐゴシック" pitchFamily="50" charset="-128"/>
              </a:rPr>
              <a:t>と</a:t>
            </a:r>
            <a:endParaRPr lang="en-US" altLang="ja-JP" sz="1600" b="1" dirty="0" smtClean="0">
              <a:latin typeface="ＭＳ Ｐゴシック" pitchFamily="50" charset="-128"/>
              <a:ea typeface="ＭＳ Ｐゴシック" pitchFamily="50" charset="-128"/>
            </a:endParaRPr>
          </a:p>
          <a:p>
            <a:pPr algn="ctr"/>
            <a:r>
              <a:rPr lang="ja-JP" altLang="en-US" sz="1600" b="1" dirty="0" smtClean="0">
                <a:latin typeface="ＭＳ Ｐゴシック" pitchFamily="50" charset="-128"/>
                <a:ea typeface="ＭＳ Ｐゴシック" pitchFamily="50" charset="-128"/>
              </a:rPr>
              <a:t>周辺の</a:t>
            </a:r>
            <a:r>
              <a:rPr lang="en-US" altLang="ja-JP" sz="1600" b="1" dirty="0" smtClean="0">
                <a:latin typeface="ＭＳ Ｐゴシック" pitchFamily="50" charset="-128"/>
                <a:ea typeface="ＭＳ Ｐゴシック" pitchFamily="50" charset="-128"/>
              </a:rPr>
              <a:t>1</a:t>
            </a:r>
            <a:r>
              <a:rPr lang="ja-JP" altLang="en-US" sz="1600" b="1" dirty="0" smtClean="0">
                <a:latin typeface="ＭＳ Ｐゴシック" pitchFamily="50" charset="-128"/>
                <a:ea typeface="ＭＳ Ｐゴシック" pitchFamily="50" charset="-128"/>
              </a:rPr>
              <a:t>セルが持つ選択頻度値の差</a:t>
            </a:r>
            <a:endParaRPr kumimoji="1" lang="ja-JP" altLang="en-US" sz="1600" b="1" dirty="0">
              <a:latin typeface="ＭＳ Ｐゴシック" pitchFamily="50" charset="-128"/>
              <a:ea typeface="ＭＳ Ｐゴシック" pitchFamily="50" charset="-128"/>
            </a:endParaRPr>
          </a:p>
        </p:txBody>
      </p:sp>
      <p:graphicFrame>
        <p:nvGraphicFramePr>
          <p:cNvPr id="72" name="表 71"/>
          <p:cNvGraphicFramePr>
            <a:graphicFrameLocks noGrp="1"/>
          </p:cNvGraphicFramePr>
          <p:nvPr>
            <p:extLst>
              <p:ext uri="{D42A27DB-BD31-4B8C-83A1-F6EECF244321}">
                <p14:modId xmlns:p14="http://schemas.microsoft.com/office/powerpoint/2010/main" val="1222966424"/>
              </p:ext>
            </p:extLst>
          </p:nvPr>
        </p:nvGraphicFramePr>
        <p:xfrm>
          <a:off x="7017507" y="5510458"/>
          <a:ext cx="258122" cy="248761"/>
        </p:xfrm>
        <a:graphic>
          <a:graphicData uri="http://schemas.openxmlformats.org/drawingml/2006/table">
            <a:tbl>
              <a:tblPr firstRow="1" bandRow="1">
                <a:tableStyleId>{5C22544A-7EE6-4342-B048-85BDC9FD1C3A}</a:tableStyleId>
              </a:tblPr>
              <a:tblGrid>
                <a:gridCol w="258122"/>
              </a:tblGrid>
              <a:tr h="248761">
                <a:tc>
                  <a:txBody>
                    <a:bodyPr/>
                    <a:lstStyle/>
                    <a:p>
                      <a:endParaRPr kumimoji="1" lang="ja-JP" altLang="en-US"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73" name="テキスト ボックス 72"/>
          <p:cNvSpPr txBox="1"/>
          <p:nvPr/>
        </p:nvSpPr>
        <p:spPr>
          <a:xfrm>
            <a:off x="6574682" y="5449081"/>
            <a:ext cx="391454" cy="338554"/>
          </a:xfrm>
          <a:prstGeom prst="rect">
            <a:avLst/>
          </a:prstGeom>
          <a:noFill/>
        </p:spPr>
        <p:txBody>
          <a:bodyPr wrap="none" rtlCol="0">
            <a:spAutoFit/>
          </a:bodyPr>
          <a:lstStyle/>
          <a:p>
            <a:r>
              <a:rPr lang="ja-JP" altLang="en-US" sz="1600" b="1" dirty="0">
                <a:latin typeface="ＭＳ Ｐゴシック" pitchFamily="50" charset="-128"/>
                <a:ea typeface="ＭＳ Ｐゴシック" pitchFamily="50" charset="-128"/>
              </a:rPr>
              <a:t>－</a:t>
            </a:r>
            <a:endParaRPr kumimoji="1" lang="ja-JP" altLang="en-US" sz="1600" b="1" dirty="0">
              <a:latin typeface="ＭＳ Ｐゴシック" pitchFamily="50" charset="-128"/>
              <a:ea typeface="ＭＳ Ｐゴシック" pitchFamily="50" charset="-128"/>
            </a:endParaRPr>
          </a:p>
        </p:txBody>
      </p:sp>
      <p:sp>
        <p:nvSpPr>
          <p:cNvPr id="77" name="テキスト ボックス 76"/>
          <p:cNvSpPr txBox="1"/>
          <p:nvPr/>
        </p:nvSpPr>
        <p:spPr>
          <a:xfrm>
            <a:off x="4995006" y="3457056"/>
            <a:ext cx="3664786" cy="461665"/>
          </a:xfrm>
          <a:prstGeom prst="rect">
            <a:avLst/>
          </a:prstGeom>
          <a:noFill/>
        </p:spPr>
        <p:txBody>
          <a:bodyPr wrap="none" rtlCol="0">
            <a:spAutoFit/>
          </a:bodyPr>
          <a:lstStyle/>
          <a:p>
            <a:r>
              <a:rPr kumimoji="1" lang="ja-JP" altLang="en-US" sz="2400" dirty="0" smtClean="0">
                <a:latin typeface="ＭＳ Ｐゴシック" pitchFamily="50" charset="-128"/>
                <a:ea typeface="ＭＳ Ｐゴシック" pitchFamily="50" charset="-128"/>
              </a:rPr>
              <a:t>１セルからの仮想的な引力</a:t>
            </a:r>
            <a:endParaRPr kumimoji="1" lang="ja-JP" altLang="en-US" sz="2400" dirty="0">
              <a:latin typeface="ＭＳ Ｐゴシック" pitchFamily="50" charset="-128"/>
              <a:ea typeface="ＭＳ Ｐゴシック" pitchFamily="50" charset="-128"/>
            </a:endParaRPr>
          </a:p>
        </p:txBody>
      </p:sp>
      <p:sp>
        <p:nvSpPr>
          <p:cNvPr id="36" name="テキスト ボックス 35"/>
          <p:cNvSpPr txBox="1"/>
          <p:nvPr/>
        </p:nvSpPr>
        <p:spPr>
          <a:xfrm>
            <a:off x="1305172" y="5912300"/>
            <a:ext cx="1561646" cy="338554"/>
          </a:xfrm>
          <a:prstGeom prst="rect">
            <a:avLst/>
          </a:prstGeom>
          <a:noFill/>
        </p:spPr>
        <p:txBody>
          <a:bodyPr wrap="none" rtlCol="0">
            <a:spAutoFit/>
          </a:bodyPr>
          <a:lstStyle/>
          <a:p>
            <a:r>
              <a:rPr kumimoji="1" lang="ja-JP" altLang="en-US" sz="1600" b="1" dirty="0" smtClean="0">
                <a:latin typeface="ＭＳ Ｐゴシック" pitchFamily="50" charset="-128"/>
                <a:ea typeface="ＭＳ Ｐゴシック" pitchFamily="50" charset="-128"/>
              </a:rPr>
              <a:t>力を受ける範囲</a:t>
            </a:r>
            <a:endParaRPr kumimoji="1" lang="ja-JP" altLang="en-US" sz="1600" b="1" dirty="0">
              <a:latin typeface="ＭＳ Ｐゴシック" pitchFamily="50" charset="-128"/>
              <a:ea typeface="ＭＳ Ｐゴシック" pitchFamily="50" charset="-128"/>
            </a:endParaRPr>
          </a:p>
        </p:txBody>
      </p:sp>
      <p:cxnSp>
        <p:nvCxnSpPr>
          <p:cNvPr id="38" name="直線矢印コネクタ 37"/>
          <p:cNvCxnSpPr/>
          <p:nvPr/>
        </p:nvCxnSpPr>
        <p:spPr>
          <a:xfrm flipH="1" flipV="1">
            <a:off x="2429713" y="4782633"/>
            <a:ext cx="874204" cy="5027"/>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6" idx="0"/>
          </p:cNvCxnSpPr>
          <p:nvPr/>
        </p:nvCxnSpPr>
        <p:spPr>
          <a:xfrm flipV="1">
            <a:off x="2085995" y="4812995"/>
            <a:ext cx="734508" cy="109930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996591"/>
      </p:ext>
    </p:extLst>
  </p:cSld>
  <p:clrMapOvr>
    <a:masterClrMapping/>
  </p:clrMapOvr>
  <mc:AlternateContent xmlns:mc="http://schemas.openxmlformats.org/markup-compatibility/2006" xmlns:p14="http://schemas.microsoft.com/office/powerpoint/2010/main">
    <mc:Choice Requires="p14">
      <p:transition spd="slow" p14:dur="2000" advTm="32383"/>
    </mc:Choice>
    <mc:Fallback xmlns="">
      <p:transition spd="slow" advTm="3238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動作生成プロセス３</a:t>
            </a:r>
            <a:r>
              <a:rPr lang="en-US" altLang="ja-JP" sz="4800" dirty="0" smtClean="0">
                <a:latin typeface="ＭＳ Ｐゴシック" pitchFamily="50" charset="-128"/>
                <a:ea typeface="ＭＳ Ｐゴシック" pitchFamily="50" charset="-128"/>
              </a:rPr>
              <a:t>.</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3348" y="1108289"/>
                <a:ext cx="7769091" cy="2247086"/>
              </a:xfrm>
            </p:spPr>
            <p:txBody>
              <a:bodyPr>
                <a:noAutofit/>
              </a:bodyPr>
              <a:lstStyle/>
              <a:p>
                <a:r>
                  <a:rPr kumimoji="1" lang="ja-JP" altLang="en-US" dirty="0" smtClean="0">
                    <a:latin typeface="ＭＳ Ｐゴシック" pitchFamily="50" charset="-128"/>
                    <a:ea typeface="ＭＳ Ｐゴシック" pitchFamily="50" charset="-128"/>
                  </a:rPr>
                  <a:t>取得した時刻</a:t>
                </a:r>
                <a14:m>
                  <m:oMath xmlns:m="http://schemas.openxmlformats.org/officeDocument/2006/math">
                    <m:r>
                      <a:rPr kumimoji="1" lang="en-US" altLang="ja-JP" i="1" dirty="0" smtClean="0">
                        <a:latin typeface="Cambria Math"/>
                        <a:ea typeface="ＭＳ Ｐゴシック" pitchFamily="50" charset="-128"/>
                      </a:rPr>
                      <m:t>𝑡</m:t>
                    </m:r>
                  </m:oMath>
                </a14:m>
                <a:r>
                  <a:rPr kumimoji="1" lang="ja-JP" altLang="en-US" dirty="0" smtClean="0">
                    <a:latin typeface="ＭＳ Ｐゴシック" pitchFamily="50" charset="-128"/>
                    <a:ea typeface="ＭＳ Ｐゴシック" pitchFamily="50" charset="-128"/>
                  </a:rPr>
                  <a:t>の</a:t>
                </a:r>
                <a:r>
                  <a:rPr lang="ja-JP" altLang="en-US" dirty="0">
                    <a:latin typeface="ＭＳ Ｐゴシック" pitchFamily="50" charset="-128"/>
                    <a:ea typeface="ＭＳ Ｐゴシック" pitchFamily="50" charset="-128"/>
                  </a:rPr>
                  <a:t>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と時刻</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b="0" dirty="0" smtClean="0">
                    <a:latin typeface="ＭＳ Ｐゴシック" pitchFamily="50" charset="-128"/>
                    <a:ea typeface="ＭＳ Ｐゴシック" pitchFamily="50" charset="-128"/>
                  </a:rPr>
                  <a:t>の状態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i="1">
                            <a:latin typeface="Cambria Math"/>
                            <a:ea typeface="Cambria Math"/>
                          </a:rPr>
                          <m:t>−1</m:t>
                        </m:r>
                      </m:sub>
                    </m:sSub>
                  </m:oMath>
                </a14:m>
                <a:r>
                  <a:rPr lang="ja-JP" altLang="en-US" b="0" dirty="0" smtClean="0">
                    <a:latin typeface="ＭＳ Ｐゴシック" pitchFamily="50" charset="-128"/>
                    <a:ea typeface="ＭＳ Ｐゴシック" pitchFamily="50" charset="-128"/>
                  </a:rPr>
                  <a:t>間のベクトル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oMath>
                </a14:m>
                <a:r>
                  <a:rPr lang="ja-JP" altLang="en-US" b="0" dirty="0" smtClean="0">
                    <a:latin typeface="ＭＳ Ｐゴシック" pitchFamily="50" charset="-128"/>
                    <a:ea typeface="ＭＳ Ｐゴシック" pitchFamily="50" charset="-128"/>
                  </a:rPr>
                  <a:t>を次状態の目安の</a:t>
                </a:r>
                <a:r>
                  <a:rPr lang="ja-JP" altLang="en-US" dirty="0">
                    <a:latin typeface="ＭＳ Ｐゴシック" pitchFamily="50" charset="-128"/>
                    <a:ea typeface="ＭＳ Ｐゴシック" pitchFamily="50" charset="-128"/>
                  </a:rPr>
                  <a:t>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i="1">
                        <a:latin typeface="Cambria Math"/>
                        <a:ea typeface="ＭＳ Ｐゴシック" pitchFamily="50" charset="-128"/>
                      </a:rPr>
                      <m:t>′</m:t>
                    </m:r>
                  </m:oMath>
                </a14:m>
                <a:r>
                  <a:rPr lang="ja-JP" altLang="en-US" b="0" dirty="0" smtClean="0">
                    <a:latin typeface="ＭＳ Ｐゴシック" pitchFamily="50" charset="-128"/>
                    <a:ea typeface="ＭＳ Ｐゴシック" pitchFamily="50" charset="-128"/>
                  </a:rPr>
                  <a:t>とする</a:t>
                </a:r>
                <a:endParaRPr lang="en-US" altLang="ja-JP" b="0"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3348" y="1108289"/>
                <a:ext cx="7769091" cy="2247086"/>
              </a:xfrm>
              <a:blipFill rotWithShape="1">
                <a:blip r:embed="rId2"/>
                <a:stretch>
                  <a:fillRect l="-1020"/>
                </a:stretch>
              </a:blipFill>
            </p:spPr>
            <p:txBody>
              <a:bodyPr/>
              <a:lstStyle/>
              <a:p>
                <a:r>
                  <a:rPr lang="ja-JP" altLang="en-US">
                    <a:noFill/>
                  </a:rPr>
                  <a:t> </a:t>
                </a:r>
              </a:p>
            </p:txBody>
          </p:sp>
        </mc:Fallback>
      </mc:AlternateContent>
      <p:graphicFrame>
        <p:nvGraphicFramePr>
          <p:cNvPr id="23" name="表 22"/>
          <p:cNvGraphicFramePr>
            <a:graphicFrameLocks noGrp="1"/>
          </p:cNvGraphicFramePr>
          <p:nvPr>
            <p:extLst>
              <p:ext uri="{D42A27DB-BD31-4B8C-83A1-F6EECF244321}">
                <p14:modId xmlns:p14="http://schemas.microsoft.com/office/powerpoint/2010/main" val="2474647418"/>
              </p:ext>
            </p:extLst>
          </p:nvPr>
        </p:nvGraphicFramePr>
        <p:xfrm>
          <a:off x="3477692" y="3629303"/>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グループ化 6"/>
          <p:cNvGrpSpPr/>
          <p:nvPr/>
        </p:nvGrpSpPr>
        <p:grpSpPr>
          <a:xfrm>
            <a:off x="3086346" y="3397641"/>
            <a:ext cx="2891075" cy="2851790"/>
            <a:chOff x="1013099" y="3441214"/>
            <a:chExt cx="2891075" cy="2851790"/>
          </a:xfrm>
        </p:grpSpPr>
        <p:grpSp>
          <p:nvGrpSpPr>
            <p:cNvPr id="59" name="グループ化 58"/>
            <p:cNvGrpSpPr/>
            <p:nvPr/>
          </p:nvGrpSpPr>
          <p:grpSpPr>
            <a:xfrm>
              <a:off x="1013099" y="3441214"/>
              <a:ext cx="2891075" cy="2851790"/>
              <a:chOff x="4962669" y="460734"/>
              <a:chExt cx="2891075" cy="2851790"/>
            </a:xfrm>
          </p:grpSpPr>
          <p:grpSp>
            <p:nvGrpSpPr>
              <p:cNvPr id="68" name="グループ化 67"/>
              <p:cNvGrpSpPr/>
              <p:nvPr/>
            </p:nvGrpSpPr>
            <p:grpSpPr>
              <a:xfrm>
                <a:off x="5724692" y="1108942"/>
                <a:ext cx="1563812" cy="1448633"/>
                <a:chOff x="5724692" y="1108942"/>
                <a:chExt cx="1563812" cy="1448633"/>
              </a:xfrm>
            </p:grpSpPr>
            <p:cxnSp>
              <p:nvCxnSpPr>
                <p:cNvPr id="70" name="直線矢印コネクタ 69"/>
                <p:cNvCxnSpPr/>
                <p:nvPr/>
              </p:nvCxnSpPr>
              <p:spPr>
                <a:xfrm flipV="1">
                  <a:off x="6518120" y="1108942"/>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5724692" y="1787523"/>
                  <a:ext cx="841676" cy="770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4962669" y="460734"/>
                <a:ext cx="2891075" cy="2851790"/>
                <a:chOff x="4962669" y="460734"/>
                <a:chExt cx="2891075" cy="2851790"/>
              </a:xfrm>
            </p:grpSpPr>
            <p:grpSp>
              <p:nvGrpSpPr>
                <p:cNvPr id="62" name="グループ化 61"/>
                <p:cNvGrpSpPr/>
                <p:nvPr/>
              </p:nvGrpSpPr>
              <p:grpSpPr>
                <a:xfrm>
                  <a:off x="4962669" y="460734"/>
                  <a:ext cx="2891075" cy="2482458"/>
                  <a:chOff x="356791" y="3252960"/>
                  <a:chExt cx="2891075" cy="2482458"/>
                </a:xfrm>
              </p:grpSpPr>
              <p:cxnSp>
                <p:nvCxnSpPr>
                  <p:cNvPr id="64" name="直線矢印コネクタ 63"/>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755576" y="5731344"/>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テキスト ボックス 65"/>
                      <p:cNvSpPr txBox="1"/>
                      <p:nvPr/>
                    </p:nvSpPr>
                    <p:spPr>
                      <a:xfrm>
                        <a:off x="356791" y="3253656"/>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356791" y="3253656"/>
                        <a:ext cx="446148" cy="369332"/>
                      </a:xfrm>
                      <a:prstGeom prst="rect">
                        <a:avLst/>
                      </a:prstGeom>
                      <a:blipFill rotWithShape="1">
                        <a:blip r:embed="rId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3" name="テキスト ボックス 62"/>
                    <p:cNvSpPr txBox="1"/>
                    <p:nvPr/>
                  </p:nvSpPr>
                  <p:spPr>
                    <a:xfrm>
                      <a:off x="7498779" y="2943192"/>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7498779" y="2943192"/>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grpSp>
        <p:sp>
          <p:nvSpPr>
            <p:cNvPr id="87" name="円/楕円 86"/>
            <p:cNvSpPr>
              <a:spLocks noChangeAspect="1"/>
            </p:cNvSpPr>
            <p:nvPr/>
          </p:nvSpPr>
          <p:spPr>
            <a:xfrm>
              <a:off x="1764000" y="5508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2556000" y="4752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9" name="正方形/長方形 88"/>
                <p:cNvSpPr/>
                <p:nvPr/>
              </p:nvSpPr>
              <p:spPr>
                <a:xfrm>
                  <a:off x="2045226" y="5099574"/>
                  <a:ext cx="468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b="0" i="1" smtClean="0">
                                <a:latin typeface="Cambria Math"/>
                                <a:ea typeface="ＭＳ Ｐゴシック" pitchFamily="50" charset="-128"/>
                              </a:rPr>
                              <m:t>𝑡</m:t>
                            </m:r>
                          </m:sub>
                        </m:sSub>
                      </m:oMath>
                    </m:oMathPara>
                  </a14:m>
                  <a:endParaRPr lang="ja-JP" altLang="en-US" dirty="0"/>
                </a:p>
              </p:txBody>
            </p:sp>
          </mc:Choice>
          <mc:Fallback xmlns="">
            <p:sp>
              <p:nvSpPr>
                <p:cNvPr id="89" name="正方形/長方形 88"/>
                <p:cNvSpPr>
                  <a:spLocks noRot="1" noChangeAspect="1" noMove="1" noResize="1" noEditPoints="1" noAdjustHandles="1" noChangeArrowheads="1" noChangeShapeType="1" noTextEdit="1"/>
                </p:cNvSpPr>
                <p:nvPr/>
              </p:nvSpPr>
              <p:spPr>
                <a:xfrm>
                  <a:off x="2045226" y="5099574"/>
                  <a:ext cx="468013" cy="369332"/>
                </a:xfrm>
                <a:prstGeom prst="rect">
                  <a:avLst/>
                </a:prstGeom>
                <a:blipFill rotWithShape="1">
                  <a:blip r:embed="rId5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p:cNvSpPr/>
                <p:nvPr/>
              </p:nvSpPr>
              <p:spPr>
                <a:xfrm>
                  <a:off x="2953742" y="4314549"/>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0" name="正方形/長方形 89"/>
                <p:cNvSpPr>
                  <a:spLocks noRot="1" noChangeAspect="1" noMove="1" noResize="1" noEditPoints="1" noAdjustHandles="1" noChangeArrowheads="1" noChangeShapeType="1" noTextEdit="1"/>
                </p:cNvSpPr>
                <p:nvPr/>
              </p:nvSpPr>
              <p:spPr>
                <a:xfrm>
                  <a:off x="2953742" y="4314549"/>
                  <a:ext cx="527324" cy="369332"/>
                </a:xfrm>
                <a:prstGeom prst="rect">
                  <a:avLst/>
                </a:prstGeom>
                <a:blipFill rotWithShape="1">
                  <a:blip r:embed="rId5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テキスト ボックス 90"/>
                <p:cNvSpPr txBox="1"/>
                <p:nvPr/>
              </p:nvSpPr>
              <p:spPr>
                <a:xfrm>
                  <a:off x="2225074" y="4314549"/>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2225074" y="4314549"/>
                  <a:ext cx="513795" cy="369332"/>
                </a:xfrm>
                <a:prstGeom prst="rect">
                  <a:avLst/>
                </a:prstGeom>
                <a:blipFill rotWithShape="1">
                  <a:blip r:embed="rId5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1408419" y="503327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b="0" i="1" smtClean="0">
                                <a:latin typeface="Cambria Math"/>
                                <a:ea typeface="Cambria Math"/>
                              </a:rPr>
                              <m:t>−1</m:t>
                            </m:r>
                          </m:sub>
                        </m:sSub>
                      </m:oMath>
                    </m:oMathPara>
                  </a14:m>
                  <a:endParaRPr kumimoji="1" lang="ja-JP" altLang="en-US"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408419" y="5033272"/>
                  <a:ext cx="733406" cy="369332"/>
                </a:xfrm>
                <a:prstGeom prst="rect">
                  <a:avLst/>
                </a:prstGeom>
                <a:blipFill rotWithShape="1">
                  <a:blip r:embed="rId45"/>
                  <a:stretch>
                    <a:fillRect b="-1667"/>
                  </a:stretch>
                </a:blipFill>
              </p:spPr>
              <p:txBody>
                <a:bodyPr/>
                <a:lstStyle/>
                <a:p>
                  <a:r>
                    <a:rPr lang="ja-JP" altLang="en-US">
                      <a:noFill/>
                    </a:rPr>
                    <a:t> </a:t>
                  </a:r>
                </a:p>
              </p:txBody>
            </p:sp>
          </mc:Fallback>
        </mc:AlternateContent>
      </p:grpSp>
      <p:cxnSp>
        <p:nvCxnSpPr>
          <p:cNvPr id="171" name="直線コネクタ 170"/>
          <p:cNvCxnSpPr/>
          <p:nvPr/>
        </p:nvCxnSpPr>
        <p:spPr>
          <a:xfrm>
            <a:off x="3487843" y="4751894"/>
            <a:ext cx="1131645" cy="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4662621" y="4769541"/>
            <a:ext cx="0" cy="110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テキスト ボックス 179"/>
              <p:cNvSpPr txBox="1"/>
              <p:nvPr/>
            </p:nvSpPr>
            <p:spPr>
              <a:xfrm>
                <a:off x="2972854" y="4579407"/>
                <a:ext cx="559640"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sub>
                      </m:sSub>
                    </m:oMath>
                  </m:oMathPara>
                </a14:m>
                <a:endParaRPr kumimoji="1" lang="ja-JP" altLang="en-US" dirty="0"/>
              </a:p>
            </p:txBody>
          </p:sp>
        </mc:Choice>
        <mc:Fallback xmlns="">
          <p:sp>
            <p:nvSpPr>
              <p:cNvPr id="180" name="テキスト ボックス 179"/>
              <p:cNvSpPr txBox="1">
                <a:spLocks noRot="1" noChangeAspect="1" noMove="1" noResize="1" noEditPoints="1" noAdjustHandles="1" noChangeArrowheads="1" noChangeShapeType="1" noTextEdit="1"/>
              </p:cNvSpPr>
              <p:nvPr/>
            </p:nvSpPr>
            <p:spPr>
              <a:xfrm>
                <a:off x="2972854" y="4579407"/>
                <a:ext cx="559640" cy="381515"/>
              </a:xfrm>
              <a:prstGeom prst="rect">
                <a:avLst/>
              </a:prstGeom>
              <a:blipFill rotWithShape="1">
                <a:blip r:embed="rId5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1" name="正方形/長方形 180"/>
              <p:cNvSpPr/>
              <p:nvPr/>
            </p:nvSpPr>
            <p:spPr>
              <a:xfrm>
                <a:off x="4339668" y="5867916"/>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181" name="正方形/長方形 180"/>
              <p:cNvSpPr>
                <a:spLocks noRot="1" noChangeAspect="1" noMove="1" noResize="1" noEditPoints="1" noAdjustHandles="1" noChangeArrowheads="1" noChangeShapeType="1" noTextEdit="1"/>
              </p:cNvSpPr>
              <p:nvPr/>
            </p:nvSpPr>
            <p:spPr>
              <a:xfrm>
                <a:off x="4339668" y="5867916"/>
                <a:ext cx="559640" cy="381515"/>
              </a:xfrm>
              <a:prstGeom prst="rect">
                <a:avLst/>
              </a:prstGeom>
              <a:blipFill rotWithShape="1">
                <a:blip r:embed="rId5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02557217"/>
      </p:ext>
    </p:extLst>
  </p:cSld>
  <p:clrMapOvr>
    <a:masterClrMapping/>
  </p:clrMapOvr>
  <mc:AlternateContent xmlns:mc="http://schemas.openxmlformats.org/markup-compatibility/2006" xmlns:p14="http://schemas.microsoft.com/office/powerpoint/2010/main">
    <mc:Choice Requires="p14">
      <p:transition spd="slow" p14:dur="2000" advTm="18509"/>
    </mc:Choice>
    <mc:Fallback xmlns="">
      <p:transition spd="slow" advTm="185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背景</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66195" y="1196752"/>
            <a:ext cx="7496644" cy="1512168"/>
          </a:xfrm>
        </p:spPr>
        <p:txBody>
          <a:bodyPr>
            <a:normAutofit/>
          </a:bodyPr>
          <a:lstStyle/>
          <a:p>
            <a:pPr>
              <a:buFont typeface="Wingdings" pitchFamily="2" charset="2"/>
              <a:buChar char="n"/>
            </a:pPr>
            <a:r>
              <a:rPr kumimoji="1" lang="ja-JP" altLang="en-US" sz="2800" dirty="0" smtClean="0">
                <a:solidFill>
                  <a:schemeClr val="tx1"/>
                </a:solidFill>
                <a:latin typeface="ＭＳ Ｐゴシック" pitchFamily="50" charset="-128"/>
                <a:ea typeface="ＭＳ Ｐゴシック" pitchFamily="50" charset="-128"/>
              </a:rPr>
              <a:t>近年，一般家庭などへ向けたロボット</a:t>
            </a:r>
            <a:r>
              <a:rPr lang="ja-JP" altLang="en-US" sz="2800" dirty="0">
                <a:solidFill>
                  <a:schemeClr val="tx1"/>
                </a:solidFill>
                <a:latin typeface="ＭＳ Ｐゴシック" pitchFamily="50" charset="-128"/>
                <a:ea typeface="ＭＳ Ｐゴシック" pitchFamily="50" charset="-128"/>
              </a:rPr>
              <a:t>の</a:t>
            </a:r>
            <a:r>
              <a:rPr kumimoji="1" lang="ja-JP" altLang="en-US" sz="2800" dirty="0" smtClean="0">
                <a:solidFill>
                  <a:schemeClr val="tx1"/>
                </a:solidFill>
                <a:latin typeface="ＭＳ Ｐゴシック" pitchFamily="50" charset="-128"/>
                <a:ea typeface="ＭＳ Ｐゴシック" pitchFamily="50" charset="-128"/>
              </a:rPr>
              <a:t>普及が望まれている</a:t>
            </a:r>
            <a:endParaRPr kumimoji="1" lang="en-US" altLang="ja-JP" sz="2800" dirty="0" smtClean="0">
              <a:solidFill>
                <a:schemeClr val="tx1"/>
              </a:solidFill>
              <a:latin typeface="ＭＳ Ｐゴシック" pitchFamily="50" charset="-128"/>
              <a:ea typeface="ＭＳ Ｐゴシック" pitchFamily="50" charset="-128"/>
            </a:endParaRPr>
          </a:p>
        </p:txBody>
      </p:sp>
      <p:sp>
        <p:nvSpPr>
          <p:cNvPr id="4" name="コンテンツ プレースホルダー 2"/>
          <p:cNvSpPr txBox="1">
            <a:spLocks/>
          </p:cNvSpPr>
          <p:nvPr/>
        </p:nvSpPr>
        <p:spPr>
          <a:xfrm>
            <a:off x="774007" y="2492896"/>
            <a:ext cx="7488832" cy="196432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l"/>
            </a:pPr>
            <a:r>
              <a:rPr lang="ja-JP" altLang="en-US" sz="2800" dirty="0">
                <a:solidFill>
                  <a:schemeClr val="tx1"/>
                </a:solidFill>
                <a:latin typeface="ＭＳ Ｐゴシック" pitchFamily="50" charset="-128"/>
                <a:ea typeface="ＭＳ Ｐゴシック" pitchFamily="50" charset="-128"/>
              </a:rPr>
              <a:t>専門</a:t>
            </a:r>
            <a:r>
              <a:rPr lang="ja-JP" altLang="en-US" sz="2800" dirty="0" smtClean="0">
                <a:solidFill>
                  <a:schemeClr val="tx1"/>
                </a:solidFill>
                <a:latin typeface="ＭＳ Ｐゴシック" pitchFamily="50" charset="-128"/>
                <a:ea typeface="ＭＳ Ｐゴシック" pitchFamily="50" charset="-128"/>
              </a:rPr>
              <a:t>知識を持たない人が動的環境でロボットを扱う</a:t>
            </a:r>
            <a:endParaRPr lang="en-US" altLang="ja-JP" sz="2800" dirty="0">
              <a:solidFill>
                <a:schemeClr val="tx1"/>
              </a:solidFill>
              <a:latin typeface="ＭＳ Ｐゴシック" pitchFamily="50" charset="-128"/>
              <a:ea typeface="ＭＳ Ｐゴシック" pitchFamily="50" charset="-128"/>
            </a:endParaRPr>
          </a:p>
          <a:p>
            <a:pPr lvl="1"/>
            <a:r>
              <a:rPr lang="ja-JP" altLang="en-US" dirty="0" smtClean="0">
                <a:solidFill>
                  <a:schemeClr val="tx1"/>
                </a:solidFill>
                <a:latin typeface="ＭＳ Ｐゴシック" pitchFamily="50" charset="-128"/>
                <a:ea typeface="ＭＳ Ｐゴシック" pitchFamily="50" charset="-128"/>
              </a:rPr>
              <a:t>ロボットの動作指示が容易</a:t>
            </a:r>
            <a:endParaRPr lang="en-US" altLang="ja-JP" dirty="0">
              <a:solidFill>
                <a:schemeClr val="tx1"/>
              </a:solidFill>
              <a:latin typeface="ＭＳ Ｐゴシック" pitchFamily="50" charset="-128"/>
              <a:ea typeface="ＭＳ Ｐゴシック" pitchFamily="50" charset="-128"/>
            </a:endParaRPr>
          </a:p>
          <a:p>
            <a:pPr lvl="1"/>
            <a:r>
              <a:rPr lang="ja-JP" altLang="en-US" dirty="0" smtClean="0">
                <a:solidFill>
                  <a:schemeClr val="tx1"/>
                </a:solidFill>
                <a:latin typeface="ＭＳ Ｐゴシック" pitchFamily="50" charset="-128"/>
                <a:ea typeface="ＭＳ Ｐゴシック" pitchFamily="50" charset="-128"/>
              </a:rPr>
              <a:t>ロボットが環境</a:t>
            </a:r>
            <a:r>
              <a:rPr lang="ja-JP" altLang="en-US" dirty="0">
                <a:solidFill>
                  <a:schemeClr val="tx1"/>
                </a:solidFill>
                <a:latin typeface="ＭＳ Ｐゴシック" pitchFamily="50" charset="-128"/>
                <a:ea typeface="ＭＳ Ｐゴシック" pitchFamily="50" charset="-128"/>
              </a:rPr>
              <a:t>の変化に</a:t>
            </a:r>
            <a:r>
              <a:rPr lang="ja-JP" altLang="en-US" dirty="0" smtClean="0">
                <a:solidFill>
                  <a:schemeClr val="tx1"/>
                </a:solidFill>
                <a:latin typeface="ＭＳ Ｐゴシック" pitchFamily="50" charset="-128"/>
                <a:ea typeface="ＭＳ Ｐゴシック" pitchFamily="50" charset="-128"/>
              </a:rPr>
              <a:t>合わせた動作を実行可能</a:t>
            </a:r>
            <a:endParaRPr lang="en-US" altLang="ja-JP" dirty="0">
              <a:solidFill>
                <a:schemeClr val="tx1"/>
              </a:solidFill>
              <a:latin typeface="ＭＳ Ｐゴシック" pitchFamily="50" charset="-128"/>
              <a:ea typeface="ＭＳ Ｐゴシック" pitchFamily="50" charset="-128"/>
            </a:endParaRPr>
          </a:p>
        </p:txBody>
      </p:sp>
      <p:sp>
        <p:nvSpPr>
          <p:cNvPr id="8" name="コンテンツ プレースホルダー 2"/>
          <p:cNvSpPr txBox="1">
            <a:spLocks/>
          </p:cNvSpPr>
          <p:nvPr/>
        </p:nvSpPr>
        <p:spPr>
          <a:xfrm>
            <a:off x="774007" y="4725144"/>
            <a:ext cx="7541857" cy="144016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2800" dirty="0" smtClean="0">
                <a:latin typeface="ＭＳ Ｐゴシック" pitchFamily="50" charset="-128"/>
                <a:ea typeface="ＭＳ Ｐゴシック" pitchFamily="50" charset="-128"/>
              </a:rPr>
              <a:t>上記を対象</a:t>
            </a:r>
            <a:r>
              <a:rPr lang="ja-JP" altLang="en-US" sz="2800" dirty="0">
                <a:latin typeface="ＭＳ Ｐゴシック" pitchFamily="50" charset="-128"/>
                <a:ea typeface="ＭＳ Ｐゴシック" pitchFamily="50" charset="-128"/>
              </a:rPr>
              <a:t>とした手法</a:t>
            </a:r>
            <a:r>
              <a:rPr lang="ja-JP" altLang="en-US" sz="2800" dirty="0" smtClean="0">
                <a:latin typeface="ＭＳ Ｐゴシック" pitchFamily="50" charset="-128"/>
                <a:ea typeface="ＭＳ Ｐゴシック" pitchFamily="50" charset="-128"/>
              </a:rPr>
              <a:t>の１つ</a:t>
            </a:r>
            <a:endParaRPr lang="en-US" altLang="ja-JP" sz="2800" dirty="0" smtClean="0">
              <a:latin typeface="ＭＳ Ｐゴシック" pitchFamily="50" charset="-128"/>
              <a:ea typeface="ＭＳ Ｐゴシック" pitchFamily="50" charset="-128"/>
            </a:endParaRPr>
          </a:p>
          <a:p>
            <a:pPr marL="0" indent="0" algn="ctr">
              <a:buNone/>
            </a:pPr>
            <a:r>
              <a:rPr lang="en-US" altLang="ja-JP" sz="4000" dirty="0" smtClean="0">
                <a:solidFill>
                  <a:schemeClr val="accent1">
                    <a:lumMod val="60000"/>
                    <a:lumOff val="40000"/>
                  </a:schemeClr>
                </a:solidFill>
                <a:latin typeface="ＭＳ Ｐゴシック" pitchFamily="50" charset="-128"/>
                <a:ea typeface="ＭＳ Ｐゴシック" pitchFamily="50" charset="-128"/>
              </a:rPr>
              <a:t>Motion Space</a:t>
            </a:r>
            <a:endParaRPr lang="en-US" altLang="ja-JP" sz="4000" dirty="0">
              <a:solidFill>
                <a:schemeClr val="accent1">
                  <a:lumMod val="60000"/>
                  <a:lumOff val="40000"/>
                </a:schemeClr>
              </a:solidFill>
              <a:latin typeface="ＭＳ Ｐゴシック" pitchFamily="50" charset="-128"/>
              <a:ea typeface="ＭＳ Ｐゴシック" pitchFamily="50" charset="-128"/>
            </a:endParaRPr>
          </a:p>
          <a:p>
            <a:pPr>
              <a:buFont typeface="Wingdings" pitchFamily="2" charset="2"/>
              <a:buChar char="l"/>
            </a:pPr>
            <a:endParaRPr lang="ja-JP" altLang="en-US" sz="2800"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564303469"/>
      </p:ext>
    </p:extLst>
  </p:cSld>
  <p:clrMapOvr>
    <a:masterClrMapping/>
  </p:clrMapOvr>
  <mc:AlternateContent xmlns:mc="http://schemas.openxmlformats.org/markup-compatibility/2006" xmlns:p14="http://schemas.microsoft.com/office/powerpoint/2010/main">
    <mc:Choice Requires="p14">
      <p:transition spd="slow" p14:dur="2000" advTm="32699"/>
    </mc:Choice>
    <mc:Fallback xmlns="">
      <p:transition spd="slow" advTm="326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ロボットの実動作の考慮</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11056" y="1188849"/>
            <a:ext cx="7605360" cy="1721042"/>
          </a:xfrm>
        </p:spPr>
        <p:txBody>
          <a:bodyPr>
            <a:noAutofit/>
          </a:bodyPr>
          <a:lstStyle/>
          <a:p>
            <a:r>
              <a:rPr lang="ja-JP" altLang="en-US" sz="2800" dirty="0" smtClean="0">
                <a:latin typeface="ＭＳ Ｐゴシック" pitchFamily="50" charset="-128"/>
                <a:ea typeface="ＭＳ Ｐゴシック" pitchFamily="50" charset="-128"/>
              </a:rPr>
              <a:t>取得した現状態と１時刻前の状態から仮想球の速度を求めることで，仮想球でロボットの実際の動作を考慮した次時刻の状態を決定する</a:t>
            </a:r>
            <a:endParaRPr lang="en-US" altLang="ja-JP" sz="2800" dirty="0" smtClean="0">
              <a:latin typeface="ＭＳ Ｐゴシック" pitchFamily="50" charset="-128"/>
              <a:ea typeface="ＭＳ Ｐゴシック"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42186524"/>
              </p:ext>
            </p:extLst>
          </p:nvPr>
        </p:nvGraphicFramePr>
        <p:xfrm>
          <a:off x="3078910" y="3256703"/>
          <a:ext cx="2679894" cy="2707686"/>
        </p:xfrm>
        <a:graphic>
          <a:graphicData uri="http://schemas.openxmlformats.org/drawingml/2006/table">
            <a:tbl>
              <a:tblPr firstRow="1" bandRow="1">
                <a:tableStyleId>{5C22544A-7EE6-4342-B048-85BDC9FD1C3A}</a:tableStyleId>
              </a:tblPr>
              <a:tblGrid>
                <a:gridCol w="297766"/>
                <a:gridCol w="297766"/>
                <a:gridCol w="297766"/>
                <a:gridCol w="297766"/>
                <a:gridCol w="297766"/>
                <a:gridCol w="297766"/>
                <a:gridCol w="297766"/>
                <a:gridCol w="297766"/>
                <a:gridCol w="297766"/>
              </a:tblGrid>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5" name="グループ化 4"/>
          <p:cNvGrpSpPr/>
          <p:nvPr/>
        </p:nvGrpSpPr>
        <p:grpSpPr>
          <a:xfrm>
            <a:off x="1078496" y="2909892"/>
            <a:ext cx="6598615" cy="3311519"/>
            <a:chOff x="-278993" y="3441214"/>
            <a:chExt cx="5720105" cy="2738128"/>
          </a:xfrm>
        </p:grpSpPr>
        <p:grpSp>
          <p:nvGrpSpPr>
            <p:cNvPr id="6" name="グループ化 5"/>
            <p:cNvGrpSpPr/>
            <p:nvPr/>
          </p:nvGrpSpPr>
          <p:grpSpPr>
            <a:xfrm>
              <a:off x="1411884" y="3441214"/>
              <a:ext cx="2492290" cy="2738128"/>
              <a:chOff x="5361454" y="460734"/>
              <a:chExt cx="2492290" cy="2738128"/>
            </a:xfrm>
          </p:grpSpPr>
          <p:grpSp>
            <p:nvGrpSpPr>
              <p:cNvPr id="13" name="グループ化 12"/>
              <p:cNvGrpSpPr/>
              <p:nvPr/>
            </p:nvGrpSpPr>
            <p:grpSpPr>
              <a:xfrm>
                <a:off x="5575390" y="1268427"/>
                <a:ext cx="936318" cy="1086487"/>
                <a:chOff x="5575390" y="1268427"/>
                <a:chExt cx="936318" cy="1086487"/>
              </a:xfrm>
            </p:grpSpPr>
            <p:cxnSp>
              <p:nvCxnSpPr>
                <p:cNvPr id="21" name="直線矢印コネクタ 20"/>
                <p:cNvCxnSpPr>
                  <a:endCxn id="8" idx="3"/>
                </p:cNvCxnSpPr>
                <p:nvPr/>
              </p:nvCxnSpPr>
              <p:spPr>
                <a:xfrm flipV="1">
                  <a:off x="5575390" y="2098452"/>
                  <a:ext cx="429728" cy="2564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026996" y="1268427"/>
                  <a:ext cx="484712" cy="7756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5361454" y="460734"/>
                <a:ext cx="2492290" cy="2738128"/>
                <a:chOff x="755576" y="3252960"/>
                <a:chExt cx="2492290" cy="2738128"/>
              </a:xfrm>
            </p:grpSpPr>
            <p:cxnSp>
              <p:nvCxnSpPr>
                <p:cNvPr id="17" name="直線矢印コネクタ 16"/>
                <p:cNvCxnSpPr/>
                <p:nvPr/>
              </p:nvCxnSpPr>
              <p:spPr>
                <a:xfrm flipH="1" flipV="1">
                  <a:off x="755576" y="3252960"/>
                  <a:ext cx="1" cy="24824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755576" y="5731344"/>
                  <a:ext cx="24922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918420" y="5685706"/>
                  <a:ext cx="2111059" cy="305382"/>
                </a:xfrm>
                <a:prstGeom prst="rect">
                  <a:avLst/>
                </a:prstGeom>
                <a:noFill/>
              </p:spPr>
              <p:txBody>
                <a:bodyPr wrap="none" rtlCol="0">
                  <a:spAutoFit/>
                </a:bodyPr>
                <a:lstStyle/>
                <a:p>
                  <a:r>
                    <a:rPr kumimoji="1" lang="ja-JP" altLang="en-US" b="1" dirty="0" smtClean="0"/>
                    <a:t>センサ情報の時間微分</a:t>
                  </a:r>
                  <a:endParaRPr kumimoji="1" lang="ja-JP" altLang="en-US" b="1" dirty="0"/>
                </a:p>
              </p:txBody>
            </p:sp>
          </p:grpSp>
        </p:grpSp>
        <p:sp>
          <p:nvSpPr>
            <p:cNvPr id="7" name="円/楕円 6"/>
            <p:cNvSpPr>
              <a:spLocks noChangeAspect="1"/>
            </p:cNvSpPr>
            <p:nvPr/>
          </p:nvSpPr>
          <p:spPr>
            <a:xfrm>
              <a:off x="1554944" y="529939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a:spLocks noChangeAspect="1"/>
            </p:cNvSpPr>
            <p:nvPr/>
          </p:nvSpPr>
          <p:spPr>
            <a:xfrm>
              <a:off x="2045168" y="501747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34523" y="5734932"/>
              <a:ext cx="764551" cy="305382"/>
            </a:xfrm>
            <a:prstGeom prst="rect">
              <a:avLst/>
            </a:prstGeom>
          </p:spPr>
          <p:txBody>
            <a:bodyPr wrap="none">
              <a:spAutoFit/>
            </a:bodyPr>
            <a:lstStyle/>
            <a:p>
              <a:r>
                <a:rPr lang="ja-JP" altLang="en-US" b="1" dirty="0" smtClean="0"/>
                <a:t>実動作</a:t>
              </a:r>
              <a:endParaRPr lang="ja-JP" altLang="en-US" b="1" dirty="0"/>
            </a:p>
          </p:txBody>
        </p:sp>
        <p:sp>
          <p:nvSpPr>
            <p:cNvPr id="10" name="正方形/長方形 9"/>
            <p:cNvSpPr/>
            <p:nvPr/>
          </p:nvSpPr>
          <p:spPr>
            <a:xfrm>
              <a:off x="4003247" y="5026286"/>
              <a:ext cx="1357903" cy="305382"/>
            </a:xfrm>
            <a:prstGeom prst="rect">
              <a:avLst/>
            </a:prstGeom>
          </p:spPr>
          <p:txBody>
            <a:bodyPr wrap="none">
              <a:spAutoFit/>
            </a:bodyPr>
            <a:lstStyle/>
            <a:p>
              <a:r>
                <a:rPr lang="ja-JP" altLang="en-US" b="1" dirty="0" smtClean="0">
                  <a:solidFill>
                    <a:schemeClr val="accent1">
                      <a:lumMod val="60000"/>
                      <a:lumOff val="40000"/>
                    </a:schemeClr>
                  </a:solidFill>
                </a:rPr>
                <a:t>実動作の考慮</a:t>
              </a:r>
              <a:endParaRPr lang="ja-JP" altLang="en-US" b="1" dirty="0">
                <a:solidFill>
                  <a:schemeClr val="accent1">
                    <a:lumMod val="60000"/>
                    <a:lumOff val="40000"/>
                  </a:schemeClr>
                </a:solidFill>
              </a:endParaRPr>
            </a:p>
          </p:txBody>
        </p:sp>
        <p:sp>
          <p:nvSpPr>
            <p:cNvPr id="11" name="テキスト ボックス 10"/>
            <p:cNvSpPr txBox="1"/>
            <p:nvPr/>
          </p:nvSpPr>
          <p:spPr>
            <a:xfrm>
              <a:off x="3934523" y="5372222"/>
              <a:ext cx="1506589" cy="305382"/>
            </a:xfrm>
            <a:prstGeom prst="rect">
              <a:avLst/>
            </a:prstGeom>
            <a:noFill/>
          </p:spPr>
          <p:txBody>
            <a:bodyPr wrap="none" rtlCol="0">
              <a:spAutoFit/>
            </a:bodyPr>
            <a:lstStyle/>
            <a:p>
              <a:r>
                <a:rPr kumimoji="1" lang="ja-JP" altLang="en-US" b="1" dirty="0" smtClean="0"/>
                <a:t>取得した現状態</a:t>
              </a:r>
              <a:endParaRPr kumimoji="1" lang="ja-JP" altLang="en-US" b="1" dirty="0"/>
            </a:p>
          </p:txBody>
        </p:sp>
        <p:sp>
          <p:nvSpPr>
            <p:cNvPr id="12" name="テキスト ボックス 11"/>
            <p:cNvSpPr txBox="1"/>
            <p:nvPr/>
          </p:nvSpPr>
          <p:spPr>
            <a:xfrm>
              <a:off x="-278993" y="5770981"/>
              <a:ext cx="1521269" cy="305382"/>
            </a:xfrm>
            <a:prstGeom prst="rect">
              <a:avLst/>
            </a:prstGeom>
            <a:noFill/>
          </p:spPr>
          <p:txBody>
            <a:bodyPr wrap="square" rtlCol="0">
              <a:spAutoFit/>
            </a:bodyPr>
            <a:lstStyle/>
            <a:p>
              <a:r>
                <a:rPr kumimoji="1" lang="en-US" altLang="ja-JP" b="1" dirty="0" smtClean="0"/>
                <a:t>1</a:t>
              </a:r>
              <a:r>
                <a:rPr kumimoji="1" lang="ja-JP" altLang="en-US" b="1" dirty="0" smtClean="0"/>
                <a:t>時刻前の状態</a:t>
              </a:r>
              <a:endParaRPr kumimoji="1" lang="ja-JP" altLang="en-US" b="1" dirty="0"/>
            </a:p>
          </p:txBody>
        </p:sp>
      </p:grpSp>
      <p:cxnSp>
        <p:nvCxnSpPr>
          <p:cNvPr id="26" name="直線コネクタ 25"/>
          <p:cNvCxnSpPr/>
          <p:nvPr/>
        </p:nvCxnSpPr>
        <p:spPr>
          <a:xfrm flipH="1" flipV="1">
            <a:off x="3523719" y="5045648"/>
            <a:ext cx="2494697" cy="790281"/>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2" idx="3"/>
            <a:endCxn id="7" idx="3"/>
          </p:cNvCxnSpPr>
          <p:nvPr/>
        </p:nvCxnSpPr>
        <p:spPr>
          <a:xfrm flipV="1">
            <a:off x="2833406" y="5231519"/>
            <a:ext cx="372663" cy="68068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8" idx="6"/>
          </p:cNvCxnSpPr>
          <p:nvPr/>
        </p:nvCxnSpPr>
        <p:spPr>
          <a:xfrm flipH="1" flipV="1">
            <a:off x="3841370" y="4859777"/>
            <a:ext cx="2086069" cy="59497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796821" y="3418935"/>
            <a:ext cx="299190" cy="13973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4153981" y="4666163"/>
            <a:ext cx="1864435" cy="37948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8" idx="1"/>
          </p:cNvCxnSpPr>
          <p:nvPr/>
        </p:nvCxnSpPr>
        <p:spPr>
          <a:xfrm flipH="1">
            <a:off x="4250319" y="3409919"/>
            <a:ext cx="167070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921024" y="3221224"/>
            <a:ext cx="2572604" cy="377389"/>
          </a:xfrm>
          <a:prstGeom prst="rect">
            <a:avLst/>
          </a:prstGeom>
          <a:noFill/>
        </p:spPr>
        <p:txBody>
          <a:bodyPr wrap="square" rtlCol="0">
            <a:spAutoFit/>
          </a:bodyPr>
          <a:lstStyle/>
          <a:p>
            <a:r>
              <a:rPr lang="ja-JP" altLang="en-US" b="1" dirty="0"/>
              <a:t>選択</a:t>
            </a:r>
            <a:r>
              <a:rPr lang="ja-JP" altLang="en-US" b="1" dirty="0" smtClean="0"/>
              <a:t>頻度の高いセル</a:t>
            </a:r>
            <a:endParaRPr kumimoji="1" lang="ja-JP" altLang="en-US" b="1" dirty="0"/>
          </a:p>
        </p:txBody>
      </p:sp>
      <p:sp>
        <p:nvSpPr>
          <p:cNvPr id="49" name="テキスト ボックス 48"/>
          <p:cNvSpPr txBox="1"/>
          <p:nvPr/>
        </p:nvSpPr>
        <p:spPr>
          <a:xfrm>
            <a:off x="744147" y="2909892"/>
            <a:ext cx="2265637" cy="377389"/>
          </a:xfrm>
          <a:prstGeom prst="rect">
            <a:avLst/>
          </a:prstGeom>
          <a:noFill/>
        </p:spPr>
        <p:txBody>
          <a:bodyPr wrap="square" rtlCol="0">
            <a:spAutoFit/>
          </a:bodyPr>
          <a:lstStyle/>
          <a:p>
            <a:r>
              <a:rPr kumimoji="1" lang="ja-JP" altLang="en-US" b="1" dirty="0" smtClean="0">
                <a:solidFill>
                  <a:srgbClr val="00B0F0"/>
                </a:solidFill>
              </a:rPr>
              <a:t>知識空間からの力</a:t>
            </a:r>
            <a:endParaRPr kumimoji="1" lang="ja-JP" altLang="en-US" b="1" dirty="0">
              <a:solidFill>
                <a:srgbClr val="00B0F0"/>
              </a:solidFill>
            </a:endParaRPr>
          </a:p>
        </p:txBody>
      </p:sp>
      <p:cxnSp>
        <p:nvCxnSpPr>
          <p:cNvPr id="50" name="直線コネクタ 49"/>
          <p:cNvCxnSpPr/>
          <p:nvPr/>
        </p:nvCxnSpPr>
        <p:spPr>
          <a:xfrm>
            <a:off x="2695496" y="3098587"/>
            <a:ext cx="1292042" cy="80411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3841369" y="4516088"/>
            <a:ext cx="625225" cy="3001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57" idx="1"/>
          </p:cNvCxnSpPr>
          <p:nvPr/>
        </p:nvCxnSpPr>
        <p:spPr>
          <a:xfrm flipH="1" flipV="1">
            <a:off x="4096011" y="4293096"/>
            <a:ext cx="1922403" cy="1047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6018414" y="4067664"/>
            <a:ext cx="3040451" cy="660431"/>
          </a:xfrm>
          <a:prstGeom prst="rect">
            <a:avLst/>
          </a:prstGeom>
          <a:noFill/>
          <a:ln>
            <a:solidFill>
              <a:schemeClr val="accent6">
                <a:lumMod val="60000"/>
                <a:lumOff val="40000"/>
              </a:schemeClr>
            </a:solidFill>
          </a:ln>
        </p:spPr>
        <p:txBody>
          <a:bodyPr wrap="square" rtlCol="0">
            <a:spAutoFit/>
          </a:bodyPr>
          <a:lstStyle/>
          <a:p>
            <a:r>
              <a:rPr lang="ja-JP" altLang="en-US" b="1" dirty="0">
                <a:solidFill>
                  <a:srgbClr val="00B050"/>
                </a:solidFill>
              </a:rPr>
              <a:t>次状態</a:t>
            </a:r>
            <a:r>
              <a:rPr lang="ja-JP" altLang="en-US" b="1" dirty="0" smtClean="0">
                <a:solidFill>
                  <a:srgbClr val="00B050"/>
                </a:solidFill>
              </a:rPr>
              <a:t>への総合的な力</a:t>
            </a:r>
            <a:endParaRPr lang="en-US" altLang="ja-JP" b="1" dirty="0" smtClean="0">
              <a:solidFill>
                <a:srgbClr val="00B050"/>
              </a:solidFill>
            </a:endParaRPr>
          </a:p>
          <a:p>
            <a:r>
              <a:rPr lang="ja-JP" altLang="en-US" b="1" dirty="0" smtClean="0">
                <a:solidFill>
                  <a:srgbClr val="00B050"/>
                </a:solidFill>
              </a:rPr>
              <a:t>無理のない動作</a:t>
            </a:r>
            <a:endParaRPr kumimoji="1" lang="ja-JP" altLang="en-US" b="1" dirty="0">
              <a:solidFill>
                <a:srgbClr val="00B050"/>
              </a:solidFill>
            </a:endParaRPr>
          </a:p>
        </p:txBody>
      </p:sp>
      <p:cxnSp>
        <p:nvCxnSpPr>
          <p:cNvPr id="38" name="直線矢印コネクタ 37"/>
          <p:cNvCxnSpPr/>
          <p:nvPr/>
        </p:nvCxnSpPr>
        <p:spPr>
          <a:xfrm flipV="1">
            <a:off x="4096011" y="3221224"/>
            <a:ext cx="601854" cy="217688"/>
          </a:xfrm>
          <a:prstGeom prst="straightConnector1">
            <a:avLst/>
          </a:prstGeom>
          <a:ln w="28575">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4428431" y="3142064"/>
            <a:ext cx="299190" cy="1397303"/>
          </a:xfrm>
          <a:prstGeom prst="straightConnector1">
            <a:avLst/>
          </a:prstGeom>
          <a:ln w="28575">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8" idx="0"/>
          </p:cNvCxnSpPr>
          <p:nvPr/>
        </p:nvCxnSpPr>
        <p:spPr>
          <a:xfrm flipV="1">
            <a:off x="3800490" y="3221224"/>
            <a:ext cx="952011" cy="1595014"/>
          </a:xfrm>
          <a:prstGeom prst="straightConnector1">
            <a:avLst/>
          </a:prstGeom>
          <a:ln w="28575">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567398" y="3221224"/>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cxnSp>
        <p:nvCxnSpPr>
          <p:cNvPr id="40" name="直線矢印コネクタ 39"/>
          <p:cNvCxnSpPr/>
          <p:nvPr/>
        </p:nvCxnSpPr>
        <p:spPr>
          <a:xfrm flipV="1">
            <a:off x="3234974" y="4293096"/>
            <a:ext cx="565516" cy="85336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19900" y="4718651"/>
            <a:ext cx="2175596" cy="369332"/>
          </a:xfrm>
          <a:prstGeom prst="rect">
            <a:avLst/>
          </a:prstGeom>
        </p:spPr>
        <p:txBody>
          <a:bodyPr wrap="none">
            <a:spAutoFit/>
          </a:bodyPr>
          <a:lstStyle/>
          <a:p>
            <a:r>
              <a:rPr lang="ja-JP" altLang="en-US" b="1" dirty="0" smtClean="0"/>
              <a:t>１時刻前の予定動作</a:t>
            </a:r>
            <a:endParaRPr lang="ja-JP" altLang="en-US" b="1" dirty="0"/>
          </a:p>
        </p:txBody>
      </p:sp>
      <p:cxnSp>
        <p:nvCxnSpPr>
          <p:cNvPr id="51" name="直線コネクタ 50"/>
          <p:cNvCxnSpPr/>
          <p:nvPr/>
        </p:nvCxnSpPr>
        <p:spPr>
          <a:xfrm flipH="1">
            <a:off x="2686449" y="4719779"/>
            <a:ext cx="831283" cy="18353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335776"/>
      </p:ext>
    </p:extLst>
  </p:cSld>
  <p:clrMapOvr>
    <a:masterClrMapping/>
  </p:clrMapOvr>
  <mc:AlternateContent xmlns:mc="http://schemas.openxmlformats.org/markup-compatibility/2006" xmlns:p14="http://schemas.microsoft.com/office/powerpoint/2010/main">
    <mc:Choice Requires="p14">
      <p:transition spd="slow" p14:dur="2000" advTm="34308"/>
    </mc:Choice>
    <mc:Fallback xmlns="">
      <p:transition spd="slow" advTm="3430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動作生成プロセス４</a:t>
            </a:r>
            <a:r>
              <a:rPr lang="en-US" altLang="ja-JP" sz="4800" dirty="0" smtClean="0">
                <a:latin typeface="ＭＳ Ｐゴシック" pitchFamily="50" charset="-128"/>
                <a:ea typeface="ＭＳ Ｐゴシック" pitchFamily="50" charset="-128"/>
              </a:rPr>
              <a:t>.</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3349" y="1108289"/>
                <a:ext cx="7543800" cy="2247086"/>
              </a:xfrm>
            </p:spPr>
            <p:txBody>
              <a:bodyPr>
                <a:noAutofit/>
              </a:bodyPr>
              <a:lstStyle/>
              <a:p>
                <a:r>
                  <a:rPr lang="ja-JP" altLang="en-US" dirty="0" smtClean="0">
                    <a:latin typeface="ＭＳ Ｐゴシック" pitchFamily="50" charset="-128"/>
                    <a:ea typeface="ＭＳ Ｐゴシック" pitchFamily="50" charset="-128"/>
                  </a:rPr>
                  <a:t>仮想球運動によるベクトル</a:t>
                </a:r>
                <a14:m>
                  <m:oMath xmlns:m="http://schemas.openxmlformats.org/officeDocument/2006/math">
                    <m:sSubSup>
                      <m:sSubSupPr>
                        <m:ctrlPr>
                          <a:rPr lang="en-US" altLang="ja-JP" i="1">
                            <a:latin typeface="Cambria Math"/>
                            <a:ea typeface="ＭＳ Ｐゴシック" pitchFamily="50" charset="-128"/>
                          </a:rPr>
                        </m:ctrlPr>
                      </m:sSubSup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up>
                        <m:r>
                          <a:rPr lang="en-US" altLang="ja-JP" i="1">
                            <a:latin typeface="Cambria Math"/>
                            <a:ea typeface="ＭＳ Ｐゴシック" pitchFamily="50" charset="-128"/>
                          </a:rPr>
                          <m:t>′</m:t>
                        </m:r>
                      </m:sup>
                    </m:sSubSup>
                  </m:oMath>
                </a14:m>
                <a:r>
                  <a:rPr lang="ja-JP" altLang="en-US" dirty="0" smtClean="0">
                    <a:latin typeface="ＭＳ Ｐゴシック" pitchFamily="50" charset="-128"/>
                    <a:ea typeface="ＭＳ Ｐゴシック" pitchFamily="50" charset="-128"/>
                  </a:rPr>
                  <a:t>と，知識空間による加速度</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より求めたベクトル</a:t>
                </a:r>
                <a14:m>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を合成したベクトル</a:t>
                </a:r>
                <a14:m>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dirty="0" smtClean="0">
                    <a:latin typeface="ＭＳ Ｐゴシック" pitchFamily="50" charset="-128"/>
                    <a:ea typeface="ＭＳ Ｐゴシック" pitchFamily="50" charset="-128"/>
                  </a:rPr>
                  <a:t>状態への速度とし次状態への移動距離を</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として次状態</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を求める</a:t>
                </a:r>
                <a:endParaRPr lang="en-US" altLang="ja-JP" b="0"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3349" y="1108289"/>
                <a:ext cx="7543800" cy="2247086"/>
              </a:xfrm>
              <a:blipFill rotWithShape="1">
                <a:blip r:embed="rId2"/>
                <a:stretch>
                  <a:fillRect l="-1050" r="-404"/>
                </a:stretch>
              </a:blipFill>
            </p:spPr>
            <p:txBody>
              <a:bodyPr/>
              <a:lstStyle/>
              <a:p>
                <a:r>
                  <a:rPr lang="ja-JP" altLang="en-US">
                    <a:noFill/>
                  </a:rPr>
                  <a:t> </a:t>
                </a:r>
              </a:p>
            </p:txBody>
          </p:sp>
        </mc:Fallback>
      </mc:AlternateContent>
      <p:graphicFrame>
        <p:nvGraphicFramePr>
          <p:cNvPr id="26" name="表 25"/>
          <p:cNvGraphicFramePr>
            <a:graphicFrameLocks noGrp="1"/>
          </p:cNvGraphicFramePr>
          <p:nvPr>
            <p:extLst>
              <p:ext uri="{D42A27DB-BD31-4B8C-83A1-F6EECF244321}">
                <p14:modId xmlns:p14="http://schemas.microsoft.com/office/powerpoint/2010/main" val="4149578245"/>
              </p:ext>
            </p:extLst>
          </p:nvPr>
        </p:nvGraphicFramePr>
        <p:xfrm>
          <a:off x="1315613" y="3505925"/>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3" name="円/楕円 92"/>
          <p:cNvSpPr>
            <a:spLocks noChangeAspect="1"/>
          </p:cNvSpPr>
          <p:nvPr/>
        </p:nvSpPr>
        <p:spPr>
          <a:xfrm>
            <a:off x="1935971" y="532941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1168514" y="3280359"/>
            <a:ext cx="2675009" cy="2469758"/>
            <a:chOff x="5604543" y="3422949"/>
            <a:chExt cx="2675009" cy="2469758"/>
          </a:xfrm>
        </p:grpSpPr>
        <p:grpSp>
          <p:nvGrpSpPr>
            <p:cNvPr id="40" name="グループ化 39"/>
            <p:cNvGrpSpPr/>
            <p:nvPr/>
          </p:nvGrpSpPr>
          <p:grpSpPr>
            <a:xfrm>
              <a:off x="5755766" y="3422949"/>
              <a:ext cx="2523786" cy="2469758"/>
              <a:chOff x="5373464" y="3438323"/>
              <a:chExt cx="2523786" cy="2469758"/>
            </a:xfrm>
          </p:grpSpPr>
          <p:cxnSp>
            <p:nvCxnSpPr>
              <p:cNvPr id="41" name="直線矢印コネクタ 40"/>
              <p:cNvCxnSpPr/>
              <p:nvPr/>
            </p:nvCxnSpPr>
            <p:spPr>
              <a:xfrm flipV="1">
                <a:off x="6016697" y="4818695"/>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5745407" y="4672695"/>
                <a:ext cx="270992" cy="8514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5745407" y="4051079"/>
                <a:ext cx="721469" cy="677234"/>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flipV="1">
                <a:off x="6466876" y="4059129"/>
                <a:ext cx="305015" cy="793807"/>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5373464" y="3438323"/>
                <a:ext cx="2523786" cy="2469758"/>
                <a:chOff x="755576" y="3252960"/>
                <a:chExt cx="2523786" cy="2469758"/>
              </a:xfrm>
            </p:grpSpPr>
            <p:cxnSp>
              <p:nvCxnSpPr>
                <p:cNvPr id="55" name="直線矢印コネクタ 54"/>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1" name="直線矢印コネクタ 50"/>
              <p:cNvCxnSpPr/>
              <p:nvPr/>
            </p:nvCxnSpPr>
            <p:spPr>
              <a:xfrm flipV="1">
                <a:off x="6023964" y="4059129"/>
                <a:ext cx="442912" cy="14838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テキスト ボックス 72"/>
                <p:cNvSpPr txBox="1"/>
                <p:nvPr/>
              </p:nvSpPr>
              <p:spPr>
                <a:xfrm>
                  <a:off x="5780586" y="5342971"/>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5780586" y="5342971"/>
                  <a:ext cx="513795" cy="369332"/>
                </a:xfrm>
                <a:prstGeom prst="rect">
                  <a:avLst/>
                </a:prstGeom>
                <a:blipFill rotWithShape="1">
                  <a:blip r:embed="rId3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正方形/長方形 78"/>
                <p:cNvSpPr/>
                <p:nvPr/>
              </p:nvSpPr>
              <p:spPr>
                <a:xfrm>
                  <a:off x="5604543" y="4683881"/>
                  <a:ext cx="7536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b="1" i="1">
                                <a:latin typeface="Cambria Math"/>
                                <a:ea typeface="Cambria Math"/>
                              </a:rPr>
                              <m:t>𝒂</m:t>
                            </m:r>
                          </m:e>
                          <m:sub>
                            <m:r>
                              <a:rPr lang="en-US" altLang="ja-JP" i="1">
                                <a:latin typeface="Cambria Math"/>
                                <a:ea typeface="Cambria Math"/>
                              </a:rPr>
                              <m:t>𝑡</m:t>
                            </m:r>
                          </m:sub>
                        </m:sSub>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5604543" y="4683881"/>
                  <a:ext cx="753604" cy="369332"/>
                </a:xfrm>
                <a:prstGeom prst="rect">
                  <a:avLst/>
                </a:prstGeom>
                <a:blipFill rotWithShape="1">
                  <a:blip r:embed="rId5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正方形/長方形 80"/>
                <p:cNvSpPr/>
                <p:nvPr/>
              </p:nvSpPr>
              <p:spPr>
                <a:xfrm>
                  <a:off x="6149498" y="4374322"/>
                  <a:ext cx="6876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81" name="正方形/長方形 80"/>
                <p:cNvSpPr>
                  <a:spLocks noRot="1" noChangeAspect="1" noMove="1" noResize="1" noEditPoints="1" noAdjustHandles="1" noChangeArrowheads="1" noChangeShapeType="1" noTextEdit="1"/>
                </p:cNvSpPr>
                <p:nvPr/>
              </p:nvSpPr>
              <p:spPr>
                <a:xfrm>
                  <a:off x="6149498" y="4374322"/>
                  <a:ext cx="687624" cy="369332"/>
                </a:xfrm>
                <a:prstGeom prst="rect">
                  <a:avLst/>
                </a:prstGeom>
                <a:blipFill rotWithShape="1">
                  <a:blip r:embed="rId5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6646873" y="5033272"/>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6646873" y="5033272"/>
                  <a:ext cx="527324" cy="369332"/>
                </a:xfrm>
                <a:prstGeom prst="rect">
                  <a:avLst/>
                </a:prstGeom>
                <a:blipFill rotWithShape="1">
                  <a:blip r:embed="rId58"/>
                  <a:stretch>
                    <a:fillRect/>
                  </a:stretch>
                </a:blipFill>
              </p:spPr>
              <p:txBody>
                <a:bodyPr/>
                <a:lstStyle/>
                <a:p>
                  <a:r>
                    <a:rPr lang="ja-JP" altLang="en-US">
                      <a:noFill/>
                    </a:rPr>
                    <a:t> </a:t>
                  </a:r>
                </a:p>
              </p:txBody>
            </p:sp>
          </mc:Fallback>
        </mc:AlternateContent>
      </p:grpSp>
      <p:sp>
        <p:nvSpPr>
          <p:cNvPr id="140" name="右矢印 139"/>
          <p:cNvSpPr/>
          <p:nvPr/>
        </p:nvSpPr>
        <p:spPr>
          <a:xfrm>
            <a:off x="4108944" y="4052971"/>
            <a:ext cx="648072"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表 140"/>
          <p:cNvGraphicFramePr>
            <a:graphicFrameLocks noGrp="1"/>
          </p:cNvGraphicFramePr>
          <p:nvPr>
            <p:extLst>
              <p:ext uri="{D42A27DB-BD31-4B8C-83A1-F6EECF244321}">
                <p14:modId xmlns:p14="http://schemas.microsoft.com/office/powerpoint/2010/main" val="193887813"/>
              </p:ext>
            </p:extLst>
          </p:nvPr>
        </p:nvGraphicFramePr>
        <p:xfrm>
          <a:off x="5497483" y="3545816"/>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3" name="円/楕円 142"/>
          <p:cNvSpPr>
            <a:spLocks noChangeAspect="1"/>
          </p:cNvSpPr>
          <p:nvPr/>
        </p:nvSpPr>
        <p:spPr>
          <a:xfrm>
            <a:off x="6117841" y="536930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5097495" y="3320250"/>
            <a:ext cx="2968203" cy="2820770"/>
            <a:chOff x="5850005" y="3390284"/>
            <a:chExt cx="2968203" cy="2820770"/>
          </a:xfrm>
        </p:grpSpPr>
        <p:grpSp>
          <p:nvGrpSpPr>
            <p:cNvPr id="144" name="グループ化 143"/>
            <p:cNvGrpSpPr/>
            <p:nvPr/>
          </p:nvGrpSpPr>
          <p:grpSpPr>
            <a:xfrm>
              <a:off x="5850005" y="3390284"/>
              <a:ext cx="2968203" cy="2820770"/>
              <a:chOff x="5351654" y="3422949"/>
              <a:chExt cx="2968203" cy="2820770"/>
            </a:xfrm>
          </p:grpSpPr>
          <p:grpSp>
            <p:nvGrpSpPr>
              <p:cNvPr id="145" name="グループ化 144"/>
              <p:cNvGrpSpPr/>
              <p:nvPr/>
            </p:nvGrpSpPr>
            <p:grpSpPr>
              <a:xfrm>
                <a:off x="5351654" y="3422949"/>
                <a:ext cx="2968203" cy="2820770"/>
                <a:chOff x="4969352" y="3438323"/>
                <a:chExt cx="2968203" cy="2820770"/>
              </a:xfrm>
            </p:grpSpPr>
            <p:grpSp>
              <p:nvGrpSpPr>
                <p:cNvPr id="159" name="グループ化 158"/>
                <p:cNvGrpSpPr/>
                <p:nvPr/>
              </p:nvGrpSpPr>
              <p:grpSpPr>
                <a:xfrm>
                  <a:off x="4969352" y="3438323"/>
                  <a:ext cx="2968203" cy="2820770"/>
                  <a:chOff x="4969352" y="3438323"/>
                  <a:chExt cx="2968203" cy="2820770"/>
                </a:xfrm>
              </p:grpSpPr>
              <p:grpSp>
                <p:nvGrpSpPr>
                  <p:cNvPr id="161" name="グループ化 160"/>
                  <p:cNvGrpSpPr/>
                  <p:nvPr/>
                </p:nvGrpSpPr>
                <p:grpSpPr>
                  <a:xfrm>
                    <a:off x="4969352" y="3438323"/>
                    <a:ext cx="2927898" cy="2469758"/>
                    <a:chOff x="351464" y="3252960"/>
                    <a:chExt cx="2927898" cy="2469758"/>
                  </a:xfrm>
                </p:grpSpPr>
                <p:cxnSp>
                  <p:nvCxnSpPr>
                    <p:cNvPr id="163" name="直線矢印コネクタ 162"/>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テキスト ボックス 164"/>
                        <p:cNvSpPr txBox="1"/>
                        <p:nvPr/>
                      </p:nvSpPr>
                      <p:spPr>
                        <a:xfrm>
                          <a:off x="351464" y="3293391"/>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351464" y="3293391"/>
                          <a:ext cx="446148" cy="369332"/>
                        </a:xfrm>
                        <a:prstGeom prst="rect">
                          <a:avLst/>
                        </a:prstGeom>
                        <a:blipFill rotWithShape="1">
                          <a:blip r:embed="rId59"/>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62" name="テキスト ボックス 161"/>
                      <p:cNvSpPr txBox="1"/>
                      <p:nvPr/>
                    </p:nvSpPr>
                    <p:spPr>
                      <a:xfrm>
                        <a:off x="7582590" y="5889761"/>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7582590" y="5889761"/>
                        <a:ext cx="354965" cy="369332"/>
                      </a:xfrm>
                      <a:prstGeom prst="rect">
                        <a:avLst/>
                      </a:prstGeom>
                      <a:blipFill rotWithShape="1">
                        <a:blip r:embed="rId60"/>
                        <a:stretch>
                          <a:fillRect b="-1667"/>
                        </a:stretch>
                      </a:blipFill>
                    </p:spPr>
                    <p:txBody>
                      <a:bodyPr/>
                      <a:lstStyle/>
                      <a:p>
                        <a:r>
                          <a:rPr lang="ja-JP" altLang="en-US">
                            <a:noFill/>
                          </a:rPr>
                          <a:t> </a:t>
                        </a:r>
                      </a:p>
                    </p:txBody>
                  </p:sp>
                </mc:Fallback>
              </mc:AlternateContent>
            </p:grpSp>
            <p:cxnSp>
              <p:nvCxnSpPr>
                <p:cNvPr id="160" name="直線矢印コネクタ 159"/>
                <p:cNvCxnSpPr>
                  <a:endCxn id="153" idx="3"/>
                </p:cNvCxnSpPr>
                <p:nvPr/>
              </p:nvCxnSpPr>
              <p:spPr>
                <a:xfrm flipV="1">
                  <a:off x="6016697" y="4321495"/>
                  <a:ext cx="241030" cy="1184869"/>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6" name="テキスト ボックス 145"/>
                  <p:cNvSpPr txBox="1"/>
                  <p:nvPr/>
                </p:nvSpPr>
                <p:spPr>
                  <a:xfrm>
                    <a:off x="6333822" y="383271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kumimoji="1" lang="ja-JP" altLang="en-US" dirty="0"/>
                  </a:p>
                </p:txBody>
              </p:sp>
            </mc:Choice>
            <mc:Fallback xmlns="">
              <p:sp>
                <p:nvSpPr>
                  <p:cNvPr id="146" name="テキスト ボックス 145"/>
                  <p:cNvSpPr txBox="1">
                    <a:spLocks noRot="1" noChangeAspect="1" noMove="1" noResize="1" noEditPoints="1" noAdjustHandles="1" noChangeArrowheads="1" noChangeShapeType="1" noTextEdit="1"/>
                  </p:cNvSpPr>
                  <p:nvPr/>
                </p:nvSpPr>
                <p:spPr>
                  <a:xfrm>
                    <a:off x="6333822" y="3832712"/>
                    <a:ext cx="733406" cy="369332"/>
                  </a:xfrm>
                  <a:prstGeom prst="rect">
                    <a:avLst/>
                  </a:prstGeom>
                  <a:blipFill rotWithShape="1">
                    <a:blip r:embed="rId3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1" name="正方形/長方形 150"/>
                  <p:cNvSpPr/>
                  <p:nvPr/>
                </p:nvSpPr>
                <p:spPr>
                  <a:xfrm>
                    <a:off x="5691756" y="4623027"/>
                    <a:ext cx="9633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151" name="正方形/長方形 150"/>
                  <p:cNvSpPr>
                    <a:spLocks noRot="1" noChangeAspect="1" noMove="1" noResize="1" noEditPoints="1" noAdjustHandles="1" noChangeArrowheads="1" noChangeShapeType="1" noTextEdit="1"/>
                  </p:cNvSpPr>
                  <p:nvPr/>
                </p:nvSpPr>
                <p:spPr>
                  <a:xfrm>
                    <a:off x="5691756" y="4623027"/>
                    <a:ext cx="963341" cy="369332"/>
                  </a:xfrm>
                  <a:prstGeom prst="rect">
                    <a:avLst/>
                  </a:prstGeom>
                  <a:blipFill rotWithShape="1">
                    <a:blip r:embed="rId61"/>
                    <a:stretch>
                      <a:fillRect/>
                    </a:stretch>
                  </a:blipFill>
                </p:spPr>
                <p:txBody>
                  <a:bodyPr/>
                  <a:lstStyle/>
                  <a:p>
                    <a:r>
                      <a:rPr lang="ja-JP" altLang="en-US">
                        <a:noFill/>
                      </a:rPr>
                      <a:t> </a:t>
                    </a:r>
                  </a:p>
                </p:txBody>
              </p:sp>
            </mc:Fallback>
          </mc:AlternateContent>
          <p:sp>
            <p:nvSpPr>
              <p:cNvPr id="153" name="円/楕円 152"/>
              <p:cNvSpPr>
                <a:spLocks noChangeAspect="1"/>
              </p:cNvSpPr>
              <p:nvPr/>
            </p:nvSpPr>
            <p:spPr>
              <a:xfrm>
                <a:off x="6629649" y="424466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8" name="直線コネクタ 167"/>
            <p:cNvCxnSpPr>
              <a:endCxn id="153" idx="4"/>
            </p:cNvCxnSpPr>
            <p:nvPr/>
          </p:nvCxnSpPr>
          <p:spPr>
            <a:xfrm flipV="1">
              <a:off x="7163438" y="4284000"/>
              <a:ext cx="0" cy="157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endCxn id="153" idx="2"/>
            </p:cNvCxnSpPr>
            <p:nvPr/>
          </p:nvCxnSpPr>
          <p:spPr>
            <a:xfrm flipV="1">
              <a:off x="6254117" y="4248000"/>
              <a:ext cx="873883" cy="3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9" name="正方形/長方形 168"/>
              <p:cNvSpPr/>
              <p:nvPr/>
            </p:nvSpPr>
            <p:spPr>
              <a:xfrm>
                <a:off x="6021302" y="5737458"/>
                <a:ext cx="77925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lang="ja-JP" altLang="en-US" dirty="0"/>
              </a:p>
            </p:txBody>
          </p:sp>
        </mc:Choice>
        <mc:Fallback xmlns="">
          <p:sp>
            <p:nvSpPr>
              <p:cNvPr id="169" name="正方形/長方形 168"/>
              <p:cNvSpPr>
                <a:spLocks noRot="1" noChangeAspect="1" noMove="1" noResize="1" noEditPoints="1" noAdjustHandles="1" noChangeArrowheads="1" noChangeShapeType="1" noTextEdit="1"/>
              </p:cNvSpPr>
              <p:nvPr/>
            </p:nvSpPr>
            <p:spPr>
              <a:xfrm>
                <a:off x="6021302" y="5737458"/>
                <a:ext cx="779252" cy="381515"/>
              </a:xfrm>
              <a:prstGeom prst="rect">
                <a:avLst/>
              </a:prstGeom>
              <a:blipFill rotWithShape="1">
                <a:blip r:embed="rId6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0" name="テキスト ボックス 169"/>
              <p:cNvSpPr txBox="1"/>
              <p:nvPr/>
            </p:nvSpPr>
            <p:spPr>
              <a:xfrm>
                <a:off x="4860032" y="4012664"/>
                <a:ext cx="779252"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170" name="テキスト ボックス 169"/>
              <p:cNvSpPr txBox="1">
                <a:spLocks noRot="1" noChangeAspect="1" noMove="1" noResize="1" noEditPoints="1" noAdjustHandles="1" noChangeArrowheads="1" noChangeShapeType="1" noTextEdit="1"/>
              </p:cNvSpPr>
              <p:nvPr/>
            </p:nvSpPr>
            <p:spPr>
              <a:xfrm>
                <a:off x="4860032" y="4012664"/>
                <a:ext cx="779252" cy="381515"/>
              </a:xfrm>
              <a:prstGeom prst="rect">
                <a:avLst/>
              </a:prstGeom>
              <a:blipFill rotWithShape="1">
                <a:blip r:embed="rId6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945440" y="3320713"/>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945440" y="3320713"/>
                <a:ext cx="446148" cy="369332"/>
              </a:xfrm>
              <a:prstGeom prst="rect">
                <a:avLst/>
              </a:prstGeom>
              <a:blipFill rotWithShape="1">
                <a:blip r:embed="rId64"/>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3347864" y="570126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3347864" y="5701268"/>
                <a:ext cx="354965" cy="369332"/>
              </a:xfrm>
              <a:prstGeom prst="rect">
                <a:avLst/>
              </a:prstGeom>
              <a:blipFill rotWithShape="1">
                <a:blip r:embed="rId6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8448007"/>
      </p:ext>
    </p:extLst>
  </p:cSld>
  <p:clrMapOvr>
    <a:masterClrMapping/>
  </p:clrMapOvr>
  <mc:AlternateContent xmlns:mc="http://schemas.openxmlformats.org/markup-compatibility/2006" xmlns:p14="http://schemas.microsoft.com/office/powerpoint/2010/main">
    <mc:Choice Requires="p14">
      <p:transition spd="slow" p14:dur="2000" advTm="10226"/>
    </mc:Choice>
    <mc:Fallback xmlns="">
      <p:transition spd="slow" advTm="1022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871" y="316854"/>
            <a:ext cx="7704856" cy="792088"/>
          </a:xfrm>
        </p:spPr>
        <p:txBody>
          <a:bodyPr>
            <a:noAutofit/>
          </a:bodyPr>
          <a:lstStyle/>
          <a:p>
            <a:r>
              <a:rPr lang="ja-JP" altLang="en-US" sz="4800" dirty="0" smtClean="0">
                <a:latin typeface="ＭＳ Ｐゴシック" pitchFamily="50" charset="-128"/>
                <a:ea typeface="ＭＳ Ｐゴシック" pitchFamily="50" charset="-128"/>
              </a:rPr>
              <a:t>仮想球運動計算式</a:t>
            </a:r>
            <a:endParaRPr lang="en-US" altLang="ja-JP" sz="3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09089" y="727225"/>
                <a:ext cx="4678079" cy="2856259"/>
              </a:xfrm>
            </p:spPr>
            <p:txBody>
              <a:bodyPr>
                <a:normAutofit/>
              </a:bodyPr>
              <a:lstStyle/>
              <a:p>
                <a:pPr>
                  <a:buFont typeface="Wingdings" pitchFamily="2" charset="2"/>
                  <a:buChar char="l"/>
                </a:pPr>
                <a14:m>
                  <m:oMath xmlns:m="http://schemas.openxmlformats.org/officeDocument/2006/math">
                    <m:sSub>
                      <m:sSubPr>
                        <m:ctrlPr>
                          <a:rPr lang="en-US" altLang="ja-JP" sz="2000" i="1" smtClean="0">
                            <a:latin typeface="Cambria Math"/>
                            <a:ea typeface="ＭＳ Ｐゴシック" pitchFamily="50" charset="-128"/>
                          </a:rPr>
                        </m:ctrlPr>
                      </m:sSubPr>
                      <m:e>
                        <m:r>
                          <a:rPr lang="en-US" altLang="ja-JP" sz="2000" i="1">
                            <a:latin typeface="Cambria Math"/>
                            <a:ea typeface="ＭＳ Ｐゴシック" pitchFamily="50" charset="-128"/>
                          </a:rPr>
                          <m:t>𝑘</m:t>
                        </m:r>
                      </m:e>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b="0" i="1" smtClean="0">
                            <a:latin typeface="Cambria Math"/>
                            <a:ea typeface="ＭＳ Ｐゴシック" pitchFamily="50" charset="-128"/>
                          </a:rPr>
                          <m:t>(</m:t>
                        </m:r>
                        <m:r>
                          <a:rPr lang="en-US" altLang="ja-JP" sz="2000" i="1">
                            <a:latin typeface="Cambria Math"/>
                            <a:ea typeface="ＭＳ Ｐゴシック" pitchFamily="50" charset="-128"/>
                          </a:rPr>
                          <m:t>𝑝</m:t>
                        </m:r>
                      </m:e>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sub>
                    </m:sSub>
                    <m:r>
                      <a:rPr lang="en-US" altLang="ja-JP" sz="2000" i="1">
                        <a:latin typeface="Cambria Math"/>
                        <a:ea typeface="ＭＳ Ｐゴシック" pitchFamily="50" charset="-128"/>
                      </a:rPr>
                      <m:t>−</m:t>
                    </m:r>
                    <m:sSub>
                      <m:sSubPr>
                        <m:ctrlPr>
                          <a:rPr lang="ja-JP" altLang="en-US" sz="2000" i="1">
                            <a:latin typeface="Cambria Math"/>
                          </a:rPr>
                        </m:ctrlPr>
                      </m:sSubPr>
                      <m:e>
                        <m:r>
                          <a:rPr lang="en-US" altLang="ja-JP" sz="2000" i="1">
                            <a:latin typeface="Cambria Math"/>
                          </a:rPr>
                          <m:t>𝑝</m:t>
                        </m:r>
                      </m:e>
                      <m:sub>
                        <m:r>
                          <a:rPr lang="en-US" altLang="ja-JP" sz="2000" i="1">
                            <a:latin typeface="Cambria Math"/>
                          </a:rPr>
                          <m:t>𝑡</m:t>
                        </m:r>
                      </m:sub>
                    </m:sSub>
                    <m:r>
                      <a:rPr lang="en-US" altLang="ja-JP" sz="2000" b="0" i="1" smtClean="0">
                        <a:latin typeface="Cambria Math"/>
                      </a:rPr>
                      <m:t>)</m:t>
                    </m:r>
                    <m:r>
                      <a:rPr lang="en-US" altLang="ja-JP" sz="2000" i="1">
                        <a:latin typeface="Cambria Math"/>
                        <a:ea typeface="Cambria Math"/>
                      </a:rPr>
                      <m:t>×</m:t>
                    </m:r>
                    <m:r>
                      <a:rPr lang="ja-JP" altLang="en-US" sz="2000" i="1">
                        <a:latin typeface="Cambria Math"/>
                        <a:ea typeface="Cambria Math"/>
                      </a:rPr>
                      <m:t>𝛼</m:t>
                    </m:r>
                    <m:r>
                      <a:rPr lang="ja-JP" altLang="en-US" sz="2000" i="1" smtClean="0">
                        <a:latin typeface="Cambria Math"/>
                        <a:ea typeface="Cambria Math"/>
                      </a:rPr>
                      <m:t>⋯</m:t>
                    </m:r>
                    <m:r>
                      <a:rPr lang="en-US" altLang="ja-JP" sz="2000" b="0" i="1" smtClean="0">
                        <a:latin typeface="Cambria Math"/>
                        <a:ea typeface="Cambria Math"/>
                      </a:rPr>
                      <m:t>(3)</m:t>
                    </m:r>
                  </m:oMath>
                </a14:m>
                <a:endParaRPr lang="en-US" altLang="ja-JP" sz="2000" dirty="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𝑎</m:t>
                        </m:r>
                      </m:e>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sub>
                    </m:sSub>
                    <m:r>
                      <a:rPr lang="en-US" altLang="ja-JP" sz="2000" i="1">
                        <a:latin typeface="Cambria Math"/>
                        <a:ea typeface="Cambria Math"/>
                      </a:rPr>
                      <m:t>=</m:t>
                    </m:r>
                    <m:f>
                      <m:fPr>
                        <m:ctrlPr>
                          <a:rPr lang="en-US" altLang="ja-JP" sz="2000" i="1">
                            <a:latin typeface="Cambria Math"/>
                            <a:ea typeface="Cambria Math"/>
                          </a:rPr>
                        </m:ctrlPr>
                      </m:fPr>
                      <m:num>
                        <m:sSub>
                          <m:sSubPr>
                            <m:ctrlPr>
                              <a:rPr lang="en-US" altLang="ja-JP" sz="2000" i="1">
                                <a:latin typeface="Cambria Math"/>
                                <a:ea typeface="Cambria Math"/>
                              </a:rPr>
                            </m:ctrlPr>
                          </m:sSubPr>
                          <m:e>
                            <m:r>
                              <a:rPr lang="en-US" altLang="ja-JP" sz="2000" i="1">
                                <a:latin typeface="Cambria Math"/>
                                <a:ea typeface="Cambria Math"/>
                              </a:rPr>
                              <m:t>𝑘</m:t>
                            </m:r>
                          </m:e>
                          <m:sub>
                            <m:r>
                              <a:rPr lang="en-US" altLang="ja-JP" sz="2000" i="1">
                                <a:latin typeface="Cambria Math"/>
                                <a:ea typeface="Cambria Math"/>
                              </a:rPr>
                              <m:t>𝑡</m:t>
                            </m:r>
                          </m:sub>
                        </m:sSub>
                        <m:d>
                          <m:dPr>
                            <m:ctrlPr>
                              <a:rPr lang="en-US" altLang="ja-JP" sz="2000" i="1">
                                <a:latin typeface="Cambria Math"/>
                                <a:ea typeface="Cambria Math"/>
                              </a:rPr>
                            </m:ctrlPr>
                          </m:dPr>
                          <m:e>
                            <m:r>
                              <a:rPr lang="en-US" altLang="ja-JP" sz="2000" b="0" i="1" smtClean="0">
                                <a:latin typeface="Cambria Math"/>
                                <a:ea typeface="Cambria Math"/>
                              </a:rPr>
                              <m:t>𝑅</m:t>
                            </m:r>
                            <m:r>
                              <a:rPr lang="en-US" altLang="ja-JP" sz="2000" b="0" i="1" smtClean="0">
                                <a:latin typeface="Cambria Math"/>
                                <a:ea typeface="Cambria Math"/>
                              </a:rPr>
                              <m:t>−</m:t>
                            </m:r>
                            <m:d>
                              <m:dPr>
                                <m:begChr m:val="|"/>
                                <m:endChr m:val="|"/>
                                <m:ctrlPr>
                                  <a:rPr lang="en-US" altLang="ja-JP" sz="2000" i="1" smtClean="0">
                                    <a:latin typeface="Cambria Math"/>
                                    <a:ea typeface="Cambria Math"/>
                                  </a:rPr>
                                </m:ctrlPr>
                              </m:dPr>
                              <m:e>
                                <m:sSub>
                                  <m:sSubPr>
                                    <m:ctrlPr>
                                      <a:rPr lang="en-US" altLang="ja-JP" sz="2000" i="1">
                                        <a:latin typeface="Cambria Math"/>
                                        <a:ea typeface="Cambria Math"/>
                                      </a:rPr>
                                    </m:ctrlPr>
                                  </m:sSubPr>
                                  <m:e>
                                    <m:r>
                                      <a:rPr lang="en-US" altLang="ja-JP" sz="2000" i="1">
                                        <a:latin typeface="Cambria Math"/>
                                        <a:ea typeface="Cambria Math"/>
                                      </a:rPr>
                                      <m:t>𝑁</m:t>
                                    </m:r>
                                  </m:e>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sub>
                                </m:sSub>
                                <m:r>
                                  <a:rPr lang="en-US" altLang="ja-JP" sz="2000" i="1">
                                    <a:latin typeface="Cambria Math"/>
                                    <a:ea typeface="Cambria Math"/>
                                  </a:rPr>
                                  <m:t>−</m:t>
                                </m:r>
                                <m:sSub>
                                  <m:sSubPr>
                                    <m:ctrlPr>
                                      <a:rPr lang="en-US" altLang="ja-JP" sz="2000" i="1">
                                        <a:latin typeface="Cambria Math"/>
                                        <a:ea typeface="Cambria Math"/>
                                      </a:rPr>
                                    </m:ctrlPr>
                                  </m:sSubPr>
                                  <m:e>
                                    <m:r>
                                      <a:rPr lang="en-US" altLang="ja-JP" sz="2000" i="1">
                                        <a:latin typeface="Cambria Math"/>
                                        <a:ea typeface="Cambria Math"/>
                                      </a:rPr>
                                      <m:t>𝑀</m:t>
                                    </m:r>
                                  </m:e>
                                  <m:sub>
                                    <m:r>
                                      <a:rPr lang="en-US" altLang="ja-JP" sz="2000" i="1">
                                        <a:latin typeface="Cambria Math"/>
                                        <a:ea typeface="Cambria Math"/>
                                      </a:rPr>
                                      <m:t>𝑡</m:t>
                                    </m:r>
                                  </m:sub>
                                </m:sSub>
                              </m:e>
                            </m:d>
                          </m:e>
                        </m:d>
                      </m:num>
                      <m:den>
                        <m:r>
                          <a:rPr lang="en-US" altLang="ja-JP" sz="2000" i="1">
                            <a:latin typeface="Cambria Math"/>
                            <a:ea typeface="Cambria Math"/>
                          </a:rPr>
                          <m:t>𝑚</m:t>
                        </m:r>
                      </m:den>
                    </m:f>
                    <m:r>
                      <a:rPr lang="en-US" altLang="ja-JP" sz="2000" i="1" smtClean="0">
                        <a:latin typeface="Cambria Math"/>
                        <a:ea typeface="Cambria Math"/>
                      </a:rPr>
                      <m:t>⋯</m:t>
                    </m:r>
                    <m:r>
                      <a:rPr lang="en-US" altLang="ja-JP" sz="2000" b="0" i="1" smtClean="0">
                        <a:latin typeface="Cambria Math"/>
                        <a:ea typeface="Cambria Math"/>
                      </a:rPr>
                      <m:t>(4)</m:t>
                    </m:r>
                  </m:oMath>
                </a14:m>
                <a:endParaRPr lang="en-US" altLang="ja-JP" sz="2000" dirty="0" smtClean="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𝑎</m:t>
                        </m:r>
                      </m:e>
                      <m:sub>
                        <m:r>
                          <a:rPr lang="en-US" altLang="ja-JP" sz="2000" i="1" smtClean="0">
                            <a:latin typeface="Cambria Math"/>
                            <a:ea typeface="ＭＳ Ｐゴシック" pitchFamily="50" charset="-128"/>
                          </a:rPr>
                          <m:t> </m:t>
                        </m:r>
                        <m:r>
                          <a:rPr lang="en-US" altLang="ja-JP" sz="2000" b="0" i="1" smtClean="0">
                            <a:latin typeface="Cambria Math"/>
                            <a:ea typeface="ＭＳ Ｐゴシック" pitchFamily="50" charset="-128"/>
                          </a:rPr>
                          <m:t>𝑡</m:t>
                        </m:r>
                      </m:sub>
                    </m:sSub>
                    <m:r>
                      <a:rPr lang="en-US" altLang="ja-JP" sz="2000" b="0" i="1" smtClean="0">
                        <a:latin typeface="Cambria Math"/>
                        <a:ea typeface="ＭＳ Ｐゴシック" pitchFamily="50" charset="-128"/>
                      </a:rPr>
                      <m:t>=</m:t>
                    </m:r>
                    <m:nary>
                      <m:naryPr>
                        <m:chr m:val="∑"/>
                        <m:limLoc m:val="subSup"/>
                        <m:ctrlPr>
                          <a:rPr lang="en-US" altLang="ja-JP" sz="2000" i="1" smtClean="0">
                            <a:latin typeface="Cambria Math"/>
                            <a:ea typeface="ＭＳ Ｐゴシック" pitchFamily="50" charset="-128"/>
                          </a:rPr>
                        </m:ctrlPr>
                      </m:naryPr>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m:rPr>
                            <m:brk m:alnAt="25"/>
                          </m:rPr>
                          <a:rPr lang="en-US" altLang="ja-JP" sz="2000" i="1">
                            <a:latin typeface="Cambria Math"/>
                            <a:ea typeface="ＭＳ Ｐゴシック" pitchFamily="50" charset="-128"/>
                          </a:rPr>
                          <m:t>=</m:t>
                        </m:r>
                        <m:r>
                          <a:rPr lang="en-US" altLang="ja-JP" sz="2000" i="1">
                            <a:latin typeface="Cambria Math"/>
                            <a:ea typeface="ＭＳ Ｐゴシック" pitchFamily="50" charset="-128"/>
                          </a:rPr>
                          <m:t>0</m:t>
                        </m:r>
                      </m:sub>
                      <m:sup>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𝑛</m:t>
                            </m:r>
                          </m:e>
                          <m:sub>
                            <m:r>
                              <a:rPr lang="en-US" altLang="ja-JP" sz="2000" i="1">
                                <a:latin typeface="Cambria Math"/>
                                <a:ea typeface="ＭＳ Ｐゴシック" pitchFamily="50" charset="-128"/>
                              </a:rPr>
                              <m:t>1</m:t>
                            </m:r>
                          </m:sub>
                        </m:sSub>
                      </m:sup>
                      <m:e>
                        <m:nary>
                          <m:naryPr>
                            <m:chr m:val="∑"/>
                            <m:limLoc m:val="subSup"/>
                            <m:ctrlPr>
                              <a:rPr lang="en-US" altLang="ja-JP" sz="2000" i="1">
                                <a:latin typeface="Cambria Math"/>
                                <a:ea typeface="ＭＳ Ｐゴシック" pitchFamily="50" charset="-128"/>
                              </a:rPr>
                            </m:ctrlPr>
                          </m:naryPr>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r>
                              <m:rPr>
                                <m:brk m:alnAt="25"/>
                              </m:rPr>
                              <a:rPr lang="en-US" altLang="ja-JP" sz="2000" i="1">
                                <a:latin typeface="Cambria Math"/>
                                <a:ea typeface="ＭＳ Ｐゴシック" pitchFamily="50" charset="-128"/>
                              </a:rPr>
                              <m:t>=</m:t>
                            </m:r>
                            <m:r>
                              <a:rPr lang="en-US" altLang="ja-JP" sz="2000" i="1">
                                <a:latin typeface="Cambria Math"/>
                                <a:ea typeface="ＭＳ Ｐゴシック" pitchFamily="50" charset="-128"/>
                              </a:rPr>
                              <m:t>0</m:t>
                            </m:r>
                          </m:sub>
                          <m:sup>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𝑛</m:t>
                                </m:r>
                              </m:e>
                              <m:sub>
                                <m:r>
                                  <a:rPr lang="en-US" altLang="ja-JP" sz="2000" i="1">
                                    <a:latin typeface="Cambria Math"/>
                                    <a:ea typeface="ＭＳ Ｐゴシック" pitchFamily="50" charset="-128"/>
                                  </a:rPr>
                                  <m:t>2</m:t>
                                </m:r>
                              </m:sub>
                            </m:sSub>
                          </m:sup>
                          <m:e>
                            <m:sSub>
                              <m:sSubPr>
                                <m:ctrlPr>
                                  <a:rPr lang="en-US" altLang="ja-JP" sz="2000" i="1">
                                    <a:latin typeface="Cambria Math"/>
                                    <a:ea typeface="ＭＳ Ｐゴシック" pitchFamily="50" charset="-128"/>
                                  </a:rPr>
                                </m:ctrlPr>
                              </m:sSubPr>
                              <m:e>
                                <m:r>
                                  <a:rPr lang="en-US" altLang="ja-JP" sz="2000" b="0" i="1" smtClean="0">
                                    <a:latin typeface="Cambria Math"/>
                                    <a:ea typeface="ＭＳ Ｐゴシック" pitchFamily="50" charset="-128"/>
                                  </a:rPr>
                                  <m:t>𝑎</m:t>
                                </m:r>
                              </m:e>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sub>
                            </m:sSub>
                          </m:e>
                        </m:nary>
                      </m:e>
                    </m:nary>
                    <m:r>
                      <a:rPr lang="en-US" altLang="ja-JP" sz="2000" i="1">
                        <a:latin typeface="Cambria Math"/>
                        <a:ea typeface="Cambria Math"/>
                      </a:rPr>
                      <m:t>⋯(</m:t>
                    </m:r>
                    <m:r>
                      <a:rPr lang="en-US" altLang="ja-JP" sz="2000" b="0" i="1" smtClean="0">
                        <a:latin typeface="Cambria Math"/>
                        <a:ea typeface="Cambria Math"/>
                      </a:rPr>
                      <m:t>5</m:t>
                    </m:r>
                    <m:r>
                      <a:rPr lang="en-US" altLang="ja-JP" sz="2000" i="1">
                        <a:latin typeface="Cambria Math"/>
                        <a:ea typeface="Cambria Math"/>
                      </a:rPr>
                      <m:t>)</m:t>
                    </m:r>
                  </m:oMath>
                </a14:m>
                <a:endParaRPr lang="en-US" altLang="ja-JP" sz="2000" dirty="0" smtClean="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lang="en-US" altLang="ja-JP" sz="2000" i="1" smtClean="0">
                            <a:latin typeface="Cambria Math"/>
                            <a:ea typeface="ＭＳ Ｐゴシック" pitchFamily="50" charset="-128"/>
                          </a:rPr>
                        </m:ctrlPr>
                      </m:sSubPr>
                      <m:e>
                        <m:r>
                          <a:rPr lang="en-US" altLang="ja-JP" sz="2000" b="0" i="1" smtClean="0">
                            <a:latin typeface="Cambria Math"/>
                            <a:ea typeface="ＭＳ Ｐゴシック" pitchFamily="50" charset="-128"/>
                          </a:rPr>
                          <m:t>𝑣</m:t>
                        </m:r>
                      </m:e>
                      <m:sub>
                        <m:r>
                          <a:rPr lang="en-US" altLang="ja-JP" sz="2000" b="0" i="1" smtClean="0">
                            <a:latin typeface="Cambria Math"/>
                            <a:ea typeface="ＭＳ Ｐゴシック" pitchFamily="50" charset="-128"/>
                          </a:rPr>
                          <m:t>𝑡</m:t>
                        </m:r>
                        <m:r>
                          <a:rPr lang="en-US" altLang="ja-JP" sz="2000" b="0" i="1" smtClean="0">
                            <a:latin typeface="Cambria Math"/>
                            <a:ea typeface="ＭＳ Ｐゴシック" pitchFamily="50" charset="-128"/>
                          </a:rPr>
                          <m:t>+1</m:t>
                        </m:r>
                      </m:sub>
                    </m:sSub>
                    <m:r>
                      <a:rPr lang="en-US" altLang="ja-JP" sz="2000" b="0" i="1" smtClean="0">
                        <a:latin typeface="Cambria Math"/>
                        <a:ea typeface="ＭＳ Ｐゴシック" pitchFamily="50" charset="-128"/>
                      </a:rPr>
                      <m:t>=</m:t>
                    </m:r>
                    <m:sSub>
                      <m:sSubPr>
                        <m:ctrlPr>
                          <a:rPr lang="en-US" altLang="ja-JP" sz="2000" b="0" i="1" smtClean="0">
                            <a:latin typeface="Cambria Math"/>
                            <a:ea typeface="ＭＳ Ｐゴシック" pitchFamily="50" charset="-128"/>
                          </a:rPr>
                        </m:ctrlPr>
                      </m:sSubPr>
                      <m:e>
                        <m:r>
                          <a:rPr lang="en-US" altLang="ja-JP" sz="2000" b="0" i="1" smtClean="0">
                            <a:latin typeface="Cambria Math"/>
                            <a:ea typeface="ＭＳ Ｐゴシック" pitchFamily="50" charset="-128"/>
                          </a:rPr>
                          <m:t>𝑣</m:t>
                        </m:r>
                      </m:e>
                      <m:sub>
                        <m:r>
                          <a:rPr lang="en-US" altLang="ja-JP" sz="2000" b="0" i="1" smtClean="0">
                            <a:latin typeface="Cambria Math"/>
                            <a:ea typeface="ＭＳ Ｐゴシック" pitchFamily="50" charset="-128"/>
                          </a:rPr>
                          <m:t>𝑡</m:t>
                        </m:r>
                      </m:sub>
                    </m:sSub>
                    <m:r>
                      <a:rPr lang="en-US" altLang="ja-JP" sz="2000" b="0" i="1" smtClean="0">
                        <a:latin typeface="Cambria Math"/>
                        <a:ea typeface="ＭＳ Ｐゴシック" pitchFamily="50" charset="-128"/>
                      </a:rPr>
                      <m:t>′+</m:t>
                    </m:r>
                    <m:r>
                      <a:rPr lang="en-US" altLang="ja-JP" sz="2000" b="0" i="1" smtClean="0">
                        <a:latin typeface="Cambria Math"/>
                        <a:ea typeface="Cambria Math"/>
                      </a:rPr>
                      <m:t>∆</m:t>
                    </m:r>
                    <m:r>
                      <a:rPr lang="en-US" altLang="ja-JP" sz="2000" b="0" i="1" smtClean="0">
                        <a:latin typeface="Cambria Math"/>
                        <a:ea typeface="Cambria Math"/>
                      </a:rPr>
                      <m:t>𝑇</m:t>
                    </m:r>
                    <m:sSub>
                      <m:sSubPr>
                        <m:ctrlPr>
                          <a:rPr lang="en-US" altLang="ja-JP" sz="2000" b="0" i="1" smtClean="0">
                            <a:latin typeface="Cambria Math"/>
                            <a:ea typeface="Cambria Math"/>
                          </a:rPr>
                        </m:ctrlPr>
                      </m:sSubPr>
                      <m:e>
                        <m:r>
                          <a:rPr lang="en-US" altLang="ja-JP" sz="2000" b="0" i="1" smtClean="0">
                            <a:latin typeface="Cambria Math"/>
                            <a:ea typeface="Cambria Math"/>
                          </a:rPr>
                          <m:t>𝑎</m:t>
                        </m:r>
                      </m:e>
                      <m:sub>
                        <m:r>
                          <a:rPr lang="en-US" altLang="ja-JP" sz="2000" b="0" i="1" smtClean="0">
                            <a:latin typeface="Cambria Math"/>
                            <a:ea typeface="Cambria Math"/>
                          </a:rPr>
                          <m:t>𝑡</m:t>
                        </m:r>
                      </m:sub>
                    </m:sSub>
                    <m:r>
                      <a:rPr lang="en-US" altLang="ja-JP" sz="2000" b="0" i="1" smtClean="0">
                        <a:latin typeface="Cambria Math"/>
                        <a:ea typeface="Cambria Math"/>
                      </a:rPr>
                      <m:t>⋯(6)</m:t>
                    </m:r>
                  </m:oMath>
                </a14:m>
                <a:endParaRPr lang="en-US" altLang="ja-JP" sz="2000" dirty="0" smtClean="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𝑀</m:t>
                        </m:r>
                      </m:e>
                      <m:sub>
                        <m:r>
                          <a:rPr lang="en-US" altLang="ja-JP" sz="2000" i="1">
                            <a:latin typeface="Cambria Math"/>
                            <a:ea typeface="ＭＳ Ｐゴシック" pitchFamily="50" charset="-128"/>
                          </a:rPr>
                          <m:t>𝑡</m:t>
                        </m:r>
                        <m:r>
                          <a:rPr lang="en-US" altLang="ja-JP" sz="2000" i="1">
                            <a:latin typeface="Cambria Math"/>
                            <a:ea typeface="ＭＳ Ｐゴシック" pitchFamily="50" charset="-128"/>
                          </a:rPr>
                          <m:t>+1</m:t>
                        </m:r>
                      </m:sub>
                    </m:sSub>
                    <m:r>
                      <a:rPr lang="en-US" altLang="ja-JP" sz="2000" i="1">
                        <a:latin typeface="Cambria Math"/>
                        <a:ea typeface="Cambria Math"/>
                      </a:rPr>
                      <m:t>=</m:t>
                    </m:r>
                    <m:sSub>
                      <m:sSubPr>
                        <m:ctrlPr>
                          <a:rPr lang="en-US" altLang="ja-JP" sz="2000" i="1">
                            <a:latin typeface="Cambria Math"/>
                            <a:ea typeface="Cambria Math"/>
                          </a:rPr>
                        </m:ctrlPr>
                      </m:sSubPr>
                      <m:e>
                        <m:r>
                          <a:rPr lang="en-US" altLang="ja-JP" sz="2000" i="1">
                            <a:latin typeface="Cambria Math"/>
                            <a:ea typeface="Cambria Math"/>
                          </a:rPr>
                          <m:t>𝑀</m:t>
                        </m:r>
                      </m:e>
                      <m:sub>
                        <m:r>
                          <a:rPr lang="en-US" altLang="ja-JP" sz="2000" i="1">
                            <a:latin typeface="Cambria Math"/>
                            <a:ea typeface="Cambria Math"/>
                          </a:rPr>
                          <m:t>𝑡</m:t>
                        </m:r>
                      </m:sub>
                    </m:sSub>
                    <m:r>
                      <a:rPr lang="en-US" altLang="ja-JP" sz="2000" i="1">
                        <a:latin typeface="Cambria Math"/>
                        <a:ea typeface="Cambria Math"/>
                      </a:rPr>
                      <m:t>+∆</m:t>
                    </m:r>
                    <m:r>
                      <a:rPr lang="en-US" altLang="ja-JP" sz="2000" i="1">
                        <a:latin typeface="Cambria Math"/>
                        <a:ea typeface="Cambria Math"/>
                      </a:rPr>
                      <m:t>𝑇</m:t>
                    </m:r>
                    <m:sSub>
                      <m:sSubPr>
                        <m:ctrlPr>
                          <a:rPr lang="en-US" altLang="ja-JP" sz="2000" i="1">
                            <a:latin typeface="Cambria Math"/>
                            <a:ea typeface="Cambria Math"/>
                          </a:rPr>
                        </m:ctrlPr>
                      </m:sSubPr>
                      <m:e>
                        <m:r>
                          <a:rPr lang="en-US" altLang="ja-JP" sz="2000" i="1">
                            <a:latin typeface="Cambria Math"/>
                            <a:ea typeface="Cambria Math"/>
                          </a:rPr>
                          <m:t>𝑣</m:t>
                        </m:r>
                      </m:e>
                      <m:sub>
                        <m:r>
                          <a:rPr lang="en-US" altLang="ja-JP" sz="2000" i="1">
                            <a:latin typeface="Cambria Math"/>
                            <a:ea typeface="Cambria Math"/>
                          </a:rPr>
                          <m:t>𝑡</m:t>
                        </m:r>
                        <m:r>
                          <a:rPr lang="en-US" altLang="ja-JP" sz="2000" i="1">
                            <a:latin typeface="Cambria Math"/>
                            <a:ea typeface="Cambria Math"/>
                          </a:rPr>
                          <m:t>+1</m:t>
                        </m:r>
                      </m:sub>
                    </m:sSub>
                    <m:r>
                      <a:rPr lang="en-US" altLang="ja-JP" sz="2000" i="1" smtClean="0">
                        <a:latin typeface="Cambria Math"/>
                        <a:ea typeface="Cambria Math"/>
                      </a:rPr>
                      <m:t>⋯</m:t>
                    </m:r>
                    <m:r>
                      <a:rPr lang="en-US" altLang="ja-JP" sz="2000" b="0" i="1" smtClean="0">
                        <a:latin typeface="Cambria Math"/>
                        <a:ea typeface="Cambria Math"/>
                      </a:rPr>
                      <m:t>(7)</m:t>
                    </m:r>
                  </m:oMath>
                </a14:m>
                <a:endParaRPr lang="en-US" altLang="ja-JP" sz="2000"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09089" y="727225"/>
                <a:ext cx="4678079" cy="2856259"/>
              </a:xfrm>
              <a:blipFill rotWithShape="1">
                <a:blip r:embed="rId2"/>
                <a:stretch>
                  <a:fillRect l="-1173"/>
                </a:stretch>
              </a:blipFill>
            </p:spPr>
            <p:txBody>
              <a:bodyPr/>
              <a:lstStyle/>
              <a:p>
                <a:r>
                  <a:rPr lang="ja-JP" altLang="en-US">
                    <a:noFill/>
                  </a:rPr>
                  <a:t> </a:t>
                </a:r>
              </a:p>
            </p:txBody>
          </p:sp>
        </mc:Fallback>
      </mc:AlternateContent>
      <p:sp>
        <p:nvSpPr>
          <p:cNvPr id="56" name="右矢印 55"/>
          <p:cNvSpPr/>
          <p:nvPr/>
        </p:nvSpPr>
        <p:spPr>
          <a:xfrm rot="5400000">
            <a:off x="6948380" y="2821940"/>
            <a:ext cx="423863"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コンテンツ プレースホルダー 2"/>
              <p:cNvSpPr txBox="1">
                <a:spLocks/>
              </p:cNvSpPr>
              <p:nvPr/>
            </p:nvSpPr>
            <p:spPr>
              <a:xfrm>
                <a:off x="809750" y="3281005"/>
                <a:ext cx="4946016" cy="2933310"/>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14:m>
                  <m:oMath xmlns:m="http://schemas.openxmlformats.org/officeDocument/2006/math">
                    <m:r>
                      <a:rPr lang="ja-JP" altLang="en-US" sz="1800" i="1" smtClean="0">
                        <a:latin typeface="Cambria Math"/>
                        <a:ea typeface="Cambria Math"/>
                      </a:rPr>
                      <m:t>𝛼</m:t>
                    </m:r>
                  </m:oMath>
                </a14:m>
                <a:r>
                  <a:rPr lang="ja-JP" altLang="en-US" sz="1800" dirty="0" smtClean="0">
                    <a:latin typeface="ＭＳ Ｐゴシック" pitchFamily="50" charset="-128"/>
                    <a:ea typeface="ＭＳ Ｐゴシック" pitchFamily="50" charset="-128"/>
                  </a:rPr>
                  <a:t>：傾斜係数</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𝑎</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r>
                      <a:rPr lang="ja-JP" altLang="en-US" sz="1800" b="1" i="1">
                        <a:latin typeface="Cambria Math"/>
                        <a:ea typeface="ＭＳ Ｐゴシック" pitchFamily="50" charset="-128"/>
                      </a:rPr>
                      <m:t>：セル</m:t>
                    </m:r>
                    <m:r>
                      <m:rPr>
                        <m:nor/>
                      </m:rPr>
                      <a:rPr lang="en-US" altLang="ja-JP" sz="1800" dirty="0">
                        <a:latin typeface="ＭＳ Ｐゴシック" pitchFamily="50" charset="-128"/>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r>
                      <m:rPr>
                        <m:nor/>
                      </m:rPr>
                      <a:rPr lang="en-US" altLang="ja-JP" sz="1800" dirty="0">
                        <a:latin typeface="ＭＳ Ｐゴシック" pitchFamily="50" charset="-128"/>
                        <a:ea typeface="ＭＳ Ｐゴシック" pitchFamily="50" charset="-128"/>
                      </a:rPr>
                      <m:t>)</m:t>
                    </m:r>
                  </m:oMath>
                </a14:m>
                <a:r>
                  <a:rPr lang="ja-JP" altLang="en-US" sz="1800" dirty="0">
                    <a:latin typeface="ＭＳ Ｐゴシック" pitchFamily="50" charset="-128"/>
                    <a:ea typeface="ＭＳ Ｐゴシック" pitchFamily="50" charset="-128"/>
                  </a:rPr>
                  <a:t>から</a:t>
                </a:r>
                <a:r>
                  <a:rPr lang="ja-JP" altLang="en-US" sz="1800" dirty="0" smtClean="0">
                    <a:latin typeface="ＭＳ Ｐゴシック" pitchFamily="50" charset="-128"/>
                    <a:ea typeface="ＭＳ Ｐゴシック" pitchFamily="50" charset="-128"/>
                  </a:rPr>
                  <a:t>の仮想的な引力による加速度</a:t>
                </a:r>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𝑎</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b="1" i="1">
                            <a:latin typeface="Cambria Math"/>
                            <a:ea typeface="ＭＳ Ｐゴシック" pitchFamily="50" charset="-128"/>
                          </a:rPr>
                        </m:ctrlPr>
                      </m:sSubPr>
                      <m:e>
                        <m:r>
                          <a:rPr lang="en-US" altLang="ja-JP" sz="1800" b="1" i="1">
                            <a:latin typeface="Cambria Math"/>
                            <a:ea typeface="ＭＳ Ｐゴシック" pitchFamily="50" charset="-128"/>
                          </a:rPr>
                          <m:t>𝒂</m:t>
                        </m:r>
                      </m:e>
                      <m:sub>
                        <m:r>
                          <a:rPr lang="en-US" altLang="ja-JP" sz="1800" b="1" i="1">
                            <a:latin typeface="Cambria Math"/>
                            <a:ea typeface="ＭＳ Ｐゴシック" pitchFamily="50" charset="-128"/>
                          </a:rPr>
                          <m:t>𝒕</m:t>
                        </m:r>
                      </m:sub>
                    </m:sSub>
                    <m:r>
                      <a:rPr lang="ja-JP" altLang="en-US" sz="1800" b="1" i="1" smtClean="0">
                        <a:latin typeface="Cambria Math"/>
                        <a:ea typeface="ＭＳ Ｐゴシック" pitchFamily="50" charset="-128"/>
                      </a:rPr>
                      <m:t>：</m:t>
                    </m:r>
                    <m:r>
                      <a:rPr lang="ja-JP" altLang="en-US" sz="1800" b="1" i="1">
                        <a:latin typeface="Cambria Math"/>
                        <a:ea typeface="ＭＳ Ｐゴシック" pitchFamily="50" charset="-128"/>
                      </a:rPr>
                      <m:t>探索</m:t>
                    </m:r>
                    <m:r>
                      <a:rPr lang="ja-JP" altLang="en-US" sz="1800" b="1" i="1" smtClean="0">
                        <a:latin typeface="Cambria Math"/>
                        <a:ea typeface="ＭＳ Ｐゴシック" pitchFamily="50" charset="-128"/>
                      </a:rPr>
                      <m:t>範囲内全</m:t>
                    </m:r>
                    <m:r>
                      <a:rPr lang="ja-JP" altLang="en-US" sz="1800" b="1" i="1">
                        <a:latin typeface="Cambria Math"/>
                        <a:ea typeface="ＭＳ Ｐゴシック" pitchFamily="50" charset="-128"/>
                      </a:rPr>
                      <m:t>セル</m:t>
                    </m:r>
                  </m:oMath>
                </a14:m>
                <a:r>
                  <a:rPr lang="ja-JP" altLang="en-US" sz="1800" dirty="0" smtClean="0">
                    <a:latin typeface="ＭＳ Ｐゴシック" pitchFamily="50" charset="-128"/>
                    <a:ea typeface="ＭＳ Ｐゴシック" pitchFamily="50" charset="-128"/>
                  </a:rPr>
                  <a:t>からの加速度</a:t>
                </a:r>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𝑎</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lang="ja-JP" altLang="en-US" sz="1800" dirty="0" smtClean="0">
                    <a:latin typeface="ＭＳ Ｐゴシック" pitchFamily="50" charset="-128"/>
                    <a:ea typeface="ＭＳ Ｐゴシック" pitchFamily="50" charset="-128"/>
                  </a:rPr>
                  <a:t>の和</a:t>
                </a:r>
                <a:endParaRPr lang="en-US" altLang="ja-JP" sz="1800" dirty="0" smtClean="0">
                  <a:latin typeface="ＭＳ Ｐゴシック" pitchFamily="50" charset="-128"/>
                  <a:ea typeface="ＭＳ Ｐゴシック" pitchFamily="50" charset="-128"/>
                </a:endParaRPr>
              </a:p>
              <a:p>
                <a14:m>
                  <m:oMath xmlns:m="http://schemas.openxmlformats.org/officeDocument/2006/math">
                    <m:r>
                      <a:rPr lang="en-US" altLang="ja-JP" sz="1800" i="1">
                        <a:latin typeface="Cambria Math"/>
                        <a:ea typeface="Cambria Math"/>
                      </a:rPr>
                      <m:t>𝑚</m:t>
                    </m:r>
                  </m:oMath>
                </a14:m>
                <a:r>
                  <a:rPr lang="ja-JP" altLang="en-US" sz="1800" dirty="0" smtClean="0">
                    <a:latin typeface="ＭＳ Ｐゴシック" pitchFamily="50" charset="-128"/>
                    <a:ea typeface="ＭＳ Ｐゴシック" pitchFamily="50" charset="-128"/>
                  </a:rPr>
                  <a:t>：仮想球の質量</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b="1" i="1">
                            <a:latin typeface="Cambria Math"/>
                            <a:ea typeface="ＭＳ Ｐゴシック" pitchFamily="50" charset="-128"/>
                          </a:rPr>
                        </m:ctrlPr>
                      </m:sSubPr>
                      <m:e>
                        <m:r>
                          <a:rPr lang="en-US" altLang="ja-JP" sz="1800" b="1" i="1">
                            <a:latin typeface="Cambria Math"/>
                            <a:ea typeface="ＭＳ Ｐゴシック" pitchFamily="50" charset="-128"/>
                          </a:rPr>
                          <m:t>𝒗</m:t>
                        </m:r>
                      </m:e>
                      <m:sub>
                        <m:r>
                          <a:rPr lang="en-US" altLang="ja-JP" sz="1800" b="1" i="1">
                            <a:latin typeface="Cambria Math"/>
                            <a:ea typeface="ＭＳ Ｐゴシック" pitchFamily="50" charset="-128"/>
                          </a:rPr>
                          <m:t>𝒕</m:t>
                        </m:r>
                        <m:r>
                          <a:rPr lang="en-US" altLang="ja-JP" sz="1800" b="1" i="1">
                            <a:latin typeface="Cambria Math"/>
                            <a:ea typeface="ＭＳ Ｐゴシック" pitchFamily="50" charset="-128"/>
                          </a:rPr>
                          <m:t>+</m:t>
                        </m:r>
                        <m:r>
                          <a:rPr lang="en-US" altLang="ja-JP" sz="1800" b="1" i="1">
                            <a:latin typeface="Cambria Math"/>
                            <a:ea typeface="ＭＳ Ｐゴシック" pitchFamily="50" charset="-128"/>
                          </a:rPr>
                          <m:t>𝟏</m:t>
                        </m:r>
                      </m:sub>
                    </m:sSub>
                  </m:oMath>
                </a14:m>
                <a:r>
                  <a:rPr lang="ja-JP" altLang="en-US" sz="1800" dirty="0" smtClean="0">
                    <a:latin typeface="ＭＳ Ｐゴシック" pitchFamily="50" charset="-128"/>
                    <a:ea typeface="ＭＳ Ｐゴシック" pitchFamily="50" charset="-128"/>
                  </a:rPr>
                  <a:t>：</a:t>
                </a:r>
                <a:r>
                  <a:rPr lang="ja-JP" altLang="en-US" sz="1800" dirty="0">
                    <a:latin typeface="ＭＳ Ｐゴシック" pitchFamily="50" charset="-128"/>
                    <a:ea typeface="ＭＳ Ｐゴシック" pitchFamily="50" charset="-128"/>
                  </a:rPr>
                  <a:t>次</a:t>
                </a:r>
                <a:r>
                  <a:rPr lang="ja-JP" altLang="en-US" sz="1800" dirty="0" smtClean="0">
                    <a:latin typeface="ＭＳ Ｐゴシック" pitchFamily="50" charset="-128"/>
                    <a:ea typeface="ＭＳ Ｐゴシック" pitchFamily="50" charset="-128"/>
                  </a:rPr>
                  <a:t>状態への速度ベクトル</a:t>
                </a:r>
                <a:endParaRPr lang="en-US" altLang="ja-JP" sz="1800" i="1" dirty="0" smtClean="0">
                  <a:latin typeface="Cambria Math"/>
                  <a:ea typeface="ＭＳ Ｐゴシック" pitchFamily="50" charset="-128"/>
                </a:endParaRPr>
              </a:p>
              <a:p>
                <a14:m>
                  <m:oMath xmlns:m="http://schemas.openxmlformats.org/officeDocument/2006/math">
                    <m:sSub>
                      <m:sSubPr>
                        <m:ctrlPr>
                          <a:rPr lang="en-US" altLang="ja-JP" sz="1800" b="1" i="1">
                            <a:latin typeface="Cambria Math"/>
                            <a:ea typeface="ＭＳ Ｐゴシック" pitchFamily="50" charset="-128"/>
                          </a:rPr>
                        </m:ctrlPr>
                      </m:sSubPr>
                      <m:e>
                        <m:r>
                          <a:rPr lang="en-US" altLang="ja-JP" sz="1800" b="1" i="1">
                            <a:latin typeface="Cambria Math"/>
                            <a:ea typeface="ＭＳ Ｐゴシック" pitchFamily="50" charset="-128"/>
                          </a:rPr>
                          <m:t>𝑴</m:t>
                        </m:r>
                      </m:e>
                      <m:sub>
                        <m:r>
                          <a:rPr lang="en-US" altLang="ja-JP" sz="1800" b="1" i="1">
                            <a:latin typeface="Cambria Math"/>
                            <a:ea typeface="ＭＳ Ｐゴシック" pitchFamily="50" charset="-128"/>
                          </a:rPr>
                          <m:t>𝒕</m:t>
                        </m:r>
                      </m:sub>
                    </m:sSub>
                  </m:oMath>
                </a14:m>
                <a:r>
                  <a:rPr lang="ja-JP" altLang="en-US" sz="1800" dirty="0" smtClean="0">
                    <a:latin typeface="ＭＳ Ｐゴシック" pitchFamily="50" charset="-128"/>
                    <a:ea typeface="ＭＳ Ｐゴシック" pitchFamily="50" charset="-128"/>
                  </a:rPr>
                  <a:t>：現状態</a:t>
                </a:r>
                <a:r>
                  <a:rPr lang="ja-JP" altLang="en-US" sz="1800" b="1" dirty="0">
                    <a:ea typeface="ＭＳ Ｐゴシック" pitchFamily="50" charset="-128"/>
                  </a:rPr>
                  <a:t>　</a:t>
                </a:r>
                <a:r>
                  <a:rPr lang="ja-JP" altLang="en-US" sz="1800" b="1" dirty="0" smtClean="0">
                    <a:ea typeface="ＭＳ Ｐゴシック" pitchFamily="50" charset="-128"/>
                  </a:rPr>
                  <a:t>　</a:t>
                </a:r>
                <a14:m>
                  <m:oMath xmlns:m="http://schemas.openxmlformats.org/officeDocument/2006/math">
                    <m:sSub>
                      <m:sSubPr>
                        <m:ctrlPr>
                          <a:rPr lang="en-US" altLang="ja-JP" sz="1800" b="1" i="1" smtClean="0">
                            <a:latin typeface="Cambria Math"/>
                            <a:ea typeface="ＭＳ Ｐゴシック" pitchFamily="50" charset="-128"/>
                          </a:rPr>
                        </m:ctrlPr>
                      </m:sSubPr>
                      <m:e>
                        <m:r>
                          <a:rPr lang="en-US" altLang="ja-JP" sz="1800" b="1" i="1">
                            <a:latin typeface="Cambria Math"/>
                            <a:ea typeface="ＭＳ Ｐゴシック" pitchFamily="50" charset="-128"/>
                          </a:rPr>
                          <m:t>𝑴</m:t>
                        </m:r>
                      </m:e>
                      <m:sub>
                        <m:r>
                          <a:rPr lang="en-US" altLang="ja-JP" sz="1800" b="1" i="1">
                            <a:latin typeface="Cambria Math"/>
                            <a:ea typeface="ＭＳ Ｐゴシック" pitchFamily="50" charset="-128"/>
                          </a:rPr>
                          <m:t>𝒕</m:t>
                        </m:r>
                        <m:r>
                          <a:rPr lang="en-US" altLang="ja-JP" sz="1800" b="1" i="1">
                            <a:latin typeface="Cambria Math"/>
                            <a:ea typeface="ＭＳ Ｐゴシック" pitchFamily="50" charset="-128"/>
                          </a:rPr>
                          <m:t>+</m:t>
                        </m:r>
                        <m:r>
                          <a:rPr lang="en-US" altLang="ja-JP" sz="1800" b="1" i="1">
                            <a:latin typeface="Cambria Math"/>
                            <a:ea typeface="ＭＳ Ｐゴシック" pitchFamily="50" charset="-128"/>
                          </a:rPr>
                          <m:t>𝟏</m:t>
                        </m:r>
                      </m:sub>
                    </m:sSub>
                  </m:oMath>
                </a14:m>
                <a:r>
                  <a:rPr lang="ja-JP" altLang="en-US" sz="1800" dirty="0" smtClean="0">
                    <a:latin typeface="ＭＳ Ｐゴシック" pitchFamily="50" charset="-128"/>
                    <a:ea typeface="ＭＳ Ｐゴシック" pitchFamily="50" charset="-128"/>
                  </a:rPr>
                  <a:t>：次状態</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Cambria Math"/>
                          </a:rPr>
                        </m:ctrlPr>
                      </m:sSubPr>
                      <m:e>
                        <m:r>
                          <a:rPr lang="en-US" altLang="ja-JP" sz="1800" i="1">
                            <a:latin typeface="Cambria Math"/>
                            <a:ea typeface="Cambria Math"/>
                          </a:rPr>
                          <m:t>𝑁</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lang="ja-JP" altLang="en-US" sz="1800" dirty="0" smtClean="0">
                    <a:latin typeface="ＭＳ Ｐゴシック" pitchFamily="50" charset="-128"/>
                    <a:ea typeface="ＭＳ Ｐゴシック" pitchFamily="50" charset="-128"/>
                  </a:rPr>
                  <a:t>：探索範囲内の各セルの中心</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oMath>
                </a14:m>
                <a:r>
                  <a:rPr lang="ja-JP" altLang="en-US" sz="1800" dirty="0" smtClean="0">
                    <a:latin typeface="ＭＳ Ｐゴシック" pitchFamily="50" charset="-128"/>
                    <a:ea typeface="ＭＳ Ｐゴシック" pitchFamily="50" charset="-128"/>
                  </a:rPr>
                  <a:t>：</a:t>
                </a:r>
                <a:r>
                  <a:rPr lang="en-US" altLang="ja-JP" sz="1600" dirty="0"/>
                  <a:t> </a:t>
                </a:r>
                <a14:m>
                  <m:oMath xmlns:m="http://schemas.openxmlformats.org/officeDocument/2006/math">
                    <m:sSub>
                      <m:sSubPr>
                        <m:ctrlPr>
                          <a:rPr lang="en-US" altLang="ja-JP" sz="1600" i="1">
                            <a:latin typeface="Cambria Math"/>
                          </a:rPr>
                        </m:ctrlPr>
                      </m:sSubPr>
                      <m:e>
                        <m:r>
                          <a:rPr lang="en-US" altLang="ja-JP" sz="1600" i="1">
                            <a:latin typeface="Cambria Math"/>
                          </a:rPr>
                          <m:t>𝑠</m:t>
                        </m:r>
                      </m:e>
                      <m:sub>
                        <m:r>
                          <a:rPr lang="en-US" altLang="ja-JP" sz="1600" i="1">
                            <a:latin typeface="Cambria Math"/>
                          </a:rPr>
                          <m:t>1</m:t>
                        </m:r>
                      </m:sub>
                    </m:sSub>
                  </m:oMath>
                </a14:m>
                <a:r>
                  <a:rPr lang="ja-JP" altLang="en-US" sz="1800" dirty="0" smtClean="0">
                    <a:latin typeface="ＭＳ Ｐゴシック" pitchFamily="50" charset="-128"/>
                    <a:ea typeface="ＭＳ Ｐゴシック" pitchFamily="50" charset="-128"/>
                  </a:rPr>
                  <a:t>軸のセル番号，</a:t>
                </a:r>
                <a14:m>
                  <m:oMath xmlns:m="http://schemas.openxmlformats.org/officeDocument/2006/math">
                    <m:sSub>
                      <m:sSubPr>
                        <m:ctrlPr>
                          <a:rPr lang="en-US" altLang="ja-JP" sz="1400" i="1">
                            <a:latin typeface="Cambria Math"/>
                          </a:rPr>
                        </m:ctrlPr>
                      </m:sSubPr>
                      <m:e>
                        <m:acc>
                          <m:accPr>
                            <m:chr m:val="̇"/>
                            <m:ctrlPr>
                              <a:rPr lang="en-US" altLang="ja-JP" sz="1400" i="1">
                                <a:latin typeface="Cambria Math"/>
                              </a:rPr>
                            </m:ctrlPr>
                          </m:accPr>
                          <m:e>
                            <m:r>
                              <a:rPr lang="en-US" altLang="ja-JP" sz="1400" i="1">
                                <a:latin typeface="Cambria Math"/>
                              </a:rPr>
                              <m:t>𝑠</m:t>
                            </m:r>
                          </m:e>
                        </m:acc>
                      </m:e>
                      <m:sub>
                        <m:r>
                          <a:rPr lang="en-US" altLang="ja-JP" sz="1400" i="1">
                            <a:latin typeface="Cambria Math"/>
                          </a:rPr>
                          <m:t>1</m:t>
                        </m:r>
                      </m:sub>
                    </m:sSub>
                  </m:oMath>
                </a14:m>
                <a:r>
                  <a:rPr lang="ja-JP" altLang="en-US" sz="1800" dirty="0" smtClean="0">
                    <a:latin typeface="ＭＳ Ｐゴシック" pitchFamily="50" charset="-128"/>
                    <a:ea typeface="ＭＳ Ｐゴシック" pitchFamily="50" charset="-128"/>
                  </a:rPr>
                  <a:t>軸のセル番号</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𝑝</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lang="ja-JP" altLang="en-US" sz="1800" dirty="0" smtClean="0">
                    <a:latin typeface="ＭＳ Ｐゴシック" pitchFamily="50" charset="-128"/>
                    <a:ea typeface="ＭＳ Ｐゴシック" pitchFamily="50" charset="-128"/>
                  </a:rPr>
                  <a:t>：セル</a:t>
                </a:r>
                <a:r>
                  <a:rPr lang="en-US" altLang="ja-JP" sz="1800" dirty="0" smtClean="0">
                    <a:latin typeface="ＭＳ Ｐゴシック" pitchFamily="50" charset="-128"/>
                    <a:ea typeface="ＭＳ Ｐゴシック" pitchFamily="50" charset="-128"/>
                  </a:rPr>
                  <a:t>(</a:t>
                </a:r>
                <a14:m>
                  <m:oMath xmlns:m="http://schemas.openxmlformats.org/officeDocument/2006/math">
                    <m:sSub>
                      <m:sSubPr>
                        <m:ctrlPr>
                          <a:rPr lang="en-US" altLang="ja-JP" sz="1800" i="1" smtClean="0">
                            <a:latin typeface="Cambria Math"/>
                            <a:ea typeface="ＭＳ Ｐゴシック" pitchFamily="50" charset="-128"/>
                          </a:rPr>
                        </m:ctrlPr>
                      </m:sSubPr>
                      <m:e>
                        <m:r>
                          <a:rPr lang="en-US" altLang="ja-JP" sz="1800" b="0" i="1" smtClean="0">
                            <a:latin typeface="Cambria Math"/>
                            <a:ea typeface="ＭＳ Ｐゴシック" pitchFamily="50" charset="-128"/>
                          </a:rPr>
                          <m:t>𝑖</m:t>
                        </m:r>
                      </m:e>
                      <m:sub>
                        <m:r>
                          <a:rPr lang="en-US" altLang="ja-JP" sz="1800" b="0" i="1" smtClean="0">
                            <a:latin typeface="Cambria Math"/>
                            <a:ea typeface="ＭＳ Ｐゴシック" pitchFamily="50" charset="-128"/>
                          </a:rPr>
                          <m:t>1</m:t>
                        </m:r>
                      </m:sub>
                    </m:sSub>
                    <m:r>
                      <a:rPr lang="en-US" altLang="ja-JP" sz="1800" b="0" i="1" smtClean="0">
                        <a:latin typeface="Cambria Math"/>
                        <a:ea typeface="ＭＳ Ｐゴシック" pitchFamily="50" charset="-128"/>
                      </a:rPr>
                      <m:t>,</m:t>
                    </m:r>
                    <m:sSub>
                      <m:sSubPr>
                        <m:ctrlPr>
                          <a:rPr lang="en-US" altLang="ja-JP" sz="1800" i="1" smtClean="0">
                            <a:latin typeface="Cambria Math"/>
                            <a:ea typeface="ＭＳ Ｐゴシック" pitchFamily="50" charset="-128"/>
                          </a:rPr>
                        </m:ctrlPr>
                      </m:sSubPr>
                      <m:e>
                        <m:r>
                          <a:rPr lang="en-US" altLang="ja-JP" sz="1800" b="0" i="1" smtClean="0">
                            <a:latin typeface="Cambria Math"/>
                            <a:ea typeface="ＭＳ Ｐゴシック" pitchFamily="50" charset="-128"/>
                          </a:rPr>
                          <m:t>𝑖</m:t>
                        </m:r>
                      </m:e>
                      <m:sub>
                        <m:r>
                          <a:rPr lang="en-US" altLang="ja-JP" sz="1800" b="0" i="1" smtClean="0">
                            <a:latin typeface="Cambria Math"/>
                            <a:ea typeface="ＭＳ Ｐゴシック" pitchFamily="50" charset="-128"/>
                          </a:rPr>
                          <m:t>2</m:t>
                        </m:r>
                      </m:sub>
                    </m:sSub>
                  </m:oMath>
                </a14:m>
                <a:r>
                  <a:rPr lang="en-US" altLang="ja-JP" sz="1800" dirty="0" smtClean="0">
                    <a:latin typeface="ＭＳ Ｐゴシック" pitchFamily="50" charset="-128"/>
                    <a:ea typeface="ＭＳ Ｐゴシック" pitchFamily="50" charset="-128"/>
                  </a:rPr>
                  <a:t>)</a:t>
                </a:r>
                <a:r>
                  <a:rPr lang="ja-JP" altLang="en-US" sz="1800" dirty="0" smtClean="0">
                    <a:latin typeface="ＭＳ Ｐゴシック" pitchFamily="50" charset="-128"/>
                    <a:ea typeface="ＭＳ Ｐゴシック" pitchFamily="50" charset="-128"/>
                  </a:rPr>
                  <a:t>が持つ選択頻度値</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𝑝</m:t>
                        </m:r>
                      </m:e>
                      <m:sub>
                        <m:r>
                          <a:rPr lang="en-US" altLang="ja-JP" sz="1800" i="1">
                            <a:latin typeface="Cambria Math"/>
                            <a:ea typeface="ＭＳ Ｐゴシック" pitchFamily="50" charset="-128"/>
                          </a:rPr>
                          <m:t>𝑡</m:t>
                        </m:r>
                      </m:sub>
                    </m:sSub>
                  </m:oMath>
                </a14:m>
                <a:r>
                  <a:rPr lang="ja-JP" altLang="en-US" sz="1800" dirty="0" smtClean="0">
                    <a:latin typeface="ＭＳ Ｐゴシック" pitchFamily="50" charset="-128"/>
                    <a:ea typeface="ＭＳ Ｐゴシック" pitchFamily="50" charset="-128"/>
                  </a:rPr>
                  <a:t>：現状態のセルが持つ選択頻度</a:t>
                </a:r>
                <a:endParaRPr lang="en-US" altLang="ja-JP" sz="1800" dirty="0" smtClean="0">
                  <a:latin typeface="ＭＳ Ｐゴシック" pitchFamily="50" charset="-128"/>
                  <a:ea typeface="ＭＳ Ｐゴシック" pitchFamily="50" charset="-128"/>
                </a:endParaRPr>
              </a:p>
              <a:p>
                <a14:m>
                  <m:oMath xmlns:m="http://schemas.openxmlformats.org/officeDocument/2006/math">
                    <m:r>
                      <a:rPr lang="en-US" altLang="ja-JP" sz="1600" i="1">
                        <a:latin typeface="Cambria Math"/>
                        <a:ea typeface="ＭＳ Ｐゴシック" pitchFamily="50" charset="-128"/>
                      </a:rPr>
                      <m:t>𝑅</m:t>
                    </m:r>
                  </m:oMath>
                </a14:m>
                <a:r>
                  <a:rPr lang="ja-JP" altLang="en-US" sz="1600" dirty="0" smtClean="0">
                    <a:latin typeface="ＭＳ Ｐゴシック" pitchFamily="50" charset="-128"/>
                    <a:ea typeface="ＭＳ Ｐゴシック" pitchFamily="50" charset="-128"/>
                  </a:rPr>
                  <a:t>：円状探索範囲半径</a:t>
                </a:r>
                <a:endParaRPr lang="ja-JP" altLang="en-US" sz="1600" dirty="0">
                  <a:latin typeface="ＭＳ Ｐゴシック" pitchFamily="50" charset="-128"/>
                  <a:ea typeface="ＭＳ Ｐゴシック" pitchFamily="50" charset="-128"/>
                </a:endParaRPr>
              </a:p>
            </p:txBody>
          </p:sp>
        </mc:Choice>
        <mc:Fallback xmlns="">
          <p:sp>
            <p:nvSpPr>
              <p:cNvPr id="29" name="コンテンツ プレースホルダー 2"/>
              <p:cNvSpPr txBox="1">
                <a:spLocks noRot="1" noChangeAspect="1" noMove="1" noResize="1" noEditPoints="1" noAdjustHandles="1" noChangeArrowheads="1" noChangeShapeType="1" noTextEdit="1"/>
              </p:cNvSpPr>
              <p:nvPr/>
            </p:nvSpPr>
            <p:spPr>
              <a:xfrm>
                <a:off x="809750" y="3281005"/>
                <a:ext cx="4946016" cy="2933310"/>
              </a:xfrm>
              <a:prstGeom prst="rect">
                <a:avLst/>
              </a:prstGeom>
              <a:blipFill rotWithShape="1">
                <a:blip r:embed="rId3"/>
                <a:stretch>
                  <a:fillRect l="-370" t="-624" b="-832"/>
                </a:stretch>
              </a:blipFill>
            </p:spPr>
            <p:txBody>
              <a:bodyPr/>
              <a:lstStyle/>
              <a:p>
                <a:r>
                  <a:rPr lang="ja-JP" altLang="en-US">
                    <a:noFill/>
                  </a:rPr>
                  <a:t> </a:t>
                </a:r>
              </a:p>
            </p:txBody>
          </p:sp>
        </mc:Fallback>
      </mc:AlternateContent>
      <p:graphicFrame>
        <p:nvGraphicFramePr>
          <p:cNvPr id="54" name="表 53"/>
          <p:cNvGraphicFramePr>
            <a:graphicFrameLocks noGrp="1"/>
          </p:cNvGraphicFramePr>
          <p:nvPr>
            <p:extLst>
              <p:ext uri="{D42A27DB-BD31-4B8C-83A1-F6EECF244321}">
                <p14:modId xmlns:p14="http://schemas.microsoft.com/office/powerpoint/2010/main" val="2786422017"/>
              </p:ext>
            </p:extLst>
          </p:nvPr>
        </p:nvGraphicFramePr>
        <p:xfrm>
          <a:off x="6153126" y="788855"/>
          <a:ext cx="1990341" cy="2072511"/>
        </p:xfrm>
        <a:graphic>
          <a:graphicData uri="http://schemas.openxmlformats.org/drawingml/2006/table">
            <a:tbl>
              <a:tblPr firstRow="1" bandRow="1">
                <a:tableStyleId>{5C22544A-7EE6-4342-B048-85BDC9FD1C3A}</a:tableStyleId>
              </a:tblPr>
              <a:tblGrid>
                <a:gridCol w="221149"/>
                <a:gridCol w="221149"/>
                <a:gridCol w="221149"/>
                <a:gridCol w="221149"/>
                <a:gridCol w="221149"/>
                <a:gridCol w="221149"/>
                <a:gridCol w="221149"/>
                <a:gridCol w="221149"/>
                <a:gridCol w="221149"/>
              </a:tblGrid>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30279">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9" name="円/楕円 58"/>
          <p:cNvSpPr/>
          <p:nvPr/>
        </p:nvSpPr>
        <p:spPr>
          <a:xfrm>
            <a:off x="7077193" y="1743367"/>
            <a:ext cx="123387" cy="11974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6149006" y="557948"/>
            <a:ext cx="2135299" cy="2298019"/>
            <a:chOff x="5361454" y="460734"/>
            <a:chExt cx="2492290" cy="2482458"/>
          </a:xfrm>
        </p:grpSpPr>
        <p:grpSp>
          <p:nvGrpSpPr>
            <p:cNvPr id="61" name="グループ化 60"/>
            <p:cNvGrpSpPr/>
            <p:nvPr/>
          </p:nvGrpSpPr>
          <p:grpSpPr>
            <a:xfrm>
              <a:off x="5724692" y="1108942"/>
              <a:ext cx="1563812" cy="1448633"/>
              <a:chOff x="5724692" y="1108942"/>
              <a:chExt cx="1563812" cy="1448633"/>
            </a:xfrm>
          </p:grpSpPr>
          <p:cxnSp>
            <p:nvCxnSpPr>
              <p:cNvPr id="66" name="直線矢印コネクタ 65"/>
              <p:cNvCxnSpPr/>
              <p:nvPr/>
            </p:nvCxnSpPr>
            <p:spPr>
              <a:xfrm flipV="1">
                <a:off x="6518120" y="1108942"/>
                <a:ext cx="770384" cy="72431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5724692" y="1787523"/>
                <a:ext cx="841676" cy="77005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361454" y="460734"/>
              <a:ext cx="2492290" cy="2482458"/>
              <a:chOff x="755576" y="3252960"/>
              <a:chExt cx="2492290" cy="2482458"/>
            </a:xfrm>
          </p:grpSpPr>
          <p:cxnSp>
            <p:nvCxnSpPr>
              <p:cNvPr id="63" name="直線矢印コネクタ 62"/>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755576" y="5722718"/>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8" name="テキスト ボックス 67"/>
              <p:cNvSpPr txBox="1"/>
              <p:nvPr/>
            </p:nvSpPr>
            <p:spPr>
              <a:xfrm>
                <a:off x="6968950" y="1878136"/>
                <a:ext cx="440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6968950" y="1878136"/>
                <a:ext cx="440200"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p:cNvSpPr txBox="1"/>
              <p:nvPr/>
            </p:nvSpPr>
            <p:spPr>
              <a:xfrm>
                <a:off x="6281610" y="2565627"/>
                <a:ext cx="6283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b="0" i="1" smtClean="0">
                              <a:latin typeface="Cambria Math"/>
                              <a:ea typeface="Cambria Math"/>
                            </a:rPr>
                            <m:t>−1</m:t>
                          </m:r>
                        </m:sub>
                      </m:sSub>
                    </m:oMath>
                  </m:oMathPara>
                </a14:m>
                <a:endParaRPr kumimoji="1" lang="ja-JP" altLang="en-US" dirty="0"/>
              </a:p>
            </p:txBody>
          </p:sp>
        </mc:Choice>
        <mc:Fallback xmlns="">
          <p:sp>
            <p:nvSpPr>
              <p:cNvPr id="69" name="テキスト ボックス 68"/>
              <p:cNvSpPr txBox="1">
                <a:spLocks noRot="1" noChangeAspect="1" noMove="1" noResize="1" noEditPoints="1" noAdjustHandles="1" noChangeArrowheads="1" noChangeShapeType="1" noTextEdit="1"/>
              </p:cNvSpPr>
              <p:nvPr/>
            </p:nvSpPr>
            <p:spPr>
              <a:xfrm>
                <a:off x="6281610" y="2565627"/>
                <a:ext cx="628354" cy="369332"/>
              </a:xfrm>
              <a:prstGeom prst="rect">
                <a:avLst/>
              </a:prstGeom>
              <a:blipFill rotWithShape="1">
                <a:blip r:embed="rId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正方形/長方形 69"/>
              <p:cNvSpPr/>
              <p:nvPr/>
            </p:nvSpPr>
            <p:spPr>
              <a:xfrm>
                <a:off x="6691843" y="2069402"/>
                <a:ext cx="38806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oMath>
                  </m:oMathPara>
                </a14:m>
                <a:endParaRPr lang="ja-JP" altLang="en-US" dirty="0"/>
              </a:p>
            </p:txBody>
          </p:sp>
        </mc:Choice>
        <mc:Fallback xmlns="">
          <p:sp>
            <p:nvSpPr>
              <p:cNvPr id="70" name="正方形/長方形 69"/>
              <p:cNvSpPr>
                <a:spLocks noRot="1" noChangeAspect="1" noMove="1" noResize="1" noEditPoints="1" noAdjustHandles="1" noChangeArrowheads="1" noChangeShapeType="1" noTextEdit="1"/>
              </p:cNvSpPr>
              <p:nvPr/>
            </p:nvSpPr>
            <p:spPr>
              <a:xfrm>
                <a:off x="6691843" y="2069402"/>
                <a:ext cx="388066" cy="369332"/>
              </a:xfrm>
              <a:prstGeom prst="rect">
                <a:avLst/>
              </a:prstGeom>
              <a:blipFill rotWithShape="1">
                <a:blip r:embed="rId6"/>
                <a:stretch>
                  <a:fillRect/>
                </a:stretch>
              </a:blipFill>
            </p:spPr>
            <p:txBody>
              <a:bodyPr/>
              <a:lstStyle/>
              <a:p>
                <a:r>
                  <a:rPr lang="ja-JP" altLang="en-US">
                    <a:noFill/>
                  </a:rPr>
                  <a:t> </a:t>
                </a:r>
              </a:p>
            </p:txBody>
          </p:sp>
        </mc:Fallback>
      </mc:AlternateContent>
      <p:sp>
        <p:nvSpPr>
          <p:cNvPr id="71" name="テキスト ボックス 70"/>
          <p:cNvSpPr txBox="1"/>
          <p:nvPr/>
        </p:nvSpPr>
        <p:spPr>
          <a:xfrm>
            <a:off x="7195007" y="388671"/>
            <a:ext cx="1207087" cy="338554"/>
          </a:xfrm>
          <a:prstGeom prst="rect">
            <a:avLst/>
          </a:prstGeom>
          <a:noFill/>
        </p:spPr>
        <p:txBody>
          <a:bodyPr wrap="square" rtlCol="0">
            <a:spAutoFit/>
          </a:bodyPr>
          <a:lstStyle/>
          <a:p>
            <a:r>
              <a:rPr lang="ja-JP" altLang="en-US" sz="1600" dirty="0">
                <a:latin typeface="ＭＳ Ｐゴシック" pitchFamily="50" charset="-128"/>
                <a:ea typeface="ＭＳ Ｐゴシック" pitchFamily="50" charset="-128"/>
              </a:rPr>
              <a:t>探索</a:t>
            </a:r>
            <a:r>
              <a:rPr lang="ja-JP" altLang="en-US" sz="1600" dirty="0" smtClean="0">
                <a:latin typeface="ＭＳ Ｐゴシック" pitchFamily="50" charset="-128"/>
                <a:ea typeface="ＭＳ Ｐゴシック" pitchFamily="50" charset="-128"/>
              </a:rPr>
              <a:t>範囲</a:t>
            </a:r>
            <a:endParaRPr kumimoji="1" lang="ja-JP" altLang="en-US" sz="1600" dirty="0">
              <a:latin typeface="ＭＳ Ｐゴシック" pitchFamily="50" charset="-128"/>
              <a:ea typeface="ＭＳ Ｐゴシック" pitchFamily="50" charset="-128"/>
            </a:endParaRPr>
          </a:p>
        </p:txBody>
      </p:sp>
      <p:cxnSp>
        <p:nvCxnSpPr>
          <p:cNvPr id="72" name="直線矢印コネクタ 71"/>
          <p:cNvCxnSpPr/>
          <p:nvPr/>
        </p:nvCxnSpPr>
        <p:spPr>
          <a:xfrm flipV="1">
            <a:off x="7257965" y="727225"/>
            <a:ext cx="212045" cy="35260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正方形/長方形 72"/>
              <p:cNvSpPr/>
              <p:nvPr/>
            </p:nvSpPr>
            <p:spPr>
              <a:xfrm>
                <a:off x="7631336" y="1113665"/>
                <a:ext cx="43888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73" name="正方形/長方形 72"/>
              <p:cNvSpPr>
                <a:spLocks noRot="1" noChangeAspect="1" noMove="1" noResize="1" noEditPoints="1" noAdjustHandles="1" noChangeArrowheads="1" noChangeShapeType="1" noTextEdit="1"/>
              </p:cNvSpPr>
              <p:nvPr/>
            </p:nvSpPr>
            <p:spPr>
              <a:xfrm>
                <a:off x="7631336" y="1113665"/>
                <a:ext cx="438881" cy="369332"/>
              </a:xfrm>
              <a:prstGeom prst="rect">
                <a:avLst/>
              </a:prstGeom>
              <a:blipFill rotWithShape="1">
                <a:blip r:embed="rId7"/>
                <a:stretch>
                  <a:fillRect r="-4167"/>
                </a:stretch>
              </a:blipFill>
            </p:spPr>
            <p:txBody>
              <a:bodyPr/>
              <a:lstStyle/>
              <a:p>
                <a:r>
                  <a:rPr lang="ja-JP" altLang="en-US">
                    <a:noFill/>
                  </a:rPr>
                  <a:t> </a:t>
                </a:r>
              </a:p>
            </p:txBody>
          </p:sp>
        </mc:Fallback>
      </mc:AlternateContent>
      <p:cxnSp>
        <p:nvCxnSpPr>
          <p:cNvPr id="75" name="直線矢印コネクタ 74"/>
          <p:cNvCxnSpPr/>
          <p:nvPr/>
        </p:nvCxnSpPr>
        <p:spPr>
          <a:xfrm>
            <a:off x="7128804" y="1817784"/>
            <a:ext cx="721973" cy="16467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正方形/長方形 75"/>
              <p:cNvSpPr/>
              <p:nvPr/>
            </p:nvSpPr>
            <p:spPr>
              <a:xfrm>
                <a:off x="7456208" y="1618575"/>
                <a:ext cx="350763"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ja-JP" i="1">
                          <a:latin typeface="Cambria Math"/>
                          <a:ea typeface="ＭＳ Ｐゴシック" pitchFamily="50" charset="-128"/>
                        </a:rPr>
                        <m:t>𝑅</m:t>
                      </m:r>
                    </m:oMath>
                  </m:oMathPara>
                </a14:m>
                <a:endParaRPr lang="ja-JP" altLang="en-US" dirty="0">
                  <a:latin typeface="ＭＳ Ｐゴシック" pitchFamily="50" charset="-128"/>
                  <a:ea typeface="ＭＳ Ｐゴシック" pitchFamily="50" charset="-128"/>
                </a:endParaRPr>
              </a:p>
            </p:txBody>
          </p:sp>
        </mc:Choice>
        <mc:Fallback xmlns="">
          <p:sp>
            <p:nvSpPr>
              <p:cNvPr id="76" name="正方形/長方形 75"/>
              <p:cNvSpPr>
                <a:spLocks noRot="1" noChangeAspect="1" noMove="1" noResize="1" noEditPoints="1" noAdjustHandles="1" noChangeArrowheads="1" noChangeShapeType="1" noTextEdit="1"/>
              </p:cNvSpPr>
              <p:nvPr/>
            </p:nvSpPr>
            <p:spPr>
              <a:xfrm>
                <a:off x="7456208" y="1618575"/>
                <a:ext cx="350763" cy="369332"/>
              </a:xfrm>
              <a:prstGeom prst="rect">
                <a:avLst/>
              </a:prstGeom>
              <a:blipFill rotWithShape="1">
                <a:blip r:embed="rId8"/>
                <a:stretch>
                  <a:fillRect l="-5172"/>
                </a:stretch>
              </a:blipFill>
            </p:spPr>
            <p:txBody>
              <a:bodyPr/>
              <a:lstStyle/>
              <a:p>
                <a:r>
                  <a:rPr lang="ja-JP" altLang="en-US">
                    <a:noFill/>
                  </a:rPr>
                  <a:t> </a:t>
                </a:r>
              </a:p>
            </p:txBody>
          </p:sp>
        </mc:Fallback>
      </mc:AlternateContent>
      <p:sp>
        <p:nvSpPr>
          <p:cNvPr id="78" name="円/楕円 77"/>
          <p:cNvSpPr/>
          <p:nvPr/>
        </p:nvSpPr>
        <p:spPr>
          <a:xfrm>
            <a:off x="6475183" y="1079828"/>
            <a:ext cx="1375594" cy="14468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9" name="表 78"/>
          <p:cNvGraphicFramePr>
            <a:graphicFrameLocks noGrp="1"/>
          </p:cNvGraphicFramePr>
          <p:nvPr>
            <p:extLst>
              <p:ext uri="{D42A27DB-BD31-4B8C-83A1-F6EECF244321}">
                <p14:modId xmlns:p14="http://schemas.microsoft.com/office/powerpoint/2010/main" val="4023067414"/>
              </p:ext>
            </p:extLst>
          </p:nvPr>
        </p:nvGraphicFramePr>
        <p:xfrm>
          <a:off x="6096976" y="3498080"/>
          <a:ext cx="1929510" cy="2452272"/>
        </p:xfrm>
        <a:graphic>
          <a:graphicData uri="http://schemas.openxmlformats.org/drawingml/2006/table">
            <a:tbl>
              <a:tblPr firstRow="1" bandRow="1">
                <a:tableStyleId>{5C22544A-7EE6-4342-B048-85BDC9FD1C3A}</a:tableStyleId>
              </a:tblPr>
              <a:tblGrid>
                <a:gridCol w="214390"/>
                <a:gridCol w="214390"/>
                <a:gridCol w="214390"/>
                <a:gridCol w="214390"/>
                <a:gridCol w="214390"/>
                <a:gridCol w="214390"/>
                <a:gridCol w="214390"/>
                <a:gridCol w="214390"/>
                <a:gridCol w="214390"/>
              </a:tblGrid>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04356">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0" name="グループ化 79"/>
          <p:cNvGrpSpPr/>
          <p:nvPr/>
        </p:nvGrpSpPr>
        <p:grpSpPr>
          <a:xfrm>
            <a:off x="6128036" y="3314242"/>
            <a:ext cx="2096196" cy="2647934"/>
            <a:chOff x="5373464" y="2684777"/>
            <a:chExt cx="2523786" cy="3223304"/>
          </a:xfrm>
        </p:grpSpPr>
        <p:cxnSp>
          <p:nvCxnSpPr>
            <p:cNvPr id="81" name="直線矢印コネクタ 80"/>
            <p:cNvCxnSpPr/>
            <p:nvPr/>
          </p:nvCxnSpPr>
          <p:spPr>
            <a:xfrm flipV="1">
              <a:off x="6530713" y="4084951"/>
              <a:ext cx="770384" cy="724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6113552" y="3633507"/>
              <a:ext cx="402682" cy="1147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6102165" y="2985999"/>
              <a:ext cx="770384" cy="724316"/>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flipV="1">
              <a:off x="6885653" y="2987185"/>
              <a:ext cx="402682" cy="1147002"/>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6" name="グループ化 85"/>
            <p:cNvGrpSpPr/>
            <p:nvPr/>
          </p:nvGrpSpPr>
          <p:grpSpPr>
            <a:xfrm>
              <a:off x="5373464" y="2684777"/>
              <a:ext cx="2523786" cy="3223304"/>
              <a:chOff x="755576" y="2499414"/>
              <a:chExt cx="2523786" cy="3223304"/>
            </a:xfrm>
          </p:grpSpPr>
          <p:cxnSp>
            <p:nvCxnSpPr>
              <p:cNvPr id="88" name="直線矢印コネクタ 87"/>
              <p:cNvCxnSpPr/>
              <p:nvPr/>
            </p:nvCxnSpPr>
            <p:spPr>
              <a:xfrm flipV="1">
                <a:off x="755576" y="2499414"/>
                <a:ext cx="25248" cy="3222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7" name="直線矢印コネクタ 86"/>
            <p:cNvCxnSpPr/>
            <p:nvPr/>
          </p:nvCxnSpPr>
          <p:spPr>
            <a:xfrm flipV="1">
              <a:off x="6526142" y="2985999"/>
              <a:ext cx="345244" cy="183707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0" name="テキスト ボックス 89"/>
              <p:cNvSpPr txBox="1"/>
              <p:nvPr/>
            </p:nvSpPr>
            <p:spPr>
              <a:xfrm>
                <a:off x="6370139" y="4874741"/>
                <a:ext cx="4267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90" name="テキスト ボックス 89"/>
              <p:cNvSpPr txBox="1">
                <a:spLocks noRot="1" noChangeAspect="1" noMove="1" noResize="1" noEditPoints="1" noAdjustHandles="1" noChangeArrowheads="1" noChangeShapeType="1" noTextEdit="1"/>
              </p:cNvSpPr>
              <p:nvPr/>
            </p:nvSpPr>
            <p:spPr>
              <a:xfrm>
                <a:off x="6370139" y="4874741"/>
                <a:ext cx="426746" cy="369332"/>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正方形/長方形 92"/>
              <p:cNvSpPr/>
              <p:nvPr/>
            </p:nvSpPr>
            <p:spPr>
              <a:xfrm>
                <a:off x="6110639" y="3936509"/>
                <a:ext cx="61394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m:oMathPara>
                </a14:m>
                <a:endParaRPr lang="ja-JP" altLang="en-US" dirty="0"/>
              </a:p>
            </p:txBody>
          </p:sp>
        </mc:Choice>
        <mc:Fallback xmlns="">
          <p:sp>
            <p:nvSpPr>
              <p:cNvPr id="93" name="正方形/長方形 92"/>
              <p:cNvSpPr>
                <a:spLocks noRot="1" noChangeAspect="1" noMove="1" noResize="1" noEditPoints="1" noAdjustHandles="1" noChangeArrowheads="1" noChangeShapeType="1" noTextEdit="1"/>
              </p:cNvSpPr>
              <p:nvPr/>
            </p:nvSpPr>
            <p:spPr>
              <a:xfrm>
                <a:off x="6110639" y="3936509"/>
                <a:ext cx="613943" cy="369332"/>
              </a:xfrm>
              <a:prstGeom prst="rect">
                <a:avLst/>
              </a:prstGeom>
              <a:blipFill rotWithShape="1">
                <a:blip r:embed="rId10"/>
                <a:stretch>
                  <a:fillRect r="-29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7299424" y="4441273"/>
                <a:ext cx="42546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7299424" y="4441273"/>
                <a:ext cx="425468" cy="369332"/>
              </a:xfrm>
              <a:prstGeom prst="rect">
                <a:avLst/>
              </a:prstGeom>
              <a:blipFill rotWithShape="1">
                <a:blip r:embed="rId11"/>
                <a:stretch>
                  <a:fillRect r="-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正方形/長方形 94"/>
              <p:cNvSpPr/>
              <p:nvPr/>
            </p:nvSpPr>
            <p:spPr>
              <a:xfrm>
                <a:off x="6990306" y="3775211"/>
                <a:ext cx="55860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95" name="正方形/長方形 94"/>
              <p:cNvSpPr>
                <a:spLocks noRot="1" noChangeAspect="1" noMove="1" noResize="1" noEditPoints="1" noAdjustHandles="1" noChangeArrowheads="1" noChangeShapeType="1" noTextEdit="1"/>
              </p:cNvSpPr>
              <p:nvPr/>
            </p:nvSpPr>
            <p:spPr>
              <a:xfrm>
                <a:off x="6990306" y="3775211"/>
                <a:ext cx="558608" cy="369332"/>
              </a:xfrm>
              <a:prstGeom prst="rect">
                <a:avLst/>
              </a:prstGeom>
              <a:blipFill rotWithShape="1">
                <a:blip r:embed="rId12"/>
                <a:stretch>
                  <a:fillRect r="-21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8" name="テキスト ボックス 97"/>
              <p:cNvSpPr txBox="1"/>
              <p:nvPr/>
            </p:nvSpPr>
            <p:spPr>
              <a:xfrm>
                <a:off x="5755766" y="331424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5755766" y="3314242"/>
                <a:ext cx="446148" cy="369332"/>
              </a:xfrm>
              <a:prstGeom prst="rect">
                <a:avLst/>
              </a:prstGeom>
              <a:blipFill rotWithShape="1">
                <a:blip r:embed="rId13"/>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9" name="テキスト ボックス 98"/>
              <p:cNvSpPr txBox="1"/>
              <p:nvPr/>
            </p:nvSpPr>
            <p:spPr>
              <a:xfrm>
                <a:off x="8224232" y="584498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8224232" y="5844983"/>
                <a:ext cx="354965" cy="369332"/>
              </a:xfrm>
              <a:prstGeom prst="rect">
                <a:avLst/>
              </a:prstGeom>
              <a:blipFill rotWithShape="1">
                <a:blip r:embed="rId14"/>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p:cNvSpPr txBox="1"/>
              <p:nvPr/>
            </p:nvSpPr>
            <p:spPr>
              <a:xfrm>
                <a:off x="5731544" y="622528"/>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5731544" y="622528"/>
                <a:ext cx="446148"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1" name="テキスト ボックス 100"/>
              <p:cNvSpPr txBox="1"/>
              <p:nvPr/>
            </p:nvSpPr>
            <p:spPr>
              <a:xfrm>
                <a:off x="7869267" y="2855967"/>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101" name="テキスト ボックス 100"/>
              <p:cNvSpPr txBox="1">
                <a:spLocks noRot="1" noChangeAspect="1" noMove="1" noResize="1" noEditPoints="1" noAdjustHandles="1" noChangeArrowheads="1" noChangeShapeType="1" noTextEdit="1"/>
              </p:cNvSpPr>
              <p:nvPr/>
            </p:nvSpPr>
            <p:spPr>
              <a:xfrm>
                <a:off x="7869267" y="2855967"/>
                <a:ext cx="354965"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102" name="直線矢印コネクタ 101"/>
          <p:cNvCxnSpPr/>
          <p:nvPr/>
        </p:nvCxnSpPr>
        <p:spPr>
          <a:xfrm flipH="1" flipV="1">
            <a:off x="6968950" y="1412776"/>
            <a:ext cx="167229" cy="390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flipV="1">
            <a:off x="6595787" y="751604"/>
            <a:ext cx="267142" cy="50452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6060519" y="388671"/>
            <a:ext cx="1207087" cy="338554"/>
          </a:xfrm>
          <a:prstGeom prst="rect">
            <a:avLst/>
          </a:prstGeom>
          <a:noFill/>
        </p:spPr>
        <p:txBody>
          <a:bodyPr wrap="square" rtlCol="0">
            <a:spAutoFit/>
          </a:bodyPr>
          <a:lstStyle/>
          <a:p>
            <a:r>
              <a:rPr lang="ja-JP" altLang="en-US" sz="1600" dirty="0" smtClean="0">
                <a:latin typeface="ＭＳ Ｐゴシック" pitchFamily="50" charset="-128"/>
                <a:ea typeface="ＭＳ Ｐゴシック" pitchFamily="50" charset="-128"/>
              </a:rPr>
              <a:t>対象セル</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07" name="テキスト ボックス 106"/>
              <p:cNvSpPr txBox="1"/>
              <p:nvPr/>
            </p:nvSpPr>
            <p:spPr>
              <a:xfrm>
                <a:off x="6299323" y="1249654"/>
                <a:ext cx="612924" cy="326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a:ea typeface="Cambria Math"/>
                            </a:rPr>
                          </m:ctrlPr>
                        </m:sSubPr>
                        <m:e>
                          <m:r>
                            <a:rPr lang="en-US" altLang="ja-JP" sz="1400" i="1">
                              <a:latin typeface="Cambria Math"/>
                              <a:ea typeface="Cambria Math"/>
                            </a:rPr>
                            <m:t>𝑁</m:t>
                          </m:r>
                        </m:e>
                        <m:sub>
                          <m:sSub>
                            <m:sSubPr>
                              <m:ctrlPr>
                                <a:rPr lang="en-US" altLang="ja-JP" sz="1400" i="1">
                                  <a:latin typeface="Cambria Math"/>
                                  <a:ea typeface="ＭＳ Ｐゴシック" pitchFamily="50" charset="-128"/>
                                </a:rPr>
                              </m:ctrlPr>
                            </m:sSubPr>
                            <m:e>
                              <m:r>
                                <a:rPr lang="en-US" altLang="ja-JP" sz="1400" i="1">
                                  <a:latin typeface="Cambria Math"/>
                                  <a:ea typeface="ＭＳ Ｐゴシック" pitchFamily="50" charset="-128"/>
                                </a:rPr>
                                <m:t>𝑖</m:t>
                              </m:r>
                            </m:e>
                            <m:sub>
                              <m:r>
                                <a:rPr lang="en-US" altLang="ja-JP" sz="1400" i="1">
                                  <a:latin typeface="Cambria Math"/>
                                  <a:ea typeface="ＭＳ Ｐゴシック" pitchFamily="50" charset="-128"/>
                                </a:rPr>
                                <m:t>1</m:t>
                              </m:r>
                            </m:sub>
                          </m:sSub>
                          <m:r>
                            <a:rPr lang="en-US" altLang="ja-JP" sz="1400" i="1">
                              <a:latin typeface="Cambria Math"/>
                              <a:ea typeface="ＭＳ Ｐゴシック" pitchFamily="50" charset="-128"/>
                            </a:rPr>
                            <m:t>,</m:t>
                          </m:r>
                          <m:sSub>
                            <m:sSubPr>
                              <m:ctrlPr>
                                <a:rPr lang="en-US" altLang="ja-JP" sz="1400" i="1">
                                  <a:latin typeface="Cambria Math"/>
                                  <a:ea typeface="ＭＳ Ｐゴシック" pitchFamily="50" charset="-128"/>
                                </a:rPr>
                              </m:ctrlPr>
                            </m:sSubPr>
                            <m:e>
                              <m:r>
                                <a:rPr lang="en-US" altLang="ja-JP" sz="1400" i="1">
                                  <a:latin typeface="Cambria Math"/>
                                  <a:ea typeface="ＭＳ Ｐゴシック" pitchFamily="50" charset="-128"/>
                                </a:rPr>
                                <m:t>𝑖</m:t>
                              </m:r>
                            </m:e>
                            <m:sub>
                              <m:r>
                                <a:rPr lang="en-US" altLang="ja-JP" sz="1400" i="1">
                                  <a:latin typeface="Cambria Math"/>
                                  <a:ea typeface="ＭＳ Ｐゴシック" pitchFamily="50" charset="-128"/>
                                </a:rPr>
                                <m:t>2</m:t>
                              </m:r>
                            </m:sub>
                          </m:sSub>
                        </m:sub>
                      </m:sSub>
                    </m:oMath>
                  </m:oMathPara>
                </a14:m>
                <a:endParaRPr kumimoji="1" lang="ja-JP" altLang="en-US" sz="1400" dirty="0"/>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6299323" y="1249654"/>
                <a:ext cx="612924" cy="326243"/>
              </a:xfrm>
              <a:prstGeom prst="rect">
                <a:avLst/>
              </a:prstGeom>
              <a:blipFill rotWithShape="1">
                <a:blip r:embed="rId1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41478439"/>
      </p:ext>
    </p:extLst>
  </p:cSld>
  <p:clrMapOvr>
    <a:masterClrMapping/>
  </p:clrMapOvr>
  <mc:AlternateContent xmlns:mc="http://schemas.openxmlformats.org/markup-compatibility/2006" xmlns:p14="http://schemas.microsoft.com/office/powerpoint/2010/main">
    <mc:Choice Requires="p14">
      <p:transition spd="slow" p14:dur="2000" advTm="2889"/>
    </mc:Choice>
    <mc:Fallback xmlns="">
      <p:transition spd="slow" advTm="288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smtClean="0">
                <a:latin typeface="ＭＳ Ｐゴシック" pitchFamily="50" charset="-128"/>
                <a:ea typeface="ＭＳ Ｐゴシック" pitchFamily="50" charset="-128"/>
              </a:rPr>
              <a:t>シミュレーション</a:t>
            </a:r>
            <a:r>
              <a:rPr lang="ja-JP" altLang="en-US" sz="4800" dirty="0" smtClean="0">
                <a:latin typeface="ＭＳ Ｐゴシック" pitchFamily="50" charset="-128"/>
                <a:ea typeface="ＭＳ Ｐゴシック" pitchFamily="50" charset="-128"/>
              </a:rPr>
              <a:t>実験</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61138" y="1628800"/>
            <a:ext cx="7543800" cy="4392488"/>
          </a:xfrm>
        </p:spPr>
        <p:txBody>
          <a:bodyPr>
            <a:normAutofit/>
          </a:bodyPr>
          <a:lstStyle/>
          <a:p>
            <a:pPr>
              <a:buFont typeface="Wingdings" pitchFamily="2" charset="2"/>
              <a:buChar char="l"/>
            </a:pPr>
            <a:r>
              <a:rPr kumimoji="1" lang="ja-JP" altLang="en-US" sz="2800" dirty="0" smtClean="0">
                <a:latin typeface="ＭＳ Ｐゴシック" pitchFamily="50" charset="-128"/>
                <a:ea typeface="ＭＳ Ｐゴシック" pitchFamily="50" charset="-128"/>
              </a:rPr>
              <a:t>提案した動作手法により</a:t>
            </a:r>
            <a:r>
              <a:rPr kumimoji="1" lang="en-US" altLang="ja-JP" sz="2800" dirty="0" smtClean="0">
                <a:latin typeface="ＭＳ Ｐゴシック" pitchFamily="50" charset="-128"/>
                <a:ea typeface="ＭＳ Ｐゴシック" pitchFamily="50" charset="-128"/>
              </a:rPr>
              <a:t>Motion Space</a:t>
            </a:r>
            <a:r>
              <a:rPr kumimoji="1" lang="ja-JP" altLang="en-US" sz="2800" dirty="0" smtClean="0">
                <a:latin typeface="ＭＳ Ｐゴシック" pitchFamily="50" charset="-128"/>
                <a:ea typeface="ＭＳ Ｐゴシック" pitchFamily="50" charset="-128"/>
              </a:rPr>
              <a:t>の問題点が解決できることをシミュレーションで検証する．</a:t>
            </a:r>
            <a:endParaRPr kumimoji="1" lang="en-US" altLang="ja-JP" sz="2800" dirty="0" smtClean="0">
              <a:latin typeface="ＭＳ Ｐゴシック" pitchFamily="50" charset="-128"/>
              <a:ea typeface="ＭＳ Ｐゴシック" pitchFamily="50" charset="-128"/>
            </a:endParaRPr>
          </a:p>
          <a:p>
            <a:pPr marL="0" indent="0">
              <a:buNone/>
            </a:pP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周期動作の知識空間から動作を生成し，再現性を確認</a:t>
            </a:r>
            <a:endParaRPr lang="en-US" altLang="ja-JP" dirty="0" smtClean="0">
              <a:latin typeface="ＭＳ Ｐゴシック" pitchFamily="50" charset="-128"/>
              <a:ea typeface="ＭＳ Ｐゴシック" pitchFamily="50" charset="-128"/>
            </a:endParaRPr>
          </a:p>
          <a:p>
            <a:pPr marL="0" indent="0">
              <a:buNone/>
            </a:pP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先行研究の出力動作の再現性と</a:t>
            </a:r>
            <a:r>
              <a:rPr lang="ja-JP" altLang="en-US" dirty="0">
                <a:latin typeface="ＭＳ Ｐゴシック" pitchFamily="50" charset="-128"/>
                <a:ea typeface="ＭＳ Ｐゴシック" pitchFamily="50" charset="-128"/>
              </a:rPr>
              <a:t>比較</a:t>
            </a:r>
            <a:endParaRPr lang="en-US" altLang="ja-JP" dirty="0" smtClean="0">
              <a:latin typeface="ＭＳ Ｐゴシック" pitchFamily="50" charset="-128"/>
              <a:ea typeface="ＭＳ Ｐゴシック" pitchFamily="50" charset="-128"/>
            </a:endParaRPr>
          </a:p>
          <a:p>
            <a:pPr marL="0" indent="0">
              <a:buNone/>
            </a:pPr>
            <a:endParaRPr lang="en-US" altLang="ja-JP" dirty="0">
              <a:latin typeface="ＭＳ Ｐゴシック" pitchFamily="50" charset="-128"/>
              <a:ea typeface="ＭＳ Ｐゴシック" pitchFamily="50" charset="-128"/>
            </a:endParaRPr>
          </a:p>
          <a:p>
            <a:endParaRPr kumimoji="1" lang="ja-JP" altLang="en-US" sz="2000" dirty="0">
              <a:latin typeface="ＭＳ Ｐゴシック" pitchFamily="50" charset="-128"/>
              <a:ea typeface="ＭＳ Ｐゴシック" pitchFamily="50" charset="-128"/>
            </a:endParaRPr>
          </a:p>
        </p:txBody>
      </p:sp>
      <p:sp>
        <p:nvSpPr>
          <p:cNvPr id="12" name="コンテンツ プレースホルダー 2"/>
          <p:cNvSpPr txBox="1">
            <a:spLocks/>
          </p:cNvSpPr>
          <p:nvPr/>
        </p:nvSpPr>
        <p:spPr>
          <a:xfrm>
            <a:off x="761138" y="1124744"/>
            <a:ext cx="7543800" cy="43204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3200" dirty="0" smtClean="0">
                <a:latin typeface="ＭＳ Ｐゴシック" pitchFamily="50" charset="-128"/>
                <a:ea typeface="ＭＳ Ｐゴシック" pitchFamily="50" charset="-128"/>
              </a:rPr>
              <a:t>実験目的</a:t>
            </a:r>
            <a:endParaRPr lang="ja-JP" altLang="en-US" sz="32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008977026"/>
      </p:ext>
    </p:extLst>
  </p:cSld>
  <p:clrMapOvr>
    <a:masterClrMapping/>
  </p:clrMapOvr>
  <mc:AlternateContent xmlns:mc="http://schemas.openxmlformats.org/markup-compatibility/2006" xmlns:p14="http://schemas.microsoft.com/office/powerpoint/2010/main">
    <mc:Choice Requires="p14">
      <p:transition spd="slow" p14:dur="2000" advTm="20723"/>
    </mc:Choice>
    <mc:Fallback xmlns="">
      <p:transition spd="slow" advTm="2072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4359894" y="3836775"/>
            <a:ext cx="4179700" cy="2544553"/>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実験設定</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539552" y="1196752"/>
            <a:ext cx="7907651" cy="2388220"/>
          </a:xfrm>
        </p:spPr>
        <p:txBody>
          <a:bodyPr>
            <a:noAutofit/>
          </a:bodyPr>
          <a:lstStyle/>
          <a:p>
            <a:r>
              <a:rPr lang="ja-JP" altLang="en-US" sz="2800" dirty="0" smtClean="0">
                <a:latin typeface="ＭＳ Ｐゴシック" pitchFamily="50" charset="-128"/>
                <a:ea typeface="ＭＳ Ｐゴシック" pitchFamily="50" charset="-128"/>
              </a:rPr>
              <a:t>ロボットの身体</a:t>
            </a:r>
            <a:r>
              <a:rPr lang="ja-JP" altLang="en-US" sz="2800" dirty="0">
                <a:latin typeface="ＭＳ Ｐゴシック" pitchFamily="50" charset="-128"/>
                <a:ea typeface="ＭＳ Ｐゴシック" pitchFamily="50" charset="-128"/>
              </a:rPr>
              <a:t>は</a:t>
            </a:r>
            <a:r>
              <a:rPr lang="ja-JP" altLang="en-US" sz="2800" dirty="0" smtClean="0">
                <a:latin typeface="ＭＳ Ｐゴシック" pitchFamily="50" charset="-128"/>
                <a:ea typeface="ＭＳ Ｐゴシック" pitchFamily="50" charset="-128"/>
              </a:rPr>
              <a:t>アクチュエータ１つと角度センサの構成</a:t>
            </a:r>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ロボット内部の指令形式は目標角度と時間</a:t>
            </a:r>
            <a:endParaRPr lang="en-US" altLang="ja-JP" sz="2800" dirty="0" smtClean="0">
              <a:latin typeface="ＭＳ Ｐゴシック" pitchFamily="50" charset="-128"/>
              <a:ea typeface="ＭＳ Ｐゴシック" pitchFamily="50" charset="-128"/>
            </a:endParaRPr>
          </a:p>
          <a:p>
            <a:r>
              <a:rPr lang="ja-JP" altLang="en-US" sz="2800" dirty="0">
                <a:latin typeface="ＭＳ Ｐゴシック" pitchFamily="50" charset="-128"/>
                <a:ea typeface="ＭＳ Ｐゴシック" pitchFamily="50" charset="-128"/>
              </a:rPr>
              <a:t>知識</a:t>
            </a:r>
            <a:r>
              <a:rPr lang="ja-JP" altLang="en-US" sz="2800" dirty="0" smtClean="0">
                <a:latin typeface="ＭＳ Ｐゴシック" pitchFamily="50" charset="-128"/>
                <a:ea typeface="ＭＳ Ｐゴシック" pitchFamily="50" charset="-128"/>
              </a:rPr>
              <a:t>空間はアクチュエータの角度，角速度</a:t>
            </a:r>
            <a:r>
              <a:rPr lang="en-US"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平均</a:t>
            </a:r>
            <a:r>
              <a:rPr lang="en-US" altLang="ja-JP" sz="2800" dirty="0" smtClean="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が</a:t>
            </a:r>
            <a:r>
              <a:rPr lang="ja-JP" altLang="en-US" sz="2800" dirty="0" smtClean="0">
                <a:latin typeface="ＭＳ Ｐゴシック" pitchFamily="50" charset="-128"/>
                <a:ea typeface="ＭＳ Ｐゴシック" pitchFamily="50" charset="-128"/>
              </a:rPr>
              <a:t>状態軸の空間を使用</a:t>
            </a:r>
            <a:endParaRPr lang="en-US" altLang="ja-JP" sz="2800" dirty="0">
              <a:latin typeface="ＭＳ Ｐゴシック" pitchFamily="50" charset="-128"/>
              <a:ea typeface="ＭＳ Ｐゴシック" pitchFamily="50" charset="-128"/>
            </a:endParaRPr>
          </a:p>
        </p:txBody>
      </p:sp>
      <p:grpSp>
        <p:nvGrpSpPr>
          <p:cNvPr id="4" name="グループ化 3"/>
          <p:cNvGrpSpPr/>
          <p:nvPr/>
        </p:nvGrpSpPr>
        <p:grpSpPr>
          <a:xfrm>
            <a:off x="1080071" y="3584971"/>
            <a:ext cx="1895233" cy="1002597"/>
            <a:chOff x="-555861" y="3719999"/>
            <a:chExt cx="5710715" cy="2119843"/>
          </a:xfrm>
        </p:grpSpPr>
        <p:grpSp>
          <p:nvGrpSpPr>
            <p:cNvPr id="5" name="グループ化 4"/>
            <p:cNvGrpSpPr/>
            <p:nvPr/>
          </p:nvGrpSpPr>
          <p:grpSpPr>
            <a:xfrm>
              <a:off x="626279" y="3879453"/>
              <a:ext cx="3485977" cy="1960389"/>
              <a:chOff x="1015511" y="1897499"/>
              <a:chExt cx="3485977" cy="1960389"/>
            </a:xfrm>
          </p:grpSpPr>
          <p:grpSp>
            <p:nvGrpSpPr>
              <p:cNvPr id="26" name="グループ化 25"/>
              <p:cNvGrpSpPr/>
              <p:nvPr/>
            </p:nvGrpSpPr>
            <p:grpSpPr>
              <a:xfrm>
                <a:off x="1015511" y="1897499"/>
                <a:ext cx="3485977" cy="1960389"/>
                <a:chOff x="307082" y="3675523"/>
                <a:chExt cx="3485977" cy="1960389"/>
              </a:xfrm>
            </p:grpSpPr>
            <p:cxnSp>
              <p:nvCxnSpPr>
                <p:cNvPr id="28" name="直線矢印コネクタ 27"/>
                <p:cNvCxnSpPr/>
                <p:nvPr/>
              </p:nvCxnSpPr>
              <p:spPr>
                <a:xfrm flipH="1" flipV="1">
                  <a:off x="325206" y="3675523"/>
                  <a:ext cx="2492" cy="196038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307082" y="4904824"/>
                  <a:ext cx="3485977" cy="9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フリーフォーム 26"/>
              <p:cNvSpPr/>
              <p:nvPr/>
            </p:nvSpPr>
            <p:spPr>
              <a:xfrm>
                <a:off x="1026543" y="2447947"/>
                <a:ext cx="3155733" cy="1357706"/>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555861" y="3719999"/>
              <a:ext cx="1205611" cy="954431"/>
            </a:xfrm>
            <a:prstGeom prst="rect">
              <a:avLst/>
            </a:prstGeom>
            <a:noFill/>
          </p:spPr>
          <p:txBody>
            <a:bodyPr vert="eaVert" wrap="none" rtlCol="0">
              <a:spAutoFit/>
            </a:bodyPr>
            <a:lstStyle/>
            <a:p>
              <a:r>
                <a:rPr kumimoji="1" lang="ja-JP" altLang="en-US" sz="1400" dirty="0" smtClean="0">
                  <a:latin typeface="ＭＳ Ｐゴシック" pitchFamily="50" charset="-128"/>
                  <a:ea typeface="ＭＳ Ｐゴシック" pitchFamily="50" charset="-128"/>
                </a:rPr>
                <a:t>角度</a:t>
              </a:r>
              <a:endParaRPr kumimoji="1" lang="ja-JP" altLang="en-US" sz="1400" dirty="0">
                <a:latin typeface="ＭＳ Ｐゴシック" pitchFamily="50" charset="-128"/>
                <a:ea typeface="ＭＳ Ｐゴシック" pitchFamily="50" charset="-128"/>
              </a:endParaRPr>
            </a:p>
          </p:txBody>
        </p:sp>
        <p:sp>
          <p:nvSpPr>
            <p:cNvPr id="22" name="テキスト ボックス 21"/>
            <p:cNvSpPr txBox="1"/>
            <p:nvPr/>
          </p:nvSpPr>
          <p:spPr>
            <a:xfrm>
              <a:off x="3600516" y="5296827"/>
              <a:ext cx="1258526" cy="543014"/>
            </a:xfrm>
            <a:prstGeom prst="rect">
              <a:avLst/>
            </a:prstGeom>
            <a:noFill/>
          </p:spPr>
          <p:txBody>
            <a:bodyPr wrap="none" rtlCol="0">
              <a:spAutoFit/>
            </a:bodyPr>
            <a:lstStyle/>
            <a:p>
              <a:r>
                <a:rPr kumimoji="1" lang="ja-JP" altLang="en-US" sz="1400" dirty="0" smtClean="0">
                  <a:latin typeface="ＭＳ Ｐゴシック" pitchFamily="50" charset="-128"/>
                  <a:ea typeface="ＭＳ Ｐゴシック" pitchFamily="50" charset="-128"/>
                </a:rPr>
                <a:t>時間</a:t>
              </a:r>
              <a:endParaRPr kumimoji="1" lang="ja-JP" altLang="en-US" sz="1400" dirty="0">
                <a:latin typeface="ＭＳ Ｐゴシック" pitchFamily="50" charset="-128"/>
                <a:ea typeface="ＭＳ Ｐゴシック" pitchFamily="50" charset="-128"/>
              </a:endParaRPr>
            </a:p>
          </p:txBody>
        </p:sp>
        <p:sp>
          <p:nvSpPr>
            <p:cNvPr id="24" name="テキスト ボックス 23"/>
            <p:cNvSpPr txBox="1"/>
            <p:nvPr/>
          </p:nvSpPr>
          <p:spPr>
            <a:xfrm>
              <a:off x="2434504" y="3980892"/>
              <a:ext cx="2720350" cy="543013"/>
            </a:xfrm>
            <a:prstGeom prst="rect">
              <a:avLst/>
            </a:prstGeom>
            <a:noFill/>
          </p:spPr>
          <p:txBody>
            <a:bodyPr wrap="none" rtlCol="0">
              <a:spAutoFit/>
            </a:bodyPr>
            <a:lstStyle/>
            <a:p>
              <a:r>
                <a:rPr kumimoji="1" lang="ja-JP" altLang="en-US" sz="1400" dirty="0" smtClean="0">
                  <a:latin typeface="ＭＳ Ｐゴシック" pitchFamily="50" charset="-128"/>
                  <a:ea typeface="ＭＳ Ｐゴシック" pitchFamily="50" charset="-128"/>
                </a:rPr>
                <a:t>教示動作</a:t>
              </a:r>
              <a:endParaRPr kumimoji="1" lang="ja-JP" altLang="en-US" sz="1400" dirty="0">
                <a:latin typeface="ＭＳ Ｐゴシック" pitchFamily="50" charset="-128"/>
                <a:ea typeface="ＭＳ Ｐゴシック" pitchFamily="50" charset="-128"/>
              </a:endParaRPr>
            </a:p>
          </p:txBody>
        </p:sp>
        <p:cxnSp>
          <p:nvCxnSpPr>
            <p:cNvPr id="25" name="直線矢印コネクタ 24"/>
            <p:cNvCxnSpPr/>
            <p:nvPr/>
          </p:nvCxnSpPr>
          <p:spPr>
            <a:xfrm flipV="1">
              <a:off x="1833775" y="4410028"/>
              <a:ext cx="710961" cy="56725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1102425" y="4725144"/>
            <a:ext cx="1743085" cy="951600"/>
            <a:chOff x="-520745" y="3719999"/>
            <a:chExt cx="5099285" cy="2119843"/>
          </a:xfrm>
        </p:grpSpPr>
        <p:grpSp>
          <p:nvGrpSpPr>
            <p:cNvPr id="31" name="グループ化 30"/>
            <p:cNvGrpSpPr/>
            <p:nvPr/>
          </p:nvGrpSpPr>
          <p:grpSpPr>
            <a:xfrm>
              <a:off x="574138" y="3879453"/>
              <a:ext cx="3485977" cy="1960389"/>
              <a:chOff x="963370" y="1897499"/>
              <a:chExt cx="3485977" cy="1960389"/>
            </a:xfrm>
          </p:grpSpPr>
          <p:grpSp>
            <p:nvGrpSpPr>
              <p:cNvPr id="52" name="グループ化 51"/>
              <p:cNvGrpSpPr/>
              <p:nvPr/>
            </p:nvGrpSpPr>
            <p:grpSpPr>
              <a:xfrm>
                <a:off x="963370" y="1897499"/>
                <a:ext cx="3485977" cy="1960389"/>
                <a:chOff x="254941" y="3675523"/>
                <a:chExt cx="3485977" cy="1960389"/>
              </a:xfrm>
            </p:grpSpPr>
            <p:cxnSp>
              <p:nvCxnSpPr>
                <p:cNvPr id="54" name="直線矢印コネクタ 53"/>
                <p:cNvCxnSpPr/>
                <p:nvPr/>
              </p:nvCxnSpPr>
              <p:spPr>
                <a:xfrm flipH="1" flipV="1">
                  <a:off x="325206" y="3675523"/>
                  <a:ext cx="2492" cy="196038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54941" y="4793192"/>
                  <a:ext cx="3485977" cy="9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3" name="フリーフォーム 52"/>
              <p:cNvSpPr/>
              <p:nvPr/>
            </p:nvSpPr>
            <p:spPr>
              <a:xfrm>
                <a:off x="1065157" y="2651431"/>
                <a:ext cx="3155733" cy="735293"/>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p:cNvSpPr txBox="1"/>
            <p:nvPr/>
          </p:nvSpPr>
          <p:spPr>
            <a:xfrm>
              <a:off x="-520745" y="3719999"/>
              <a:ext cx="1170497" cy="1405525"/>
            </a:xfrm>
            <a:prstGeom prst="rect">
              <a:avLst/>
            </a:prstGeom>
            <a:noFill/>
          </p:spPr>
          <p:txBody>
            <a:bodyPr vert="eaVert" wrap="none" rtlCol="0">
              <a:spAutoFit/>
            </a:bodyPr>
            <a:lstStyle/>
            <a:p>
              <a:r>
                <a:rPr kumimoji="1" lang="ja-JP" altLang="en-US" sz="1400" dirty="0" smtClean="0">
                  <a:latin typeface="ＭＳ Ｐゴシック" pitchFamily="50" charset="-128"/>
                  <a:ea typeface="ＭＳ Ｐゴシック" pitchFamily="50" charset="-128"/>
                </a:rPr>
                <a:t>角速度</a:t>
              </a:r>
              <a:endParaRPr kumimoji="1" lang="ja-JP" altLang="en-US" sz="1400" dirty="0">
                <a:latin typeface="ＭＳ Ｐゴシック" pitchFamily="50" charset="-128"/>
                <a:ea typeface="ＭＳ Ｐゴシック" pitchFamily="50" charset="-128"/>
              </a:endParaRPr>
            </a:p>
          </p:txBody>
        </p:sp>
        <p:sp>
          <p:nvSpPr>
            <p:cNvPr id="48" name="テキスト ボックス 47"/>
            <p:cNvSpPr txBox="1"/>
            <p:nvPr/>
          </p:nvSpPr>
          <p:spPr>
            <a:xfrm>
              <a:off x="3320014" y="5177961"/>
              <a:ext cx="1258526" cy="543013"/>
            </a:xfrm>
            <a:prstGeom prst="rect">
              <a:avLst/>
            </a:prstGeom>
            <a:noFill/>
          </p:spPr>
          <p:txBody>
            <a:bodyPr wrap="none" rtlCol="0">
              <a:spAutoFit/>
            </a:bodyPr>
            <a:lstStyle/>
            <a:p>
              <a:r>
                <a:rPr kumimoji="1" lang="ja-JP" altLang="en-US" sz="1400" dirty="0" smtClean="0">
                  <a:latin typeface="ＭＳ Ｐゴシック" pitchFamily="50" charset="-128"/>
                  <a:ea typeface="ＭＳ Ｐゴシック" pitchFamily="50" charset="-128"/>
                </a:rPr>
                <a:t>時間</a:t>
              </a:r>
              <a:endParaRPr kumimoji="1" lang="ja-JP" altLang="en-US" sz="1400" dirty="0">
                <a:latin typeface="ＭＳ Ｐゴシック" pitchFamily="50" charset="-128"/>
                <a:ea typeface="ＭＳ Ｐゴシック" pitchFamily="50" charset="-128"/>
              </a:endParaRPr>
            </a:p>
          </p:txBody>
        </p:sp>
        <p:sp>
          <p:nvSpPr>
            <p:cNvPr id="50" name="テキスト ボックス 49"/>
            <p:cNvSpPr txBox="1"/>
            <p:nvPr/>
          </p:nvSpPr>
          <p:spPr>
            <a:xfrm>
              <a:off x="2434504" y="3980892"/>
              <a:ext cx="2089628" cy="543013"/>
            </a:xfrm>
            <a:prstGeom prst="rect">
              <a:avLst/>
            </a:prstGeom>
            <a:noFill/>
          </p:spPr>
          <p:txBody>
            <a:bodyPr wrap="none" rtlCol="0">
              <a:spAutoFit/>
            </a:bodyPr>
            <a:lstStyle/>
            <a:p>
              <a:r>
                <a:rPr kumimoji="1" lang="ja-JP" altLang="en-US" sz="1400" dirty="0" smtClean="0">
                  <a:latin typeface="ＭＳ Ｐゴシック" pitchFamily="50" charset="-128"/>
                  <a:ea typeface="ＭＳ Ｐゴシック" pitchFamily="50" charset="-128"/>
                </a:rPr>
                <a:t>教示動作</a:t>
              </a:r>
              <a:endParaRPr kumimoji="1" lang="ja-JP" altLang="en-US" sz="1400" dirty="0">
                <a:latin typeface="ＭＳ Ｐゴシック" pitchFamily="50" charset="-128"/>
                <a:ea typeface="ＭＳ Ｐゴシック" pitchFamily="50" charset="-128"/>
              </a:endParaRPr>
            </a:p>
          </p:txBody>
        </p:sp>
        <p:cxnSp>
          <p:nvCxnSpPr>
            <p:cNvPr id="51" name="直線矢印コネクタ 50"/>
            <p:cNvCxnSpPr>
              <a:endCxn id="50" idx="1"/>
            </p:cNvCxnSpPr>
            <p:nvPr/>
          </p:nvCxnSpPr>
          <p:spPr>
            <a:xfrm flipV="1">
              <a:off x="1723542" y="4252399"/>
              <a:ext cx="710962" cy="56725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516731" y="4714351"/>
            <a:ext cx="461665" cy="1454885"/>
          </a:xfrm>
          <a:prstGeom prst="rect">
            <a:avLst/>
          </a:prstGeom>
          <a:solidFill>
            <a:schemeClr val="accent1">
              <a:lumMod val="60000"/>
              <a:lumOff val="40000"/>
            </a:schemeClr>
          </a:solidFill>
        </p:spPr>
        <p:txBody>
          <a:bodyPr vert="eaVert" wrap="none" rtlCol="0">
            <a:spAutoFit/>
          </a:bodyPr>
          <a:lstStyle/>
          <a:p>
            <a:r>
              <a:rPr kumimoji="1" lang="ja-JP" altLang="en-US" dirty="0" smtClean="0">
                <a:solidFill>
                  <a:schemeClr val="bg1"/>
                </a:solidFill>
                <a:latin typeface="ＭＳ Ｐゴシック" pitchFamily="50" charset="-128"/>
                <a:ea typeface="ＭＳ Ｐゴシック" pitchFamily="50" charset="-128"/>
              </a:rPr>
              <a:t>利用者の操作</a:t>
            </a:r>
            <a:endParaRPr kumimoji="1" lang="ja-JP" altLang="en-US" dirty="0">
              <a:solidFill>
                <a:schemeClr val="bg1"/>
              </a:solidFill>
              <a:latin typeface="ＭＳ Ｐゴシック" pitchFamily="50" charset="-128"/>
              <a:ea typeface="ＭＳ Ｐゴシック" pitchFamily="50" charset="-128"/>
            </a:endParaRPr>
          </a:p>
        </p:txBody>
      </p:sp>
      <p:sp>
        <p:nvSpPr>
          <p:cNvPr id="60" name="右矢印 59"/>
          <p:cNvSpPr/>
          <p:nvPr/>
        </p:nvSpPr>
        <p:spPr>
          <a:xfrm>
            <a:off x="978396" y="5938403"/>
            <a:ext cx="2945001" cy="146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p:cNvGrpSpPr/>
          <p:nvPr/>
        </p:nvGrpSpPr>
        <p:grpSpPr>
          <a:xfrm>
            <a:off x="6644361" y="4956483"/>
            <a:ext cx="1895233" cy="1020663"/>
            <a:chOff x="-555861" y="3719999"/>
            <a:chExt cx="5710715" cy="2158040"/>
          </a:xfrm>
        </p:grpSpPr>
        <p:grpSp>
          <p:nvGrpSpPr>
            <p:cNvPr id="63" name="グループ化 62"/>
            <p:cNvGrpSpPr/>
            <p:nvPr/>
          </p:nvGrpSpPr>
          <p:grpSpPr>
            <a:xfrm>
              <a:off x="629642" y="3879453"/>
              <a:ext cx="3485977" cy="1960389"/>
              <a:chOff x="1018874" y="1897499"/>
              <a:chExt cx="3485977" cy="1960389"/>
            </a:xfrm>
          </p:grpSpPr>
          <p:grpSp>
            <p:nvGrpSpPr>
              <p:cNvPr id="84" name="グループ化 83"/>
              <p:cNvGrpSpPr/>
              <p:nvPr/>
            </p:nvGrpSpPr>
            <p:grpSpPr>
              <a:xfrm>
                <a:off x="1018874" y="1897499"/>
                <a:ext cx="3485977" cy="1960389"/>
                <a:chOff x="310445" y="3675523"/>
                <a:chExt cx="3485977" cy="1960389"/>
              </a:xfrm>
            </p:grpSpPr>
            <p:cxnSp>
              <p:nvCxnSpPr>
                <p:cNvPr id="86" name="直線矢印コネクタ 85"/>
                <p:cNvCxnSpPr/>
                <p:nvPr/>
              </p:nvCxnSpPr>
              <p:spPr>
                <a:xfrm flipH="1" flipV="1">
                  <a:off x="325206" y="3675523"/>
                  <a:ext cx="2492" cy="196038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310445" y="4827652"/>
                  <a:ext cx="3485977" cy="9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5" name="フリーフォーム 84"/>
              <p:cNvSpPr/>
              <p:nvPr/>
            </p:nvSpPr>
            <p:spPr>
              <a:xfrm>
                <a:off x="1026542" y="2447948"/>
                <a:ext cx="3155733" cy="1178313"/>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 name="円/楕円 63"/>
            <p:cNvSpPr>
              <a:spLocks noChangeAspect="1"/>
            </p:cNvSpPr>
            <p:nvPr/>
          </p:nvSpPr>
          <p:spPr>
            <a:xfrm>
              <a:off x="587227" y="495958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a:spLocks noChangeAspect="1"/>
            </p:cNvSpPr>
            <p:nvPr/>
          </p:nvSpPr>
          <p:spPr>
            <a:xfrm>
              <a:off x="1859980"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a:spLocks noChangeAspect="1"/>
            </p:cNvSpPr>
            <p:nvPr/>
          </p:nvSpPr>
          <p:spPr>
            <a:xfrm>
              <a:off x="2076880" y="520535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a:spLocks noChangeAspect="1"/>
            </p:cNvSpPr>
            <p:nvPr/>
          </p:nvSpPr>
          <p:spPr>
            <a:xfrm>
              <a:off x="2279443" y="54213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a:spLocks noChangeAspect="1"/>
            </p:cNvSpPr>
            <p:nvPr/>
          </p:nvSpPr>
          <p:spPr>
            <a:xfrm>
              <a:off x="839443" y="45995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a:spLocks noChangeAspect="1"/>
            </p:cNvSpPr>
            <p:nvPr/>
          </p:nvSpPr>
          <p:spPr>
            <a:xfrm>
              <a:off x="2495443" y="555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a:spLocks noChangeAspect="1"/>
            </p:cNvSpPr>
            <p:nvPr/>
          </p:nvSpPr>
          <p:spPr>
            <a:xfrm>
              <a:off x="2711443" y="55737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a:spLocks noChangeAspect="1"/>
            </p:cNvSpPr>
            <p:nvPr/>
          </p:nvSpPr>
          <p:spPr>
            <a:xfrm>
              <a:off x="2903980" y="5520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a:spLocks noChangeAspect="1"/>
            </p:cNvSpPr>
            <p:nvPr/>
          </p:nvSpPr>
          <p:spPr>
            <a:xfrm>
              <a:off x="1019275" y="4455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a:spLocks noChangeAspect="1"/>
            </p:cNvSpPr>
            <p:nvPr/>
          </p:nvSpPr>
          <p:spPr>
            <a:xfrm>
              <a:off x="1235299" y="44107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a:spLocks noChangeAspect="1"/>
            </p:cNvSpPr>
            <p:nvPr/>
          </p:nvSpPr>
          <p:spPr>
            <a:xfrm>
              <a:off x="1668479" y="4728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a:spLocks noChangeAspect="1"/>
            </p:cNvSpPr>
            <p:nvPr/>
          </p:nvSpPr>
          <p:spPr>
            <a:xfrm>
              <a:off x="3119980" y="537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a:spLocks noChangeAspect="1"/>
            </p:cNvSpPr>
            <p:nvPr/>
          </p:nvSpPr>
          <p:spPr>
            <a:xfrm>
              <a:off x="3335980" y="519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a:spLocks noChangeAspect="1"/>
            </p:cNvSpPr>
            <p:nvPr/>
          </p:nvSpPr>
          <p:spPr>
            <a:xfrm>
              <a:off x="3541994"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a:spLocks noChangeAspect="1"/>
            </p:cNvSpPr>
            <p:nvPr/>
          </p:nvSpPr>
          <p:spPr>
            <a:xfrm>
              <a:off x="3767980" y="4692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555861" y="3719999"/>
              <a:ext cx="1205611" cy="954431"/>
            </a:xfrm>
            <a:prstGeom prst="rect">
              <a:avLst/>
            </a:prstGeom>
            <a:noFill/>
          </p:spPr>
          <p:txBody>
            <a:bodyPr vert="eaVert" wrap="none" rtlCol="0">
              <a:spAutoFit/>
            </a:bodyPr>
            <a:lstStyle/>
            <a:p>
              <a:r>
                <a:rPr kumimoji="1" lang="ja-JP" altLang="en-US" sz="1400" dirty="0" smtClean="0">
                  <a:latin typeface="ＭＳ Ｐゴシック" pitchFamily="50" charset="-128"/>
                  <a:ea typeface="ＭＳ Ｐゴシック" pitchFamily="50" charset="-128"/>
                </a:rPr>
                <a:t>角度</a:t>
              </a:r>
              <a:endParaRPr kumimoji="1" lang="ja-JP" altLang="en-US" sz="1400" dirty="0">
                <a:latin typeface="ＭＳ Ｐゴシック" pitchFamily="50" charset="-128"/>
                <a:ea typeface="ＭＳ Ｐゴシック" pitchFamily="50" charset="-128"/>
              </a:endParaRPr>
            </a:p>
          </p:txBody>
        </p:sp>
        <p:sp>
          <p:nvSpPr>
            <p:cNvPr id="80" name="テキスト ボックス 79"/>
            <p:cNvSpPr txBox="1"/>
            <p:nvPr/>
          </p:nvSpPr>
          <p:spPr>
            <a:xfrm>
              <a:off x="3335981" y="5335025"/>
              <a:ext cx="1258526" cy="543014"/>
            </a:xfrm>
            <a:prstGeom prst="rect">
              <a:avLst/>
            </a:prstGeom>
            <a:noFill/>
          </p:spPr>
          <p:txBody>
            <a:bodyPr wrap="none" rtlCol="0">
              <a:spAutoFit/>
            </a:bodyPr>
            <a:lstStyle/>
            <a:p>
              <a:r>
                <a:rPr kumimoji="1" lang="ja-JP" altLang="en-US" sz="1400" dirty="0" smtClean="0">
                  <a:latin typeface="ＭＳ Ｐゴシック" pitchFamily="50" charset="-128"/>
                  <a:ea typeface="ＭＳ Ｐゴシック" pitchFamily="50" charset="-128"/>
                </a:rPr>
                <a:t>時間</a:t>
              </a:r>
              <a:endParaRPr kumimoji="1" lang="ja-JP" altLang="en-US" sz="1400" dirty="0">
                <a:latin typeface="ＭＳ Ｐゴシック" pitchFamily="50" charset="-128"/>
                <a:ea typeface="ＭＳ Ｐゴシック" pitchFamily="50" charset="-128"/>
              </a:endParaRPr>
            </a:p>
          </p:txBody>
        </p:sp>
        <p:sp>
          <p:nvSpPr>
            <p:cNvPr id="81" name="円/楕円 80"/>
            <p:cNvSpPr>
              <a:spLocks noChangeAspect="1"/>
            </p:cNvSpPr>
            <p:nvPr/>
          </p:nvSpPr>
          <p:spPr>
            <a:xfrm>
              <a:off x="1451323" y="4527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2434504" y="3980893"/>
              <a:ext cx="2720350" cy="650749"/>
            </a:xfrm>
            <a:prstGeom prst="rect">
              <a:avLst/>
            </a:prstGeom>
            <a:noFill/>
          </p:spPr>
          <p:txBody>
            <a:bodyPr wrap="none" rtlCol="0">
              <a:spAutoFit/>
            </a:bodyPr>
            <a:lstStyle/>
            <a:p>
              <a:r>
                <a:rPr lang="ja-JP" altLang="en-US" sz="1400" dirty="0">
                  <a:latin typeface="ＭＳ Ｐゴシック" pitchFamily="50" charset="-128"/>
                  <a:ea typeface="ＭＳ Ｐゴシック" pitchFamily="50" charset="-128"/>
                </a:rPr>
                <a:t>生成</a:t>
              </a:r>
              <a:r>
                <a:rPr kumimoji="1" lang="ja-JP" altLang="en-US" sz="1400" dirty="0" smtClean="0">
                  <a:latin typeface="ＭＳ Ｐゴシック" pitchFamily="50" charset="-128"/>
                  <a:ea typeface="ＭＳ Ｐゴシック" pitchFamily="50" charset="-128"/>
                </a:rPr>
                <a:t>動作</a:t>
              </a:r>
              <a:endParaRPr kumimoji="1" lang="ja-JP" altLang="en-US" sz="1400" dirty="0">
                <a:latin typeface="ＭＳ Ｐゴシック" pitchFamily="50" charset="-128"/>
                <a:ea typeface="ＭＳ Ｐゴシック" pitchFamily="50" charset="-128"/>
              </a:endParaRPr>
            </a:p>
          </p:txBody>
        </p:sp>
        <p:cxnSp>
          <p:nvCxnSpPr>
            <p:cNvPr id="83" name="直線矢印コネクタ 82"/>
            <p:cNvCxnSpPr>
              <a:endCxn id="82" idx="1"/>
            </p:cNvCxnSpPr>
            <p:nvPr/>
          </p:nvCxnSpPr>
          <p:spPr>
            <a:xfrm flipV="1">
              <a:off x="1723543" y="4306268"/>
              <a:ext cx="710961" cy="51338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8" name="右矢印 87"/>
          <p:cNvSpPr/>
          <p:nvPr/>
        </p:nvSpPr>
        <p:spPr>
          <a:xfrm>
            <a:off x="4796394" y="5959079"/>
            <a:ext cx="1940734" cy="132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rot="16200000">
            <a:off x="7472512" y="3469452"/>
            <a:ext cx="553998" cy="1389614"/>
          </a:xfrm>
          <a:prstGeom prst="rect">
            <a:avLst/>
          </a:prstGeom>
          <a:noFill/>
          <a:ln w="28575">
            <a:noFill/>
          </a:ln>
        </p:spPr>
        <p:txBody>
          <a:bodyPr vert="eaVert" wrap="square" rtlCol="0">
            <a:spAutoFit/>
          </a:bodyPr>
          <a:lstStyle/>
          <a:p>
            <a:pPr algn="ctr"/>
            <a:r>
              <a:rPr kumimoji="1" lang="ja-JP" altLang="en-US" sz="2400" b="1" dirty="0" smtClean="0">
                <a:solidFill>
                  <a:schemeClr val="accent1">
                    <a:lumMod val="60000"/>
                    <a:lumOff val="40000"/>
                  </a:schemeClr>
                </a:solidFill>
                <a:latin typeface="ＭＳ Ｐゴシック" pitchFamily="50" charset="-128"/>
                <a:ea typeface="ＭＳ Ｐゴシック" pitchFamily="50" charset="-128"/>
              </a:rPr>
              <a:t>実験対象</a:t>
            </a:r>
            <a:endParaRPr kumimoji="1" lang="ja-JP" altLang="en-US" sz="2400" b="1" dirty="0">
              <a:solidFill>
                <a:schemeClr val="accent1">
                  <a:lumMod val="60000"/>
                  <a:lumOff val="40000"/>
                </a:schemeClr>
              </a:solidFill>
              <a:latin typeface="ＭＳ Ｐゴシック" pitchFamily="50" charset="-128"/>
              <a:ea typeface="ＭＳ Ｐゴシック" pitchFamily="50" charset="-128"/>
            </a:endParaRPr>
          </a:p>
        </p:txBody>
      </p:sp>
      <p:grpSp>
        <p:nvGrpSpPr>
          <p:cNvPr id="91" name="Group 59"/>
          <p:cNvGrpSpPr>
            <a:grpSpLocks noChangeAspect="1"/>
          </p:cNvGrpSpPr>
          <p:nvPr/>
        </p:nvGrpSpPr>
        <p:grpSpPr bwMode="auto">
          <a:xfrm flipH="1">
            <a:off x="3995936" y="5372090"/>
            <a:ext cx="673100" cy="762000"/>
            <a:chOff x="2725" y="1702"/>
            <a:chExt cx="414" cy="482"/>
          </a:xfrm>
        </p:grpSpPr>
        <p:sp>
          <p:nvSpPr>
            <p:cNvPr id="92" name="Oval 60"/>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 name="Rectangle 61"/>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 name="Oval 62"/>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5" name="Rectangle 63"/>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6" name="Oval 64"/>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 name="Oval 65"/>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 name="Oval 66"/>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9" name="Rectangle 67"/>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0" name="AutoShape 68"/>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 name="AutoShape 69"/>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 name="Oval 70"/>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 name="Rectangle 71"/>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104" name="Picture 4" descr="C:\Users\hazama\Desktop\論文使用図\位相の異なる同一周期の知識空間.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1638" y="3991448"/>
            <a:ext cx="2490959" cy="129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78439"/>
      </p:ext>
    </p:extLst>
  </p:cSld>
  <p:clrMapOvr>
    <a:masterClrMapping/>
  </p:clrMapOvr>
  <mc:AlternateContent xmlns:mc="http://schemas.openxmlformats.org/markup-compatibility/2006" xmlns:p14="http://schemas.microsoft.com/office/powerpoint/2010/main">
    <mc:Choice Requires="p14">
      <p:transition spd="slow" p14:dur="2000" advTm="20652"/>
    </mc:Choice>
    <mc:Fallback xmlns="">
      <p:transition spd="slow" advTm="2065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686967" y="2456893"/>
            <a:ext cx="3969792" cy="11687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49886" y="350697"/>
            <a:ext cx="7689980" cy="792088"/>
          </a:xfrm>
        </p:spPr>
        <p:txBody>
          <a:bodyPr>
            <a:noAutofit/>
          </a:bodyPr>
          <a:lstStyle/>
          <a:p>
            <a:r>
              <a:rPr lang="ja-JP" altLang="en-US" sz="4800" dirty="0" smtClean="0">
                <a:latin typeface="ＭＳ Ｐゴシック" pitchFamily="50" charset="-128"/>
                <a:ea typeface="ＭＳ Ｐゴシック" pitchFamily="50" charset="-128"/>
              </a:rPr>
              <a:t>シュミレーション概要図</a:t>
            </a:r>
            <a:endParaRPr kumimoji="1" lang="ja-JP" altLang="en-US" sz="4800" dirty="0">
              <a:latin typeface="ＭＳ Ｐゴシック" pitchFamily="50" charset="-128"/>
              <a:ea typeface="ＭＳ Ｐゴシック" pitchFamily="50" charset="-128"/>
            </a:endParaRPr>
          </a:p>
        </p:txBody>
      </p:sp>
      <p:grpSp>
        <p:nvGrpSpPr>
          <p:cNvPr id="199" name="グループ化 198"/>
          <p:cNvGrpSpPr/>
          <p:nvPr/>
        </p:nvGrpSpPr>
        <p:grpSpPr>
          <a:xfrm>
            <a:off x="1667061" y="1286663"/>
            <a:ext cx="6725080" cy="4796903"/>
            <a:chOff x="1916427" y="1273634"/>
            <a:chExt cx="6725080" cy="4796903"/>
          </a:xfrm>
        </p:grpSpPr>
        <p:grpSp>
          <p:nvGrpSpPr>
            <p:cNvPr id="173" name="グループ化 172"/>
            <p:cNvGrpSpPr/>
            <p:nvPr/>
          </p:nvGrpSpPr>
          <p:grpSpPr>
            <a:xfrm>
              <a:off x="1916427" y="1273634"/>
              <a:ext cx="6725080" cy="4796903"/>
              <a:chOff x="1916427" y="1273634"/>
              <a:chExt cx="6725080" cy="4796903"/>
            </a:xfrm>
          </p:grpSpPr>
          <p:grpSp>
            <p:nvGrpSpPr>
              <p:cNvPr id="164" name="グループ化 163"/>
              <p:cNvGrpSpPr/>
              <p:nvPr/>
            </p:nvGrpSpPr>
            <p:grpSpPr>
              <a:xfrm>
                <a:off x="1916427" y="4126031"/>
                <a:ext cx="6164495" cy="1944506"/>
                <a:chOff x="2222879" y="4126032"/>
                <a:chExt cx="6164495" cy="1944506"/>
              </a:xfrm>
            </p:grpSpPr>
            <p:grpSp>
              <p:nvGrpSpPr>
                <p:cNvPr id="26" name="グループ化 25"/>
                <p:cNvGrpSpPr/>
                <p:nvPr/>
              </p:nvGrpSpPr>
              <p:grpSpPr>
                <a:xfrm>
                  <a:off x="2222880" y="4755330"/>
                  <a:ext cx="6164494" cy="1315208"/>
                  <a:chOff x="3218147" y="4874406"/>
                  <a:chExt cx="6164494" cy="1315208"/>
                </a:xfrm>
              </p:grpSpPr>
              <p:sp>
                <p:nvSpPr>
                  <p:cNvPr id="47" name="テキスト ボックス 46"/>
                  <p:cNvSpPr txBox="1"/>
                  <p:nvPr/>
                </p:nvSpPr>
                <p:spPr>
                  <a:xfrm rot="16200000">
                    <a:off x="7685212" y="5341144"/>
                    <a:ext cx="461665" cy="1235275"/>
                  </a:xfrm>
                  <a:prstGeom prst="rect">
                    <a:avLst/>
                  </a:prstGeom>
                  <a:noFill/>
                  <a:ln w="28575">
                    <a:noFill/>
                  </a:ln>
                </p:spPr>
                <p:txBody>
                  <a:bodyPr vert="eaVert" wrap="none" rtlCol="0">
                    <a:spAutoFit/>
                  </a:bodyPr>
                  <a:lstStyle/>
                  <a:p>
                    <a:pPr algn="ctr"/>
                    <a:r>
                      <a:rPr kumimoji="1" lang="ja-JP" altLang="en-US" dirty="0" smtClean="0">
                        <a:latin typeface="ＭＳ Ｐゴシック" pitchFamily="50" charset="-128"/>
                        <a:ea typeface="ＭＳ Ｐゴシック" pitchFamily="50" charset="-128"/>
                      </a:rPr>
                      <a:t>シミュレータ</a:t>
                    </a:r>
                    <a:endParaRPr kumimoji="1" lang="ja-JP" altLang="en-US" dirty="0">
                      <a:latin typeface="ＭＳ Ｐゴシック" pitchFamily="50" charset="-128"/>
                      <a:ea typeface="ＭＳ Ｐゴシック" pitchFamily="50" charset="-128"/>
                    </a:endParaRPr>
                  </a:p>
                </p:txBody>
              </p:sp>
              <p:sp>
                <p:nvSpPr>
                  <p:cNvPr id="54" name="テキスト ボックス 53"/>
                  <p:cNvSpPr txBox="1"/>
                  <p:nvPr/>
                </p:nvSpPr>
                <p:spPr>
                  <a:xfrm rot="16200000">
                    <a:off x="5992117" y="5439254"/>
                    <a:ext cx="461665" cy="829714"/>
                  </a:xfrm>
                  <a:prstGeom prst="rect">
                    <a:avLst/>
                  </a:prstGeom>
                  <a:noFill/>
                  <a:ln w="28575">
                    <a:solidFill>
                      <a:schemeClr val="tx1"/>
                    </a:solidFill>
                  </a:ln>
                </p:spPr>
                <p:txBody>
                  <a:bodyPr vert="eaVert" wrap="square" rtlCol="0">
                    <a:spAutoFit/>
                  </a:bodyPr>
                  <a:lstStyle/>
                  <a:p>
                    <a:pPr algn="ctr"/>
                    <a:r>
                      <a:rPr lang="ja-JP" altLang="en-US" dirty="0">
                        <a:latin typeface="ＭＳ Ｐゴシック" pitchFamily="50" charset="-128"/>
                        <a:ea typeface="ＭＳ Ｐゴシック" pitchFamily="50" charset="-128"/>
                      </a:rPr>
                      <a:t>環境</a:t>
                    </a:r>
                    <a:endParaRPr kumimoji="1" lang="ja-JP" altLang="en-US" dirty="0">
                      <a:latin typeface="ＭＳ Ｐゴシック" pitchFamily="50" charset="-128"/>
                      <a:ea typeface="ＭＳ Ｐゴシック" pitchFamily="50" charset="-128"/>
                    </a:endParaRPr>
                  </a:p>
                </p:txBody>
              </p:sp>
              <p:sp>
                <p:nvSpPr>
                  <p:cNvPr id="56" name="テキスト ボックス 55"/>
                  <p:cNvSpPr txBox="1"/>
                  <p:nvPr/>
                </p:nvSpPr>
                <p:spPr>
                  <a:xfrm rot="16200000">
                    <a:off x="8404328" y="4369669"/>
                    <a:ext cx="461665" cy="1494961"/>
                  </a:xfrm>
                  <a:prstGeom prst="rect">
                    <a:avLst/>
                  </a:prstGeom>
                  <a:noFill/>
                  <a:ln w="28575">
                    <a:solidFill>
                      <a:schemeClr val="tx1"/>
                    </a:solidFill>
                  </a:ln>
                </p:spPr>
                <p:txBody>
                  <a:bodyPr vert="eaVert" wrap="none" rtlCol="0">
                    <a:spAutoFit/>
                  </a:bodyPr>
                  <a:lstStyle/>
                  <a:p>
                    <a:pPr algn="ctr"/>
                    <a:r>
                      <a:rPr kumimoji="1" lang="ja-JP" altLang="en-US" b="1" dirty="0" smtClean="0">
                        <a:latin typeface="ＭＳ Ｐゴシック" pitchFamily="50" charset="-128"/>
                        <a:ea typeface="ＭＳ Ｐゴシック" pitchFamily="50" charset="-128"/>
                      </a:rPr>
                      <a:t>アクチュエータ</a:t>
                    </a:r>
                    <a:endParaRPr kumimoji="1" lang="ja-JP" altLang="en-US" b="1" dirty="0">
                      <a:latin typeface="ＭＳ Ｐゴシック" pitchFamily="50" charset="-128"/>
                      <a:ea typeface="ＭＳ Ｐゴシック" pitchFamily="50" charset="-128"/>
                    </a:endParaRPr>
                  </a:p>
                </p:txBody>
              </p:sp>
              <p:sp>
                <p:nvSpPr>
                  <p:cNvPr id="57" name="テキスト ボックス 56"/>
                  <p:cNvSpPr txBox="1"/>
                  <p:nvPr/>
                </p:nvSpPr>
                <p:spPr>
                  <a:xfrm rot="16200000">
                    <a:off x="3582081" y="4510472"/>
                    <a:ext cx="461665" cy="1189533"/>
                  </a:xfrm>
                  <a:prstGeom prst="rect">
                    <a:avLst/>
                  </a:prstGeom>
                  <a:noFill/>
                  <a:ln w="28575">
                    <a:solidFill>
                      <a:schemeClr val="tx1"/>
                    </a:solidFill>
                  </a:ln>
                </p:spPr>
                <p:txBody>
                  <a:bodyPr vert="eaVert" wrap="square" rtlCol="0">
                    <a:spAutoFit/>
                  </a:bodyPr>
                  <a:lstStyle/>
                  <a:p>
                    <a:pPr algn="ctr"/>
                    <a:r>
                      <a:rPr kumimoji="1" lang="ja-JP" altLang="en-US" b="1" dirty="0" smtClean="0">
                        <a:latin typeface="ＭＳ Ｐゴシック" pitchFamily="50" charset="-128"/>
                        <a:ea typeface="ＭＳ Ｐゴシック" pitchFamily="50" charset="-128"/>
                      </a:rPr>
                      <a:t>センサ</a:t>
                    </a:r>
                    <a:endParaRPr kumimoji="1" lang="ja-JP" altLang="en-US" b="1" dirty="0">
                      <a:latin typeface="ＭＳ Ｐゴシック" pitchFamily="50" charset="-128"/>
                      <a:ea typeface="ＭＳ Ｐゴシック" pitchFamily="50" charset="-128"/>
                    </a:endParaRPr>
                  </a:p>
                </p:txBody>
              </p:sp>
            </p:grpSp>
            <p:cxnSp>
              <p:nvCxnSpPr>
                <p:cNvPr id="65" name="カギ線コネクタ 64"/>
                <p:cNvCxnSpPr>
                  <a:stCxn id="56" idx="0"/>
                  <a:endCxn id="54" idx="2"/>
                </p:cNvCxnSpPr>
                <p:nvPr/>
              </p:nvCxnSpPr>
              <p:spPr>
                <a:xfrm rot="10800000" flipV="1">
                  <a:off x="5642541" y="4998073"/>
                  <a:ext cx="1249873" cy="736962"/>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2222879" y="4126032"/>
                  <a:ext cx="6164495" cy="1171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カギ線コネクタ 79"/>
                <p:cNvCxnSpPr>
                  <a:stCxn id="54" idx="0"/>
                  <a:endCxn id="57" idx="2"/>
                </p:cNvCxnSpPr>
                <p:nvPr/>
              </p:nvCxnSpPr>
              <p:spPr>
                <a:xfrm rot="10800000">
                  <a:off x="3412414" y="4986163"/>
                  <a:ext cx="1400413" cy="748873"/>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3298372" y="4674837"/>
                  <a:ext cx="1813634"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lang="ja-JP" altLang="en-US" sz="1600" b="1" dirty="0">
                    <a:latin typeface="ＭＳ Ｐゴシック" pitchFamily="50" charset="-128"/>
                    <a:ea typeface="ＭＳ Ｐゴシック" pitchFamily="50" charset="-128"/>
                  </a:endParaRPr>
                </a:p>
              </p:txBody>
            </p:sp>
            <p:sp>
              <p:nvSpPr>
                <p:cNvPr id="123" name="テキスト ボックス 122"/>
                <p:cNvSpPr txBox="1"/>
                <p:nvPr/>
              </p:nvSpPr>
              <p:spPr>
                <a:xfrm>
                  <a:off x="5461537" y="4674837"/>
                  <a:ext cx="1459240"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ロボットの動作</a:t>
                  </a:r>
                  <a:endParaRPr lang="ja-JP" altLang="en-US" sz="1600" b="1" dirty="0">
                    <a:latin typeface="ＭＳ Ｐゴシック" pitchFamily="50" charset="-128"/>
                    <a:ea typeface="ＭＳ Ｐゴシック" pitchFamily="50" charset="-128"/>
                  </a:endParaRPr>
                </a:p>
              </p:txBody>
            </p:sp>
          </p:grpSp>
          <p:grpSp>
            <p:nvGrpSpPr>
              <p:cNvPr id="166" name="グループ化 165"/>
              <p:cNvGrpSpPr/>
              <p:nvPr/>
            </p:nvGrpSpPr>
            <p:grpSpPr>
              <a:xfrm>
                <a:off x="1916428" y="1273634"/>
                <a:ext cx="6725079" cy="3739756"/>
                <a:chOff x="1916428" y="1273634"/>
                <a:chExt cx="6725079" cy="3739756"/>
              </a:xfrm>
            </p:grpSpPr>
            <p:grpSp>
              <p:nvGrpSpPr>
                <p:cNvPr id="163" name="グループ化 162"/>
                <p:cNvGrpSpPr/>
                <p:nvPr/>
              </p:nvGrpSpPr>
              <p:grpSpPr>
                <a:xfrm>
                  <a:off x="1916428" y="1273634"/>
                  <a:ext cx="6725079" cy="3739756"/>
                  <a:chOff x="2227184" y="1273634"/>
                  <a:chExt cx="6725079" cy="3739756"/>
                </a:xfrm>
              </p:grpSpPr>
              <p:sp>
                <p:nvSpPr>
                  <p:cNvPr id="121" name="テキスト ボックス 120"/>
                  <p:cNvSpPr txBox="1"/>
                  <p:nvPr/>
                </p:nvSpPr>
                <p:spPr>
                  <a:xfrm rot="16200000">
                    <a:off x="7978877" y="2292517"/>
                    <a:ext cx="430887" cy="1515884"/>
                  </a:xfrm>
                  <a:prstGeom prst="rect">
                    <a:avLst/>
                  </a:prstGeom>
                  <a:noFill/>
                  <a:ln w="28575">
                    <a:noFill/>
                  </a:ln>
                </p:spPr>
                <p:txBody>
                  <a:bodyPr vert="eaVert" wrap="square" rtlCol="0">
                    <a:spAutoFit/>
                  </a:bodyPr>
                  <a:lstStyle/>
                  <a:p>
                    <a:pPr algn="ctr"/>
                    <a:r>
                      <a:rPr kumimoji="1" lang="ja-JP" altLang="en-US" sz="1600" b="1" dirty="0" smtClean="0">
                        <a:latin typeface="ＭＳ Ｐゴシック" pitchFamily="50" charset="-128"/>
                        <a:ea typeface="ＭＳ Ｐゴシック" pitchFamily="50" charset="-128"/>
                      </a:rPr>
                      <a:t>ロボットの動作</a:t>
                    </a:r>
                    <a:endParaRPr kumimoji="1" lang="ja-JP" altLang="en-US" sz="1600" b="1" dirty="0">
                      <a:latin typeface="ＭＳ Ｐゴシック" pitchFamily="50" charset="-128"/>
                      <a:ea typeface="ＭＳ Ｐゴシック" pitchFamily="50" charset="-128"/>
                    </a:endParaRPr>
                  </a:p>
                </p:txBody>
              </p:sp>
              <p:grpSp>
                <p:nvGrpSpPr>
                  <p:cNvPr id="27" name="グループ化 26"/>
                  <p:cNvGrpSpPr/>
                  <p:nvPr/>
                </p:nvGrpSpPr>
                <p:grpSpPr>
                  <a:xfrm>
                    <a:off x="3043890" y="1273634"/>
                    <a:ext cx="4392488" cy="2430369"/>
                    <a:chOff x="2793655" y="1198422"/>
                    <a:chExt cx="4392488" cy="2430369"/>
                  </a:xfrm>
                </p:grpSpPr>
                <p:sp>
                  <p:nvSpPr>
                    <p:cNvPr id="14" name="正方形/長方形 13"/>
                    <p:cNvSpPr/>
                    <p:nvPr/>
                  </p:nvSpPr>
                  <p:spPr>
                    <a:xfrm>
                      <a:off x="2793655" y="1324535"/>
                      <a:ext cx="4392488" cy="23042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rot="16200000">
                      <a:off x="4674827" y="318373"/>
                      <a:ext cx="553998" cy="2314095"/>
                    </a:xfrm>
                    <a:prstGeom prst="rect">
                      <a:avLst/>
                    </a:prstGeom>
                    <a:noFill/>
                    <a:ln w="28575">
                      <a:noFill/>
                    </a:ln>
                  </p:spPr>
                  <p:txBody>
                    <a:bodyPr vert="eaVert" wrap="none" rtlCol="0">
                      <a:spAutoFit/>
                    </a:bodyPr>
                    <a:lstStyle/>
                    <a:p>
                      <a:pPr algn="ctr"/>
                      <a:r>
                        <a:rPr lang="en-US" altLang="ja-JP" sz="2400" dirty="0" smtClean="0">
                          <a:latin typeface="ＭＳ Ｐゴシック" pitchFamily="50" charset="-128"/>
                          <a:ea typeface="ＭＳ Ｐゴシック" pitchFamily="50" charset="-128"/>
                        </a:rPr>
                        <a:t>Motion Space TS</a:t>
                      </a:r>
                      <a:endParaRPr kumimoji="1" lang="ja-JP" altLang="en-US" sz="2400" dirty="0">
                        <a:latin typeface="ＭＳ Ｐゴシック" pitchFamily="50" charset="-128"/>
                        <a:ea typeface="ＭＳ Ｐゴシック" pitchFamily="50" charset="-128"/>
                      </a:endParaRPr>
                    </a:p>
                  </p:txBody>
                </p:sp>
                <p:sp>
                  <p:nvSpPr>
                    <p:cNvPr id="79" name="テキスト ボックス 78"/>
                    <p:cNvSpPr txBox="1"/>
                    <p:nvPr/>
                  </p:nvSpPr>
                  <p:spPr>
                    <a:xfrm rot="16200000">
                      <a:off x="4704751" y="1367700"/>
                      <a:ext cx="553998" cy="1323439"/>
                    </a:xfrm>
                    <a:prstGeom prst="rect">
                      <a:avLst/>
                    </a:prstGeom>
                    <a:solidFill>
                      <a:srgbClr val="92D050"/>
                    </a:solidFill>
                    <a:ln w="28575">
                      <a:solidFill>
                        <a:schemeClr val="tx1"/>
                      </a:solidFill>
                    </a:ln>
                  </p:spPr>
                  <p:txBody>
                    <a:bodyPr vert="eaVert" wrap="none" rtlCol="0">
                      <a:spAutoFit/>
                    </a:bodyPr>
                    <a:lstStyle/>
                    <a:p>
                      <a:pPr algn="ctr"/>
                      <a:r>
                        <a:rPr kumimoji="1" lang="ja-JP" altLang="en-US" sz="2400" dirty="0" smtClean="0">
                          <a:solidFill>
                            <a:schemeClr val="bg1"/>
                          </a:solidFill>
                          <a:latin typeface="ＭＳ Ｐゴシック" pitchFamily="50" charset="-128"/>
                          <a:ea typeface="ＭＳ Ｐゴシック" pitchFamily="50" charset="-128"/>
                        </a:rPr>
                        <a:t>知識空間</a:t>
                      </a:r>
                      <a:endParaRPr kumimoji="1" lang="ja-JP" altLang="en-US" sz="2400" dirty="0">
                        <a:solidFill>
                          <a:schemeClr val="bg1"/>
                        </a:solidFill>
                        <a:latin typeface="ＭＳ Ｐゴシック" pitchFamily="50" charset="-128"/>
                        <a:ea typeface="ＭＳ Ｐゴシック" pitchFamily="50" charset="-128"/>
                      </a:endParaRPr>
                    </a:p>
                  </p:txBody>
                </p:sp>
                <p:sp>
                  <p:nvSpPr>
                    <p:cNvPr id="17" name="テキスト ボックス 16"/>
                    <p:cNvSpPr txBox="1"/>
                    <p:nvPr/>
                  </p:nvSpPr>
                  <p:spPr>
                    <a:xfrm rot="16200000">
                      <a:off x="4712512" y="2375083"/>
                      <a:ext cx="553998" cy="1631216"/>
                    </a:xfrm>
                    <a:prstGeom prst="rect">
                      <a:avLst/>
                    </a:prstGeom>
                    <a:solidFill>
                      <a:srgbClr val="89B0FF"/>
                    </a:solidFill>
                    <a:ln w="28575">
                      <a:solidFill>
                        <a:schemeClr val="tx1"/>
                      </a:solidFill>
                    </a:ln>
                  </p:spPr>
                  <p:txBody>
                    <a:bodyPr vert="eaVert" wrap="none" rtlCol="0">
                      <a:spAutoFit/>
                    </a:bodyPr>
                    <a:lstStyle/>
                    <a:p>
                      <a:pPr algn="ctr"/>
                      <a:r>
                        <a:rPr kumimoji="1" lang="ja-JP" altLang="en-US" sz="2400" dirty="0" smtClean="0">
                          <a:solidFill>
                            <a:schemeClr val="bg1"/>
                          </a:solidFill>
                          <a:latin typeface="ＭＳ Ｐゴシック" pitchFamily="50" charset="-128"/>
                          <a:ea typeface="ＭＳ Ｐゴシック" pitchFamily="50" charset="-128"/>
                        </a:rPr>
                        <a:t>動作生成部</a:t>
                      </a:r>
                      <a:endParaRPr kumimoji="1" lang="ja-JP" altLang="en-US" sz="2400" dirty="0">
                        <a:solidFill>
                          <a:schemeClr val="bg1"/>
                        </a:solidFill>
                        <a:latin typeface="ＭＳ Ｐゴシック" pitchFamily="50" charset="-128"/>
                        <a:ea typeface="ＭＳ Ｐゴシック" pitchFamily="50" charset="-128"/>
                      </a:endParaRPr>
                    </a:p>
                  </p:txBody>
                </p:sp>
              </p:grpSp>
              <p:cxnSp>
                <p:nvCxnSpPr>
                  <p:cNvPr id="97" name="カギ線コネクタ 96"/>
                  <p:cNvCxnSpPr>
                    <a:endCxn id="17" idx="0"/>
                  </p:cNvCxnSpPr>
                  <p:nvPr/>
                </p:nvCxnSpPr>
                <p:spPr>
                  <a:xfrm flipV="1">
                    <a:off x="2227184" y="3265903"/>
                    <a:ext cx="2196954" cy="1747487"/>
                  </a:xfrm>
                  <a:prstGeom prst="bentConnector3">
                    <a:avLst>
                      <a:gd name="adj1" fmla="val -27665"/>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カギ線コネクタ 33"/>
                <p:cNvCxnSpPr>
                  <a:stCxn id="17" idx="2"/>
                  <a:endCxn id="56" idx="2"/>
                </p:cNvCxnSpPr>
                <p:nvPr/>
              </p:nvCxnSpPr>
              <p:spPr>
                <a:xfrm>
                  <a:off x="5744598" y="3265903"/>
                  <a:ext cx="2336324" cy="1732169"/>
                </a:xfrm>
                <a:prstGeom prst="bentConnector3">
                  <a:avLst>
                    <a:gd name="adj1" fmla="val 119547"/>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198" name="テキスト ボックス 197"/>
            <p:cNvSpPr txBox="1"/>
            <p:nvPr/>
          </p:nvSpPr>
          <p:spPr>
            <a:xfrm rot="16200000">
              <a:off x="4690397" y="3939602"/>
              <a:ext cx="461665" cy="834523"/>
            </a:xfrm>
            <a:prstGeom prst="rect">
              <a:avLst/>
            </a:prstGeom>
            <a:noFill/>
            <a:ln w="28575">
              <a:noFill/>
            </a:ln>
          </p:spPr>
          <p:txBody>
            <a:bodyPr vert="eaVert" wrap="none" rtlCol="0">
              <a:spAutoFit/>
            </a:bodyPr>
            <a:lstStyle/>
            <a:p>
              <a:pPr algn="ctr"/>
              <a:r>
                <a:rPr lang="ja-JP" altLang="en-US" b="1" dirty="0">
                  <a:latin typeface="ＭＳ Ｐゴシック" pitchFamily="50" charset="-128"/>
                  <a:ea typeface="ＭＳ Ｐゴシック" pitchFamily="50" charset="-128"/>
                </a:rPr>
                <a:t>ロボット</a:t>
              </a:r>
              <a:endParaRPr kumimoji="1" lang="ja-JP" altLang="en-US" b="1" dirty="0">
                <a:latin typeface="ＭＳ Ｐゴシック" pitchFamily="50" charset="-128"/>
                <a:ea typeface="ＭＳ Ｐゴシック" pitchFamily="50" charset="-128"/>
              </a:endParaRPr>
            </a:p>
          </p:txBody>
        </p:sp>
      </p:grpSp>
      <p:sp>
        <p:nvSpPr>
          <p:cNvPr id="96" name="テキスト ボックス 95"/>
          <p:cNvSpPr txBox="1"/>
          <p:nvPr/>
        </p:nvSpPr>
        <p:spPr>
          <a:xfrm rot="16200000">
            <a:off x="1501510" y="2384618"/>
            <a:ext cx="430887" cy="1389614"/>
          </a:xfrm>
          <a:prstGeom prst="rect">
            <a:avLst/>
          </a:prstGeom>
          <a:noFill/>
          <a:ln w="28575">
            <a:noFill/>
          </a:ln>
        </p:spPr>
        <p:txBody>
          <a:bodyPr vert="eaVert"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kumimoji="1" lang="ja-JP" altLang="en-US" sz="1600" b="1" dirty="0">
              <a:latin typeface="ＭＳ Ｐゴシック" pitchFamily="50" charset="-128"/>
              <a:ea typeface="ＭＳ Ｐゴシック" pitchFamily="50" charset="-128"/>
            </a:endParaRPr>
          </a:p>
        </p:txBody>
      </p:sp>
      <p:sp>
        <p:nvSpPr>
          <p:cNvPr id="42" name="テキスト ボックス 41"/>
          <p:cNvSpPr txBox="1"/>
          <p:nvPr/>
        </p:nvSpPr>
        <p:spPr>
          <a:xfrm rot="16200000">
            <a:off x="5726065" y="2040857"/>
            <a:ext cx="553998" cy="1323439"/>
          </a:xfrm>
          <a:prstGeom prst="rect">
            <a:avLst/>
          </a:prstGeom>
          <a:noFill/>
          <a:ln w="28575">
            <a:noFill/>
          </a:ln>
        </p:spPr>
        <p:txBody>
          <a:bodyPr vert="eaVert" wrap="none" rtlCol="0">
            <a:spAutoFit/>
          </a:bodyPr>
          <a:lstStyle/>
          <a:p>
            <a:pPr algn="ctr"/>
            <a:r>
              <a:rPr lang="ja-JP" altLang="en-US" sz="2400" dirty="0" smtClean="0">
                <a:latin typeface="ＭＳ Ｐゴシック" pitchFamily="50" charset="-128"/>
                <a:ea typeface="ＭＳ Ｐゴシック" pitchFamily="50" charset="-128"/>
              </a:rPr>
              <a:t>提案手法</a:t>
            </a:r>
            <a:endParaRPr kumimoji="1" lang="ja-JP" altLang="en-US" sz="2400" dirty="0">
              <a:latin typeface="ＭＳ Ｐゴシック" pitchFamily="50" charset="-128"/>
              <a:ea typeface="ＭＳ Ｐゴシック" pitchFamily="50" charset="-128"/>
            </a:endParaRPr>
          </a:p>
        </p:txBody>
      </p:sp>
      <p:sp>
        <p:nvSpPr>
          <p:cNvPr id="43" name="正方形/長方形 42"/>
          <p:cNvSpPr/>
          <p:nvPr/>
        </p:nvSpPr>
        <p:spPr>
          <a:xfrm>
            <a:off x="827584" y="3861047"/>
            <a:ext cx="7704855" cy="22225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3124712"/>
      </p:ext>
    </p:extLst>
  </p:cSld>
  <p:clrMapOvr>
    <a:masterClrMapping/>
  </p:clrMapOvr>
  <mc:AlternateContent xmlns:mc="http://schemas.openxmlformats.org/markup-compatibility/2006" xmlns:p14="http://schemas.microsoft.com/office/powerpoint/2010/main">
    <mc:Choice Requires="p14">
      <p:transition spd="slow" p14:dur="2000" advTm="3251"/>
    </mc:Choice>
    <mc:Fallback xmlns="">
      <p:transition spd="slow" advTm="325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32656"/>
            <a:ext cx="8064896" cy="792088"/>
          </a:xfrm>
        </p:spPr>
        <p:txBody>
          <a:bodyPr>
            <a:noAutofit/>
          </a:bodyPr>
          <a:lstStyle/>
          <a:p>
            <a:r>
              <a:rPr lang="ja-JP" altLang="en-US" sz="3600" dirty="0" smtClean="0">
                <a:latin typeface="ＭＳ Ｐゴシック" pitchFamily="50" charset="-128"/>
                <a:ea typeface="ＭＳ Ｐゴシック" pitchFamily="50" charset="-128"/>
              </a:rPr>
              <a:t>ロボットへの動作指令</a:t>
            </a:r>
            <a:endParaRPr kumimoji="1" lang="ja-JP" altLang="en-US" sz="3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39552" y="1268760"/>
                <a:ext cx="8064896" cy="4320480"/>
              </a:xfrm>
            </p:spPr>
            <p:txBody>
              <a:bodyPr>
                <a:normAutofit/>
              </a:bodyPr>
              <a:lstStyle/>
              <a:p>
                <a:pPr>
                  <a:buFont typeface="Wingdings" pitchFamily="2" charset="2"/>
                  <a:buChar char="l"/>
                </a:pPr>
                <a:r>
                  <a:rPr lang="ja-JP" altLang="en-US" sz="2800" dirty="0" smtClean="0">
                    <a:latin typeface="ＭＳ Ｐゴシック" pitchFamily="50" charset="-128"/>
                    <a:ea typeface="ＭＳ Ｐゴシック" pitchFamily="50" charset="-128"/>
                  </a:rPr>
                  <a:t>ロボットへの指令値の目標角度と時間の算出</a:t>
                </a:r>
                <a:endParaRPr lang="en-US" altLang="ja-JP" sz="2800" dirty="0" smtClean="0">
                  <a:latin typeface="ＭＳ Ｐゴシック" pitchFamily="50" charset="-128"/>
                  <a:ea typeface="ＭＳ Ｐゴシック" pitchFamily="50" charset="-128"/>
                </a:endParaRPr>
              </a:p>
              <a:p>
                <a:pPr>
                  <a:buFont typeface="Wingdings" pitchFamily="2" charset="2"/>
                  <a:buChar char="l"/>
                </a:pPr>
                <a:r>
                  <a:rPr lang="ja-JP" altLang="en-US" sz="2800" dirty="0" smtClean="0">
                    <a:latin typeface="ＭＳ Ｐゴシック" pitchFamily="50" charset="-128"/>
                    <a:ea typeface="ＭＳ Ｐゴシック" pitchFamily="50" charset="-128"/>
                  </a:rPr>
                  <a:t>時間はサンプリングタイムを使用</a:t>
                </a:r>
                <a:endParaRPr lang="en-US" altLang="ja-JP" sz="2800" dirty="0" smtClean="0">
                  <a:latin typeface="ＭＳ Ｐゴシック" pitchFamily="50" charset="-128"/>
                  <a:ea typeface="ＭＳ Ｐゴシック" pitchFamily="50" charset="-128"/>
                </a:endParaRPr>
              </a:p>
              <a:p>
                <a:pPr>
                  <a:buFont typeface="Wingdings" pitchFamily="2" charset="2"/>
                  <a:buChar char="l"/>
                </a:pPr>
                <a:r>
                  <a:rPr lang="ja-JP" altLang="en-US" sz="2800" dirty="0" smtClean="0">
                    <a:latin typeface="ＭＳ Ｐゴシック" pitchFamily="50" charset="-128"/>
                    <a:ea typeface="ＭＳ Ｐゴシック" pitchFamily="50" charset="-128"/>
                  </a:rPr>
                  <a:t>動作生成部より出力した角度を角速度を基に調整</a:t>
                </a:r>
                <a:endParaRPr lang="en-US" altLang="ja-JP" sz="2800" dirty="0" smtClean="0">
                  <a:latin typeface="ＭＳ Ｐゴシック" pitchFamily="50" charset="-128"/>
                  <a:ea typeface="ＭＳ Ｐゴシック" pitchFamily="50" charset="-128"/>
                </a:endParaRPr>
              </a:p>
              <a:p>
                <a:pPr marL="0" indent="0">
                  <a:buNone/>
                </a:pPr>
                <a:endParaRPr kumimoji="1" lang="en-US" altLang="ja-JP" sz="2800" dirty="0" smtClean="0">
                  <a:latin typeface="ＭＳ Ｐゴシック" pitchFamily="50" charset="-128"/>
                  <a:ea typeface="ＭＳ Ｐゴシック" pitchFamily="50" charset="-128"/>
                </a:endParaRPr>
              </a:p>
              <a:p>
                <a:pPr fontAlgn="base"/>
                <a14:m>
                  <m:oMath xmlns:m="http://schemas.openxmlformats.org/officeDocument/2006/math">
                    <m:r>
                      <a:rPr lang="en-US" altLang="ja-JP" i="1">
                        <a:latin typeface="Cambria Math"/>
                      </a:rPr>
                      <m:t>∆</m:t>
                    </m:r>
                    <m:r>
                      <a:rPr lang="en-US" altLang="ja-JP" i="1">
                        <a:latin typeface="Cambria Math"/>
                      </a:rPr>
                      <m:t>𝑡</m:t>
                    </m:r>
                    <m:r>
                      <a:rPr lang="en-US" altLang="ja-JP" i="1">
                        <a:latin typeface="Cambria Math"/>
                      </a:rPr>
                      <m:t>=</m:t>
                    </m:r>
                    <m:f>
                      <m:fPr>
                        <m:ctrlPr>
                          <a:rPr lang="ja-JP" altLang="ja-JP" i="1">
                            <a:latin typeface="Cambria Math"/>
                          </a:rPr>
                        </m:ctrlPr>
                      </m:fPr>
                      <m:num>
                        <m:sSub>
                          <m:sSubPr>
                            <m:ctrlPr>
                              <a:rPr lang="ja-JP" altLang="ja-JP" i="1">
                                <a:latin typeface="Cambria Math"/>
                              </a:rPr>
                            </m:ctrlPr>
                          </m:sSubPr>
                          <m:e>
                            <m:acc>
                              <m:accPr>
                                <m:chr m:val="̂"/>
                                <m:ctrlPr>
                                  <a:rPr lang="ja-JP" altLang="ja-JP" i="1">
                                    <a:latin typeface="Cambria Math"/>
                                  </a:rPr>
                                </m:ctrlPr>
                              </m:accPr>
                              <m:e>
                                <m:r>
                                  <a:rPr lang="en-US" altLang="ja-JP" i="1">
                                    <a:latin typeface="Cambria Math"/>
                                  </a:rPr>
                                  <m:t>𝜃</m:t>
                                </m:r>
                              </m:e>
                            </m:acc>
                          </m:e>
                          <m:sub>
                            <m:r>
                              <a:rPr lang="en-US" altLang="ja-JP" i="1">
                                <a:latin typeface="Cambria Math"/>
                              </a:rPr>
                              <m:t>𝑇</m:t>
                            </m:r>
                            <m:r>
                              <a:rPr lang="en-US" altLang="ja-JP" i="1">
                                <a:latin typeface="Cambria Math"/>
                              </a:rPr>
                              <m:t>+∆</m:t>
                            </m:r>
                            <m:r>
                              <a:rPr lang="en-US" altLang="ja-JP" i="1">
                                <a:latin typeface="Cambria Math"/>
                              </a:rPr>
                              <m:t>𝑇</m:t>
                            </m:r>
                          </m:sub>
                        </m:sSub>
                        <m:r>
                          <a:rPr lang="en-US" altLang="ja-JP" i="1">
                            <a:latin typeface="Cambria Math"/>
                          </a:rPr>
                          <m:t>−</m:t>
                        </m:r>
                        <m:sSub>
                          <m:sSubPr>
                            <m:ctrlPr>
                              <a:rPr lang="ja-JP" altLang="ja-JP" i="1">
                                <a:latin typeface="Cambria Math"/>
                              </a:rPr>
                            </m:ctrlPr>
                          </m:sSubPr>
                          <m:e>
                            <m:r>
                              <a:rPr lang="en-US" altLang="ja-JP" i="1">
                                <a:latin typeface="Cambria Math"/>
                              </a:rPr>
                              <m:t>𝜃</m:t>
                            </m:r>
                          </m:e>
                          <m:sub>
                            <m:r>
                              <a:rPr lang="en-US" altLang="ja-JP" i="1">
                                <a:latin typeface="Cambria Math"/>
                              </a:rPr>
                              <m:t>𝑇</m:t>
                            </m:r>
                          </m:sub>
                        </m:sSub>
                      </m:num>
                      <m:den>
                        <m:sSub>
                          <m:sSubPr>
                            <m:ctrlPr>
                              <a:rPr lang="ja-JP" altLang="ja-JP" i="1">
                                <a:latin typeface="Cambria Math"/>
                              </a:rPr>
                            </m:ctrlPr>
                          </m:sSubPr>
                          <m:e>
                            <m:acc>
                              <m:accPr>
                                <m:chr m:val="̂"/>
                                <m:ctrlPr>
                                  <a:rPr lang="ja-JP" altLang="ja-JP" i="1">
                                    <a:latin typeface="Cambria Math"/>
                                  </a:rPr>
                                </m:ctrlPr>
                              </m:accPr>
                              <m:e>
                                <m:acc>
                                  <m:accPr>
                                    <m:chr m:val="̇"/>
                                    <m:ctrlPr>
                                      <a:rPr lang="ja-JP" altLang="ja-JP" i="1">
                                        <a:latin typeface="Cambria Math"/>
                                      </a:rPr>
                                    </m:ctrlPr>
                                  </m:accPr>
                                  <m:e>
                                    <m:r>
                                      <a:rPr lang="en-US" altLang="ja-JP" i="1">
                                        <a:latin typeface="Cambria Math"/>
                                      </a:rPr>
                                      <m:t>𝜃</m:t>
                                    </m:r>
                                  </m:e>
                                </m:acc>
                              </m:e>
                            </m:acc>
                          </m:e>
                          <m:sub>
                            <m:r>
                              <a:rPr lang="en-US" altLang="ja-JP" i="1">
                                <a:latin typeface="Cambria Math"/>
                              </a:rPr>
                              <m:t>𝑇</m:t>
                            </m:r>
                            <m:r>
                              <a:rPr lang="en-US" altLang="ja-JP" i="1">
                                <a:latin typeface="Cambria Math"/>
                              </a:rPr>
                              <m:t>+∆</m:t>
                            </m:r>
                            <m:r>
                              <a:rPr lang="en-US" altLang="ja-JP" i="1">
                                <a:latin typeface="Cambria Math"/>
                              </a:rPr>
                              <m:t>𝑇</m:t>
                            </m:r>
                          </m:sub>
                        </m:sSub>
                      </m:den>
                    </m:f>
                    <m:r>
                      <a:rPr lang="en-US" altLang="ja-JP" i="1">
                        <a:latin typeface="Cambria Math"/>
                        <a:ea typeface="Cambria Math"/>
                      </a:rPr>
                      <m:t>⋯</m:t>
                    </m:r>
                    <m:r>
                      <a:rPr lang="en-US" altLang="ja-JP" i="1">
                        <a:latin typeface="Cambria Math"/>
                      </a:rPr>
                      <m:t>(</m:t>
                    </m:r>
                    <m:r>
                      <a:rPr lang="en-US" altLang="ja-JP" b="0" i="1" smtClean="0">
                        <a:latin typeface="Cambria Math"/>
                      </a:rPr>
                      <m:t>8</m:t>
                    </m:r>
                    <m:r>
                      <a:rPr lang="en-US" altLang="ja-JP" i="1">
                        <a:latin typeface="Cambria Math"/>
                      </a:rPr>
                      <m:t>)</m:t>
                    </m:r>
                  </m:oMath>
                </a14:m>
                <a:endParaRPr lang="ja-JP" altLang="ja-JP" dirty="0"/>
              </a:p>
              <a:p>
                <a:pPr fontAlgn="base"/>
                <a14:m>
                  <m:oMath xmlns:m="http://schemas.openxmlformats.org/officeDocument/2006/math">
                    <m:sSub>
                      <m:sSubPr>
                        <m:ctrlPr>
                          <a:rPr lang="ja-JP" altLang="ja-JP" i="1">
                            <a:latin typeface="Cambria Math"/>
                          </a:rPr>
                        </m:ctrlPr>
                      </m:sSubPr>
                      <m:e>
                        <m:r>
                          <a:rPr lang="en-US" altLang="ja-JP" i="1">
                            <a:latin typeface="Cambria Math"/>
                          </a:rPr>
                          <m:t>𝜃</m:t>
                        </m:r>
                      </m:e>
                      <m:sub>
                        <m:r>
                          <a:rPr lang="en-US" altLang="ja-JP" i="1">
                            <a:latin typeface="Cambria Math"/>
                          </a:rPr>
                          <m:t>𝑇</m:t>
                        </m:r>
                        <m:r>
                          <a:rPr lang="en-US" altLang="ja-JP" i="1">
                            <a:latin typeface="Cambria Math"/>
                          </a:rPr>
                          <m:t>+∆</m:t>
                        </m:r>
                        <m:r>
                          <a:rPr lang="en-US" altLang="ja-JP" i="1">
                            <a:latin typeface="Cambria Math"/>
                          </a:rPr>
                          <m:t>𝑇</m:t>
                        </m:r>
                      </m:sub>
                    </m:sSub>
                    <m:r>
                      <a:rPr lang="en-US" altLang="ja-JP" i="1">
                        <a:latin typeface="Cambria Math"/>
                      </a:rPr>
                      <m:t>=</m:t>
                    </m:r>
                    <m:sSub>
                      <m:sSubPr>
                        <m:ctrlPr>
                          <a:rPr lang="ja-JP" altLang="ja-JP" i="1">
                            <a:latin typeface="Cambria Math"/>
                          </a:rPr>
                        </m:ctrlPr>
                      </m:sSubPr>
                      <m:e>
                        <m:r>
                          <a:rPr lang="en-US" altLang="ja-JP" i="1">
                            <a:latin typeface="Cambria Math"/>
                          </a:rPr>
                          <m:t>𝜃</m:t>
                        </m:r>
                      </m:e>
                      <m:sub>
                        <m:r>
                          <a:rPr lang="en-US" altLang="ja-JP" i="1">
                            <a:latin typeface="Cambria Math"/>
                          </a:rPr>
                          <m:t>𝑇</m:t>
                        </m:r>
                      </m:sub>
                    </m:sSub>
                    <m:r>
                      <a:rPr lang="en-US" altLang="ja-JP" i="1">
                        <a:latin typeface="Cambria Math"/>
                      </a:rPr>
                      <m:t>+</m:t>
                    </m:r>
                    <m:sSub>
                      <m:sSubPr>
                        <m:ctrlPr>
                          <a:rPr lang="ja-JP" altLang="ja-JP" i="1">
                            <a:latin typeface="Cambria Math"/>
                          </a:rPr>
                        </m:ctrlPr>
                      </m:sSubPr>
                      <m:e>
                        <m:acc>
                          <m:accPr>
                            <m:chr m:val="̂"/>
                            <m:ctrlPr>
                              <a:rPr lang="ja-JP" altLang="ja-JP" i="1">
                                <a:latin typeface="Cambria Math"/>
                              </a:rPr>
                            </m:ctrlPr>
                          </m:accPr>
                          <m:e>
                            <m:acc>
                              <m:accPr>
                                <m:chr m:val="̇"/>
                                <m:ctrlPr>
                                  <a:rPr lang="ja-JP" altLang="ja-JP" i="1">
                                    <a:latin typeface="Cambria Math"/>
                                  </a:rPr>
                                </m:ctrlPr>
                              </m:accPr>
                              <m:e>
                                <m:r>
                                  <a:rPr lang="en-US" altLang="ja-JP" i="1">
                                    <a:latin typeface="Cambria Math"/>
                                  </a:rPr>
                                  <m:t>𝜃</m:t>
                                </m:r>
                              </m:e>
                            </m:acc>
                          </m:e>
                        </m:acc>
                      </m:e>
                      <m:sub>
                        <m:r>
                          <a:rPr lang="en-US" altLang="ja-JP" i="1">
                            <a:latin typeface="Cambria Math"/>
                          </a:rPr>
                          <m:t>𝑇</m:t>
                        </m:r>
                        <m:r>
                          <a:rPr lang="en-US" altLang="ja-JP" i="1">
                            <a:latin typeface="Cambria Math"/>
                          </a:rPr>
                          <m:t>+∆</m:t>
                        </m:r>
                        <m:r>
                          <a:rPr lang="en-US" altLang="ja-JP" i="1">
                            <a:latin typeface="Cambria Math"/>
                          </a:rPr>
                          <m:t>𝑇</m:t>
                        </m:r>
                      </m:sub>
                    </m:sSub>
                    <m:r>
                      <a:rPr lang="en-US" altLang="ja-JP" i="1">
                        <a:latin typeface="Cambria Math"/>
                      </a:rPr>
                      <m:t>∙</m:t>
                    </m:r>
                    <m:f>
                      <m:fPr>
                        <m:ctrlPr>
                          <a:rPr lang="ja-JP" altLang="ja-JP" i="1">
                            <a:latin typeface="Cambria Math"/>
                          </a:rPr>
                        </m:ctrlPr>
                      </m:fPr>
                      <m:num>
                        <m:r>
                          <a:rPr lang="en-US" altLang="ja-JP" i="1">
                            <a:latin typeface="Cambria Math"/>
                          </a:rPr>
                          <m:t>∆</m:t>
                        </m:r>
                        <m:r>
                          <a:rPr lang="en-US" altLang="ja-JP" i="1">
                            <a:latin typeface="Cambria Math"/>
                          </a:rPr>
                          <m:t>𝑇</m:t>
                        </m:r>
                      </m:num>
                      <m:den>
                        <m:r>
                          <a:rPr lang="en-US" altLang="ja-JP" i="1">
                            <a:latin typeface="Cambria Math"/>
                          </a:rPr>
                          <m:t>∆</m:t>
                        </m:r>
                        <m:r>
                          <a:rPr lang="en-US" altLang="ja-JP" i="1">
                            <a:latin typeface="Cambria Math"/>
                          </a:rPr>
                          <m:t>𝑡</m:t>
                        </m:r>
                      </m:den>
                    </m:f>
                    <m:r>
                      <a:rPr lang="en-US" altLang="ja-JP" i="1">
                        <a:latin typeface="Cambria Math"/>
                        <a:ea typeface="Cambria Math"/>
                      </a:rPr>
                      <m:t>⋯</m:t>
                    </m:r>
                    <m:r>
                      <a:rPr lang="en-US" altLang="ja-JP" i="1">
                        <a:latin typeface="Cambria Math"/>
                      </a:rPr>
                      <m:t>(</m:t>
                    </m:r>
                    <m:r>
                      <a:rPr lang="en-US" altLang="ja-JP" b="0" i="1" smtClean="0">
                        <a:latin typeface="Cambria Math"/>
                      </a:rPr>
                      <m:t>9</m:t>
                    </m:r>
                    <m:r>
                      <a:rPr lang="en-US" altLang="ja-JP" i="1">
                        <a:latin typeface="Cambria Math"/>
                      </a:rPr>
                      <m:t>)</m:t>
                    </m:r>
                  </m:oMath>
                </a14:m>
                <a:endParaRPr lang="ja-JP" altLang="ja-JP" dirty="0"/>
              </a:p>
              <a:p>
                <a:pPr fontAlgn="base"/>
                <a14:m>
                  <m:oMath xmlns:m="http://schemas.openxmlformats.org/officeDocument/2006/math">
                    <m:sSub>
                      <m:sSubPr>
                        <m:ctrlPr>
                          <a:rPr lang="ja-JP" altLang="ja-JP" i="1">
                            <a:latin typeface="Cambria Math"/>
                          </a:rPr>
                        </m:ctrlPr>
                      </m:sSubPr>
                      <m:e>
                        <m:acc>
                          <m:accPr>
                            <m:chr m:val="̇"/>
                            <m:ctrlPr>
                              <a:rPr lang="ja-JP" altLang="ja-JP" i="1">
                                <a:latin typeface="Cambria Math"/>
                              </a:rPr>
                            </m:ctrlPr>
                          </m:accPr>
                          <m:e>
                            <m:r>
                              <a:rPr lang="en-US" altLang="ja-JP" i="1">
                                <a:latin typeface="Cambria Math"/>
                              </a:rPr>
                              <m:t>𝜃</m:t>
                            </m:r>
                          </m:e>
                        </m:acc>
                      </m:e>
                      <m:sub>
                        <m:r>
                          <a:rPr lang="en-US" altLang="ja-JP" i="1">
                            <a:latin typeface="Cambria Math"/>
                          </a:rPr>
                          <m:t>𝑇</m:t>
                        </m:r>
                        <m:r>
                          <a:rPr lang="en-US" altLang="ja-JP" i="1">
                            <a:latin typeface="Cambria Math"/>
                          </a:rPr>
                          <m:t>+∆</m:t>
                        </m:r>
                        <m:r>
                          <a:rPr lang="en-US" altLang="ja-JP" i="1">
                            <a:latin typeface="Cambria Math"/>
                          </a:rPr>
                          <m:t>𝑇</m:t>
                        </m:r>
                      </m:sub>
                    </m:sSub>
                    <m:r>
                      <a:rPr lang="en-US" altLang="ja-JP">
                        <a:latin typeface="Cambria Math"/>
                      </a:rPr>
                      <m:t>=</m:t>
                    </m:r>
                    <m:sSub>
                      <m:sSubPr>
                        <m:ctrlPr>
                          <a:rPr lang="ja-JP" altLang="ja-JP" i="1">
                            <a:latin typeface="Cambria Math"/>
                          </a:rPr>
                        </m:ctrlPr>
                      </m:sSubPr>
                      <m:e>
                        <m:acc>
                          <m:accPr>
                            <m:chr m:val="̂"/>
                            <m:ctrlPr>
                              <a:rPr lang="ja-JP" altLang="ja-JP" i="1">
                                <a:latin typeface="Cambria Math"/>
                              </a:rPr>
                            </m:ctrlPr>
                          </m:accPr>
                          <m:e>
                            <m:acc>
                              <m:accPr>
                                <m:chr m:val="̇"/>
                                <m:ctrlPr>
                                  <a:rPr lang="ja-JP" altLang="ja-JP" i="1">
                                    <a:latin typeface="Cambria Math"/>
                                  </a:rPr>
                                </m:ctrlPr>
                              </m:accPr>
                              <m:e>
                                <m:r>
                                  <a:rPr lang="en-US" altLang="ja-JP" i="1">
                                    <a:latin typeface="Cambria Math"/>
                                  </a:rPr>
                                  <m:t>𝜃</m:t>
                                </m:r>
                              </m:e>
                            </m:acc>
                          </m:e>
                        </m:acc>
                      </m:e>
                      <m:sub>
                        <m:r>
                          <a:rPr lang="en-US" altLang="ja-JP" i="1">
                            <a:latin typeface="Cambria Math"/>
                          </a:rPr>
                          <m:t>𝑇</m:t>
                        </m:r>
                        <m:r>
                          <a:rPr lang="en-US" altLang="ja-JP" i="1">
                            <a:latin typeface="Cambria Math"/>
                          </a:rPr>
                          <m:t>+∆</m:t>
                        </m:r>
                        <m:r>
                          <a:rPr lang="en-US" altLang="ja-JP" i="1">
                            <a:latin typeface="Cambria Math"/>
                          </a:rPr>
                          <m:t>𝑇</m:t>
                        </m:r>
                      </m:sub>
                    </m:sSub>
                    <m:r>
                      <a:rPr lang="en-US" altLang="ja-JP" i="1">
                        <a:latin typeface="Cambria Math"/>
                        <a:ea typeface="Cambria Math"/>
                      </a:rPr>
                      <m:t>⋯</m:t>
                    </m:r>
                    <m:r>
                      <a:rPr lang="en-US" altLang="ja-JP">
                        <a:latin typeface="Cambria Math"/>
                      </a:rPr>
                      <m:t>(</m:t>
                    </m:r>
                    <m:r>
                      <a:rPr lang="en-US" altLang="ja-JP" b="0" i="0" smtClean="0">
                        <a:latin typeface="Cambria Math"/>
                      </a:rPr>
                      <m:t>10</m:t>
                    </m:r>
                    <m:r>
                      <a:rPr lang="en-US" altLang="ja-JP">
                        <a:latin typeface="Cambria Math"/>
                      </a:rPr>
                      <m:t>)</m:t>
                    </m:r>
                  </m:oMath>
                </a14:m>
                <a:endParaRPr lang="en-US" altLang="ja-JP" dirty="0">
                  <a:latin typeface="ＭＳ Ｐゴシック" pitchFamily="50" charset="-128"/>
                  <a:ea typeface="ＭＳ Ｐゴシック" pitchFamily="50" charset="-128"/>
                </a:endParaRPr>
              </a:p>
              <a:p>
                <a:endParaRPr kumimoji="1" lang="ja-JP" altLang="en-US" sz="2000" dirty="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39552" y="1268760"/>
                <a:ext cx="8064896" cy="4320480"/>
              </a:xfrm>
              <a:blipFill rotWithShape="1">
                <a:blip r:embed="rId2"/>
                <a:stretch>
                  <a:fillRect l="-1362" t="-21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rot="16200000">
                <a:off x="5141163" y="2679679"/>
                <a:ext cx="3254161" cy="3816425"/>
              </a:xfrm>
              <a:prstGeom prst="rect">
                <a:avLst/>
              </a:prstGeom>
              <a:noFill/>
              <a:ln w="28575">
                <a:noFill/>
              </a:ln>
            </p:spPr>
            <p:txBody>
              <a:bodyPr vert="eaVert" wrap="square" rtlCol="0">
                <a:spAutoFit/>
              </a:bodyPr>
              <a:lstStyle/>
              <a:p>
                <a14:m>
                  <m:oMath xmlns:m="http://schemas.openxmlformats.org/officeDocument/2006/math">
                    <m:sSub>
                      <m:sSubPr>
                        <m:ctrlPr>
                          <a:rPr lang="ja-JP" altLang="ja-JP" sz="1600" i="1" smtClean="0">
                            <a:latin typeface="Cambria Math"/>
                          </a:rPr>
                        </m:ctrlPr>
                      </m:sSubPr>
                      <m:e>
                        <m:r>
                          <a:rPr lang="en-US" altLang="ja-JP" sz="1600" i="1">
                            <a:latin typeface="Cambria Math"/>
                          </a:rPr>
                          <m:t>𝜃</m:t>
                        </m:r>
                      </m:e>
                      <m:sub>
                        <m:r>
                          <a:rPr lang="en-US" altLang="ja-JP" sz="1600" i="1">
                            <a:latin typeface="Cambria Math"/>
                          </a:rPr>
                          <m:t>𝑇</m:t>
                        </m:r>
                      </m:sub>
                    </m:sSub>
                    <m:r>
                      <a:rPr lang="ja-JP" altLang="en-US" sz="1600" b="0" i="1" smtClean="0">
                        <a:latin typeface="Cambria Math"/>
                      </a:rPr>
                      <m:t>　　</m:t>
                    </m:r>
                    <m:r>
                      <a:rPr lang="en-US" altLang="ja-JP" sz="1600" b="0" i="0" smtClean="0">
                        <a:latin typeface="Cambria Math"/>
                      </a:rPr>
                      <m:t>:</m:t>
                    </m:r>
                  </m:oMath>
                </a14:m>
                <a:r>
                  <a:rPr kumimoji="1" lang="ja-JP" altLang="en-US" sz="1600" dirty="0" smtClean="0">
                    <a:latin typeface="ＭＳ Ｐゴシック" pitchFamily="50" charset="-128"/>
                    <a:ea typeface="ＭＳ Ｐゴシック" pitchFamily="50" charset="-128"/>
                  </a:rPr>
                  <a:t>現在の角度</a:t>
                </a:r>
                <a:endParaRPr kumimoji="1" lang="en-US" altLang="ja-JP" sz="1600" dirty="0" smtClean="0">
                  <a:latin typeface="ＭＳ Ｐゴシック" pitchFamily="50" charset="-128"/>
                  <a:ea typeface="ＭＳ Ｐゴシック" pitchFamily="50" charset="-128"/>
                </a:endParaRPr>
              </a:p>
              <a:p>
                <a14:m>
                  <m:oMath xmlns:m="http://schemas.openxmlformats.org/officeDocument/2006/math">
                    <m:sSub>
                      <m:sSubPr>
                        <m:ctrlPr>
                          <a:rPr lang="ja-JP" altLang="ja-JP" sz="1600" i="1">
                            <a:latin typeface="Cambria Math"/>
                          </a:rPr>
                        </m:ctrlPr>
                      </m:sSubPr>
                      <m:e>
                        <m:acc>
                          <m:accPr>
                            <m:chr m:val="̂"/>
                            <m:ctrlPr>
                              <a:rPr lang="ja-JP" altLang="ja-JP" sz="1600" i="1">
                                <a:latin typeface="Cambria Math"/>
                              </a:rPr>
                            </m:ctrlPr>
                          </m:accPr>
                          <m:e>
                            <m:r>
                              <a:rPr lang="en-US" altLang="ja-JP" sz="1600" i="1">
                                <a:latin typeface="Cambria Math"/>
                              </a:rPr>
                              <m:t>𝜃</m:t>
                            </m:r>
                          </m:e>
                        </m:acc>
                      </m:e>
                      <m:sub>
                        <m:r>
                          <a:rPr lang="en-US" altLang="ja-JP" sz="1600" i="1">
                            <a:latin typeface="Cambria Math"/>
                          </a:rPr>
                          <m:t>𝑇</m:t>
                        </m:r>
                        <m:r>
                          <a:rPr lang="en-US" altLang="ja-JP" sz="1600" i="1">
                            <a:latin typeface="Cambria Math"/>
                          </a:rPr>
                          <m:t>+∆</m:t>
                        </m:r>
                        <m:r>
                          <a:rPr lang="en-US" altLang="ja-JP" sz="1600" i="1">
                            <a:latin typeface="Cambria Math"/>
                          </a:rPr>
                          <m:t>𝑇</m:t>
                        </m:r>
                      </m:sub>
                    </m:sSub>
                  </m:oMath>
                </a14:m>
                <a:r>
                  <a:rPr kumimoji="1" lang="ja-JP" altLang="en-US" sz="1600" dirty="0" smtClean="0">
                    <a:latin typeface="ＭＳ Ｐゴシック" pitchFamily="50" charset="-128"/>
                    <a:ea typeface="ＭＳ Ｐゴシック" pitchFamily="50" charset="-128"/>
                  </a:rPr>
                  <a:t>：動作生成手法が出力した次状態の角度</a:t>
                </a:r>
                <a:endParaRPr kumimoji="1" lang="en-US" altLang="ja-JP" sz="1600" dirty="0" smtClean="0">
                  <a:latin typeface="ＭＳ Ｐゴシック" pitchFamily="50" charset="-128"/>
                  <a:ea typeface="ＭＳ Ｐゴシック" pitchFamily="50" charset="-128"/>
                </a:endParaRPr>
              </a:p>
              <a:p>
                <a14:m>
                  <m:oMath xmlns:m="http://schemas.openxmlformats.org/officeDocument/2006/math">
                    <m:sSub>
                      <m:sSubPr>
                        <m:ctrlPr>
                          <a:rPr lang="ja-JP" altLang="ja-JP" sz="1600" i="1">
                            <a:latin typeface="Cambria Math"/>
                          </a:rPr>
                        </m:ctrlPr>
                      </m:sSubPr>
                      <m:e>
                        <m:acc>
                          <m:accPr>
                            <m:chr m:val="̂"/>
                            <m:ctrlPr>
                              <a:rPr lang="ja-JP" altLang="ja-JP" sz="1600" i="1">
                                <a:latin typeface="Cambria Math"/>
                              </a:rPr>
                            </m:ctrlPr>
                          </m:accPr>
                          <m:e>
                            <m:acc>
                              <m:accPr>
                                <m:chr m:val="̇"/>
                                <m:ctrlPr>
                                  <a:rPr lang="ja-JP" altLang="ja-JP" sz="1600" i="1">
                                    <a:latin typeface="Cambria Math"/>
                                  </a:rPr>
                                </m:ctrlPr>
                              </m:accPr>
                              <m:e>
                                <m:r>
                                  <a:rPr lang="en-US" altLang="ja-JP" sz="1600" i="1">
                                    <a:latin typeface="Cambria Math"/>
                                  </a:rPr>
                                  <m:t>𝜃</m:t>
                                </m:r>
                              </m:e>
                            </m:acc>
                          </m:e>
                        </m:acc>
                      </m:e>
                      <m:sub>
                        <m:r>
                          <a:rPr lang="en-US" altLang="ja-JP" sz="1600" i="1">
                            <a:latin typeface="Cambria Math"/>
                          </a:rPr>
                          <m:t>𝑇</m:t>
                        </m:r>
                        <m:r>
                          <a:rPr lang="en-US" altLang="ja-JP" sz="1600" i="1">
                            <a:latin typeface="Cambria Math"/>
                          </a:rPr>
                          <m:t>+∆</m:t>
                        </m:r>
                        <m:r>
                          <a:rPr lang="en-US" altLang="ja-JP" sz="1600" i="1">
                            <a:latin typeface="Cambria Math"/>
                          </a:rPr>
                          <m:t>𝑇</m:t>
                        </m:r>
                      </m:sub>
                    </m:sSub>
                  </m:oMath>
                </a14:m>
                <a:r>
                  <a:rPr kumimoji="1" lang="ja-JP" altLang="en-US" sz="1600" dirty="0" smtClean="0">
                    <a:latin typeface="ＭＳ Ｐゴシック" pitchFamily="50" charset="-128"/>
                    <a:ea typeface="ＭＳ Ｐゴシック" pitchFamily="50" charset="-128"/>
                  </a:rPr>
                  <a:t>：動作生成手法が出力した次状態の角速度</a:t>
                </a:r>
                <a:endParaRPr lang="en-US" altLang="ja-JP" sz="1600" dirty="0">
                  <a:latin typeface="ＭＳ Ｐゴシック" pitchFamily="50" charset="-128"/>
                  <a:ea typeface="ＭＳ Ｐゴシック" pitchFamily="50" charset="-128"/>
                </a:endParaRPr>
              </a:p>
              <a:p>
                <a14:m>
                  <m:oMath xmlns:m="http://schemas.openxmlformats.org/officeDocument/2006/math">
                    <m:r>
                      <a:rPr lang="en-US" altLang="ja-JP" sz="1600" i="1">
                        <a:latin typeface="Cambria Math"/>
                      </a:rPr>
                      <m:t>∆</m:t>
                    </m:r>
                    <m:r>
                      <a:rPr lang="en-US" altLang="ja-JP" sz="1600" i="1">
                        <a:latin typeface="Cambria Math"/>
                      </a:rPr>
                      <m:t>𝑡</m:t>
                    </m:r>
                  </m:oMath>
                </a14:m>
                <a:r>
                  <a:rPr kumimoji="1" lang="ja-JP" altLang="en-US" sz="1600" dirty="0" smtClean="0">
                    <a:latin typeface="ＭＳ Ｐゴシック" pitchFamily="50" charset="-128"/>
                    <a:ea typeface="ＭＳ Ｐゴシック" pitchFamily="50" charset="-128"/>
                  </a:rPr>
                  <a:t>　　：出力した角速度で角度へ到達する実際の時間</a:t>
                </a:r>
                <a:endParaRPr kumimoji="1" lang="en-US" altLang="ja-JP" sz="1600" dirty="0" smtClean="0">
                  <a:latin typeface="ＭＳ Ｐゴシック" pitchFamily="50" charset="-128"/>
                  <a:ea typeface="ＭＳ Ｐゴシック" pitchFamily="50" charset="-128"/>
                </a:endParaRPr>
              </a:p>
              <a:p>
                <a14:m>
                  <m:oMath xmlns:m="http://schemas.openxmlformats.org/officeDocument/2006/math">
                    <m:r>
                      <a:rPr lang="en-US" altLang="ja-JP" sz="1600" i="1">
                        <a:latin typeface="Cambria Math"/>
                      </a:rPr>
                      <m:t>∆</m:t>
                    </m:r>
                    <m:r>
                      <a:rPr lang="en-US" altLang="ja-JP" sz="1600" i="1">
                        <a:latin typeface="Cambria Math"/>
                      </a:rPr>
                      <m:t>𝑇</m:t>
                    </m:r>
                  </m:oMath>
                </a14:m>
                <a:r>
                  <a:rPr kumimoji="1" lang="ja-JP" altLang="en-US" sz="1600" dirty="0" smtClean="0">
                    <a:latin typeface="ＭＳ Ｐゴシック" pitchFamily="50" charset="-128"/>
                    <a:ea typeface="ＭＳ Ｐゴシック" pitchFamily="50" charset="-128"/>
                  </a:rPr>
                  <a:t>　　：サンプリングタイム</a:t>
                </a:r>
                <a:endParaRPr kumimoji="1" lang="en-US" altLang="ja-JP" sz="1600" dirty="0" smtClean="0">
                  <a:latin typeface="ＭＳ Ｐゴシック" pitchFamily="50" charset="-128"/>
                  <a:ea typeface="ＭＳ Ｐゴシック" pitchFamily="50" charset="-128"/>
                </a:endParaRPr>
              </a:p>
              <a:p>
                <a14:m>
                  <m:oMath xmlns:m="http://schemas.openxmlformats.org/officeDocument/2006/math">
                    <m:sSub>
                      <m:sSubPr>
                        <m:ctrlPr>
                          <a:rPr lang="ja-JP" altLang="ja-JP" sz="1600" i="1">
                            <a:latin typeface="Cambria Math"/>
                          </a:rPr>
                        </m:ctrlPr>
                      </m:sSubPr>
                      <m:e>
                        <m:r>
                          <a:rPr lang="en-US" altLang="ja-JP" sz="1600" i="1">
                            <a:latin typeface="Cambria Math"/>
                          </a:rPr>
                          <m:t>𝜃</m:t>
                        </m:r>
                      </m:e>
                      <m:sub>
                        <m:r>
                          <a:rPr lang="en-US" altLang="ja-JP" sz="1600" i="1">
                            <a:latin typeface="Cambria Math"/>
                          </a:rPr>
                          <m:t>𝑇</m:t>
                        </m:r>
                        <m:r>
                          <a:rPr lang="en-US" altLang="ja-JP" sz="1600" i="1">
                            <a:latin typeface="Cambria Math"/>
                          </a:rPr>
                          <m:t>+∆</m:t>
                        </m:r>
                        <m:r>
                          <a:rPr lang="en-US" altLang="ja-JP" sz="1600" i="1">
                            <a:latin typeface="Cambria Math"/>
                          </a:rPr>
                          <m:t>𝑇</m:t>
                        </m:r>
                      </m:sub>
                    </m:sSub>
                  </m:oMath>
                </a14:m>
                <a:r>
                  <a:rPr kumimoji="1" lang="ja-JP" altLang="en-US" sz="1600" dirty="0" smtClean="0">
                    <a:latin typeface="ＭＳ Ｐゴシック" pitchFamily="50" charset="-128"/>
                    <a:ea typeface="ＭＳ Ｐゴシック" pitchFamily="50" charset="-128"/>
                  </a:rPr>
                  <a:t>：次状態の角度</a:t>
                </a:r>
                <a:endParaRPr kumimoji="1" lang="en-US" altLang="ja-JP" sz="1600" dirty="0" smtClean="0">
                  <a:latin typeface="ＭＳ Ｐゴシック" pitchFamily="50" charset="-128"/>
                  <a:ea typeface="ＭＳ Ｐゴシック" pitchFamily="50" charset="-128"/>
                </a:endParaRPr>
              </a:p>
              <a:p>
                <a14:m>
                  <m:oMath xmlns:m="http://schemas.openxmlformats.org/officeDocument/2006/math">
                    <m:sSub>
                      <m:sSubPr>
                        <m:ctrlPr>
                          <a:rPr lang="ja-JP" altLang="ja-JP" sz="1600" i="1">
                            <a:latin typeface="Cambria Math"/>
                          </a:rPr>
                        </m:ctrlPr>
                      </m:sSubPr>
                      <m:e>
                        <m:acc>
                          <m:accPr>
                            <m:chr m:val="̇"/>
                            <m:ctrlPr>
                              <a:rPr lang="ja-JP" altLang="ja-JP" sz="1600" i="1">
                                <a:latin typeface="Cambria Math"/>
                              </a:rPr>
                            </m:ctrlPr>
                          </m:accPr>
                          <m:e>
                            <m:r>
                              <a:rPr lang="en-US" altLang="ja-JP" sz="1600" i="1">
                                <a:latin typeface="Cambria Math"/>
                              </a:rPr>
                              <m:t>𝜃</m:t>
                            </m:r>
                          </m:e>
                        </m:acc>
                      </m:e>
                      <m:sub>
                        <m:r>
                          <a:rPr lang="en-US" altLang="ja-JP" sz="1600" i="1">
                            <a:latin typeface="Cambria Math"/>
                          </a:rPr>
                          <m:t>𝑇</m:t>
                        </m:r>
                        <m:r>
                          <a:rPr lang="en-US" altLang="ja-JP" sz="1600" i="1">
                            <a:latin typeface="Cambria Math"/>
                          </a:rPr>
                          <m:t>+∆</m:t>
                        </m:r>
                        <m:r>
                          <a:rPr lang="en-US" altLang="ja-JP" sz="1600" i="1">
                            <a:latin typeface="Cambria Math"/>
                          </a:rPr>
                          <m:t>𝑇</m:t>
                        </m:r>
                      </m:sub>
                    </m:sSub>
                  </m:oMath>
                </a14:m>
                <a:r>
                  <a:rPr kumimoji="1" lang="ja-JP" altLang="en-US" sz="1600" dirty="0" smtClean="0">
                    <a:latin typeface="ＭＳ Ｐゴシック" pitchFamily="50" charset="-128"/>
                    <a:ea typeface="ＭＳ Ｐゴシック" pitchFamily="50" charset="-128"/>
                  </a:rPr>
                  <a:t>：次状態の角速度</a:t>
                </a:r>
                <a:endParaRPr kumimoji="1" lang="en-US" altLang="ja-JP" sz="1600" dirty="0" smtClean="0">
                  <a:latin typeface="ＭＳ Ｐゴシック" pitchFamily="50" charset="-128"/>
                  <a:ea typeface="ＭＳ Ｐゴシック" pitchFamily="50" charset="-128"/>
                </a:endParaRPr>
              </a:p>
              <a:p>
                <a:endParaRPr kumimoji="1" lang="en-US" altLang="ja-JP" sz="1600" dirty="0" smtClean="0">
                  <a:latin typeface="ＭＳ Ｐゴシック" pitchFamily="50" charset="-128"/>
                  <a:ea typeface="ＭＳ Ｐゴシック" pitchFamily="50" charset="-128"/>
                </a:endParaRPr>
              </a:p>
              <a:p>
                <a:endParaRPr kumimoji="1" lang="en-US" altLang="ja-JP" sz="1600" dirty="0" smtClean="0">
                  <a:latin typeface="ＭＳ Ｐゴシック" pitchFamily="50" charset="-128"/>
                  <a:ea typeface="ＭＳ Ｐゴシック" pitchFamily="50" charset="-128"/>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rot="16200000">
                <a:off x="5141163" y="2679679"/>
                <a:ext cx="3254161" cy="3816425"/>
              </a:xfrm>
              <a:prstGeom prst="rect">
                <a:avLst/>
              </a:prstGeom>
              <a:blipFill rotWithShape="1">
                <a:blip r:embed="rId3"/>
                <a:stretch>
                  <a:fillRect l="-2077" r="-958"/>
                </a:stretch>
              </a:blipFill>
              <a:ln w="28575">
                <a:noFill/>
              </a:ln>
            </p:spPr>
            <p:txBody>
              <a:bodyPr/>
              <a:lstStyle/>
              <a:p>
                <a:r>
                  <a:rPr lang="ja-JP" altLang="en-US">
                    <a:noFill/>
                  </a:rPr>
                  <a:t> </a:t>
                </a:r>
              </a:p>
            </p:txBody>
          </p:sp>
        </mc:Fallback>
      </mc:AlternateContent>
    </p:spTree>
    <p:extLst>
      <p:ext uri="{BB962C8B-B14F-4D97-AF65-F5344CB8AC3E}">
        <p14:creationId xmlns:p14="http://schemas.microsoft.com/office/powerpoint/2010/main" val="3820338347"/>
      </p:ext>
    </p:extLst>
  </p:cSld>
  <p:clrMapOvr>
    <a:masterClrMapping/>
  </p:clrMapOvr>
  <mc:AlternateContent xmlns:mc="http://schemas.openxmlformats.org/markup-compatibility/2006" xmlns:p14="http://schemas.microsoft.com/office/powerpoint/2010/main">
    <mc:Choice Requires="p14">
      <p:transition spd="slow" p14:dur="2000" advTm="55300"/>
    </mc:Choice>
    <mc:Fallback xmlns="">
      <p:transition spd="slow" advTm="553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a:latin typeface="ＭＳ Ｐゴシック" pitchFamily="50" charset="-128"/>
                <a:ea typeface="ＭＳ Ｐゴシック" pitchFamily="50" charset="-128"/>
              </a:rPr>
              <a:t>パラメータ設定</a:t>
            </a:r>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1103843371"/>
                  </p:ext>
                </p:extLst>
              </p:nvPr>
            </p:nvGraphicFramePr>
            <p:xfrm>
              <a:off x="755576" y="1196752"/>
              <a:ext cx="7560843" cy="5184576"/>
            </p:xfrm>
            <a:graphic>
              <a:graphicData uri="http://schemas.openxmlformats.org/drawingml/2006/table">
                <a:tbl>
                  <a:tblPr firstRow="1" bandRow="1">
                    <a:tableStyleId>{5C22544A-7EE6-4342-B048-85BDC9FD1C3A}</a:tableStyleId>
                  </a:tblPr>
                  <a:tblGrid>
                    <a:gridCol w="5016328"/>
                    <a:gridCol w="1090505"/>
                    <a:gridCol w="1454010"/>
                  </a:tblGrid>
                  <a:tr h="432048">
                    <a:tc>
                      <a:txBody>
                        <a:bodyPr/>
                        <a:lstStyle/>
                        <a:p>
                          <a:pPr algn="l"/>
                          <a:r>
                            <a:rPr kumimoji="1" lang="ja-JP" altLang="en-US" sz="2000" b="0" dirty="0" smtClean="0">
                              <a:latin typeface="ＭＳ Ｐゴシック" pitchFamily="50" charset="-128"/>
                              <a:ea typeface="ＭＳ Ｐゴシック" pitchFamily="50" charset="-128"/>
                            </a:rPr>
                            <a:t>パラメータ</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b="0" dirty="0" smtClean="0">
                              <a:latin typeface="ＭＳ Ｐゴシック" pitchFamily="50" charset="-128"/>
                              <a:ea typeface="ＭＳ Ｐゴシック" pitchFamily="50" charset="-128"/>
                            </a:rPr>
                            <a:t>記号</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dirty="0" smtClean="0">
                              <a:latin typeface="ＭＳ Ｐゴシック" pitchFamily="50" charset="-128"/>
                              <a:ea typeface="ＭＳ Ｐゴシック" pitchFamily="50" charset="-128"/>
                            </a:rPr>
                            <a:t>値</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教示動作時間</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19.75</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サンプリング間隔</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2000" i="1" smtClean="0">
                                    <a:latin typeface="Cambria Math"/>
                                    <a:ea typeface="ＭＳ Ｐゴシック" pitchFamily="50" charset="-128"/>
                                  </a:rPr>
                                  <m:t>∆</m:t>
                                </m:r>
                                <m:r>
                                  <a:rPr kumimoji="1" lang="en-US" altLang="ja-JP" sz="2000" b="0" i="1" smtClean="0">
                                    <a:latin typeface="Cambria Math"/>
                                    <a:ea typeface="ＭＳ Ｐゴシック" pitchFamily="50" charset="-128"/>
                                  </a:rPr>
                                  <m:t>𝑇</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0.25</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アクチュエータの角度範囲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14:m>
                            <m:oMathPara xmlns:m="http://schemas.openxmlformats.org/officeDocument/2006/math">
                              <m:oMathParaPr>
                                <m:jc m:val="right"/>
                              </m:oMathParaPr>
                              <m:oMath xmlns:m="http://schemas.openxmlformats.org/officeDocument/2006/math">
                                <m:r>
                                  <a:rPr kumimoji="1" lang="en-US" altLang="ja-JP" sz="2000" b="0" i="1" smtClean="0">
                                    <a:latin typeface="Cambria Math"/>
                                    <a:ea typeface="ＭＳ Ｐゴシック" pitchFamily="50" charset="-128"/>
                                  </a:rPr>
                                  <m:t>−120</m:t>
                                </m:r>
                                <m:r>
                                  <a:rPr kumimoji="1" lang="en-US" altLang="ja-JP" sz="2000" b="0" i="0" smtClean="0">
                                    <a:latin typeface="Cambria Math"/>
                                    <a:ea typeface="ＭＳ Ｐゴシック" pitchFamily="50" charset="-128"/>
                                  </a:rPr>
                                  <m:t>~120</m:t>
                                </m:r>
                              </m:oMath>
                            </m:oMathPara>
                          </a14:m>
                          <a:endParaRPr kumimoji="1" lang="en-US" altLang="ja-JP" sz="2000" b="0" dirty="0" smtClean="0">
                            <a:latin typeface="ＭＳ Ｐゴシック" pitchFamily="50" charset="-128"/>
                            <a:ea typeface="ＭＳ Ｐゴシック" pitchFamily="50" charset="-128"/>
                          </a:endParaRPr>
                        </a:p>
                      </a:txBody>
                      <a:tcPr/>
                    </a:tc>
                  </a:tr>
                  <a:tr h="432048">
                    <a:tc>
                      <a:txBody>
                        <a:bodyPr/>
                        <a:lstStyle/>
                        <a:p>
                          <a:pPr algn="l"/>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知識空間全体の角速度範囲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14:m>
                            <m:oMathPara xmlns:m="http://schemas.openxmlformats.org/officeDocument/2006/math">
                              <m:oMathParaPr>
                                <m:jc m:val="right"/>
                              </m:oMathParaPr>
                              <m:oMath xmlns:m="http://schemas.openxmlformats.org/officeDocument/2006/math">
                                <m:r>
                                  <a:rPr kumimoji="1" lang="en-US" altLang="ja-JP" sz="2000" b="0" i="1" smtClean="0">
                                    <a:latin typeface="Cambria Math"/>
                                    <a:ea typeface="ＭＳ Ｐゴシック" pitchFamily="50" charset="-128"/>
                                  </a:rPr>
                                  <m:t>−180~180</m:t>
                                </m:r>
                              </m:oMath>
                            </m:oMathPara>
                          </a14:m>
                          <a:endParaRPr kumimoji="1" lang="ja-JP" altLang="en-US" sz="2000" dirty="0">
                            <a:latin typeface="ＭＳ Ｐゴシック" pitchFamily="50" charset="-128"/>
                            <a:ea typeface="ＭＳ Ｐゴシック" pitchFamily="50" charset="-128"/>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セルの角速度範囲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/s]</a:t>
                          </a:r>
                          <a:endParaRPr kumimoji="1" lang="ja-JP" altLang="en-US" sz="2000" dirty="0" smtClean="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選択頻度加算半径</a:t>
                          </a:r>
                          <a:r>
                            <a:rPr kumimoji="1" lang="en-US" altLang="ja-JP" sz="2000" dirty="0" smtClean="0">
                              <a:latin typeface="ＭＳ Ｐゴシック" pitchFamily="50" charset="-128"/>
                              <a:ea typeface="ＭＳ Ｐゴシック" pitchFamily="50" charset="-128"/>
                            </a:rPr>
                            <a:t>[</a:t>
                          </a:r>
                          <a:r>
                            <a:rPr kumimoji="1" lang="ja-JP" altLang="en-US" sz="2000" dirty="0" smtClean="0">
                              <a:latin typeface="ＭＳ Ｐゴシック" pitchFamily="50" charset="-128"/>
                              <a:ea typeface="ＭＳ Ｐゴシック" pitchFamily="50" charset="-128"/>
                            </a:rPr>
                            <a:t>セル</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a:ea typeface="ＭＳ Ｐゴシック" pitchFamily="50" charset="-128"/>
                                  </a:rPr>
                                  <m:t>𝑄</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探索範囲半径</a:t>
                          </a:r>
                          <a:r>
                            <a:rPr kumimoji="1" lang="en-US" altLang="ja-JP" sz="2000" dirty="0" smtClean="0">
                              <a:latin typeface="ＭＳ Ｐゴシック" pitchFamily="50" charset="-128"/>
                              <a:ea typeface="ＭＳ Ｐゴシック" pitchFamily="50" charset="-128"/>
                            </a:rPr>
                            <a:t>[</a:t>
                          </a:r>
                          <a:r>
                            <a:rPr kumimoji="1" lang="ja-JP" altLang="en-US" sz="2000" dirty="0" smtClean="0">
                              <a:latin typeface="ＭＳ Ｐゴシック" pitchFamily="50" charset="-128"/>
                              <a:ea typeface="ＭＳ Ｐゴシック" pitchFamily="50" charset="-128"/>
                            </a:rPr>
                            <a:t>セル</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a:ea typeface="ＭＳ Ｐゴシック" pitchFamily="50" charset="-128"/>
                                  </a:rPr>
                                  <m:t>𝑅</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5</a:t>
                          </a:r>
                          <a:endParaRPr kumimoji="1" lang="ja-JP" altLang="en-US" sz="2000" dirty="0">
                            <a:latin typeface="ＭＳ Ｐゴシック" pitchFamily="50" charset="-128"/>
                            <a:ea typeface="ＭＳ Ｐゴシック" pitchFamily="50" charset="-128"/>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各時刻各セルの選択頻度加算最大値</a:t>
                          </a: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a:ea typeface="ＭＳ Ｐゴシック" pitchFamily="50" charset="-128"/>
                                  </a:rPr>
                                  <m:t>𝐶</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1</a:t>
                          </a:r>
                          <a:endParaRPr kumimoji="1" lang="ja-JP" altLang="en-US" sz="2000" dirty="0">
                            <a:latin typeface="ＭＳ Ｐゴシック" pitchFamily="50" charset="-128"/>
                            <a:ea typeface="ＭＳ Ｐゴシック" pitchFamily="50" charset="-128"/>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傾斜係数</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2000" b="0" i="1" smtClean="0">
                                    <a:latin typeface="Cambria Math"/>
                                    <a:ea typeface="ＭＳ Ｐゴシック" pitchFamily="50" charset="-128"/>
                                  </a:rPr>
                                  <m:t>𝛼</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0.13</a:t>
                          </a:r>
                          <a:endParaRPr kumimoji="1" lang="ja-JP" altLang="en-US" sz="2000" dirty="0">
                            <a:latin typeface="ＭＳ Ｐゴシック" pitchFamily="50" charset="-128"/>
                            <a:ea typeface="ＭＳ Ｐゴシック" pitchFamily="50" charset="-128"/>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仮想球の質量</a:t>
                          </a: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a:ea typeface="ＭＳ Ｐゴシック" pitchFamily="50" charset="-128"/>
                                  </a:rPr>
                                  <m:t>𝑚</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1</a:t>
                          </a:r>
                          <a:endParaRPr kumimoji="1" lang="ja-JP" altLang="en-US" sz="2000" dirty="0">
                            <a:latin typeface="ＭＳ Ｐゴシック" pitchFamily="50" charset="-128"/>
                            <a:ea typeface="ＭＳ Ｐゴシック" pitchFamily="50" charset="-128"/>
                          </a:endParaRPr>
                        </a:p>
                      </a:txBody>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1103843371"/>
                  </p:ext>
                </p:extLst>
              </p:nvPr>
            </p:nvGraphicFramePr>
            <p:xfrm>
              <a:off x="755576" y="1196752"/>
              <a:ext cx="7560843" cy="5184576"/>
            </p:xfrm>
            <a:graphic>
              <a:graphicData uri="http://schemas.openxmlformats.org/drawingml/2006/table">
                <a:tbl>
                  <a:tblPr firstRow="1" bandRow="1">
                    <a:tableStyleId>{5C22544A-7EE6-4342-B048-85BDC9FD1C3A}</a:tableStyleId>
                  </a:tblPr>
                  <a:tblGrid>
                    <a:gridCol w="5016328"/>
                    <a:gridCol w="1090505"/>
                    <a:gridCol w="1454010"/>
                  </a:tblGrid>
                  <a:tr h="432048">
                    <a:tc>
                      <a:txBody>
                        <a:bodyPr/>
                        <a:lstStyle/>
                        <a:p>
                          <a:pPr algn="l"/>
                          <a:r>
                            <a:rPr kumimoji="1" lang="ja-JP" altLang="en-US" sz="2000" b="0" dirty="0" smtClean="0">
                              <a:latin typeface="ＭＳ Ｐゴシック" pitchFamily="50" charset="-128"/>
                              <a:ea typeface="ＭＳ Ｐゴシック" pitchFamily="50" charset="-128"/>
                            </a:rPr>
                            <a:t>パラメータ</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b="0" dirty="0" smtClean="0">
                              <a:latin typeface="ＭＳ Ｐゴシック" pitchFamily="50" charset="-128"/>
                              <a:ea typeface="ＭＳ Ｐゴシック" pitchFamily="50" charset="-128"/>
                            </a:rPr>
                            <a:t>記号</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dirty="0" smtClean="0">
                              <a:latin typeface="ＭＳ Ｐゴシック" pitchFamily="50" charset="-128"/>
                              <a:ea typeface="ＭＳ Ｐゴシック" pitchFamily="50" charset="-128"/>
                            </a:rPr>
                            <a:t>値</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教示動作時間</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19.75</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サンプリング間隔</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60335" t="-207042" r="-133520" b="-915493"/>
                          </a:stretch>
                        </a:blipFill>
                      </a:tcPr>
                    </a:tc>
                    <a:tc>
                      <a:txBody>
                        <a:bodyPr/>
                        <a:lstStyle/>
                        <a:p>
                          <a:pPr algn="r"/>
                          <a:r>
                            <a:rPr kumimoji="1" lang="en-US" altLang="ja-JP" sz="2000" dirty="0" smtClean="0">
                              <a:latin typeface="ＭＳ Ｐゴシック" pitchFamily="50" charset="-128"/>
                              <a:ea typeface="ＭＳ Ｐゴシック" pitchFamily="50" charset="-128"/>
                            </a:rPr>
                            <a:t>0.25</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アクチュエータの角度範囲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21429" t="-307042" r="-420" b="-815493"/>
                          </a:stretch>
                        </a:blipFill>
                      </a:tcPr>
                    </a:tc>
                  </a:tr>
                  <a:tr h="432048">
                    <a:tc>
                      <a:txBody>
                        <a:bodyPr/>
                        <a:lstStyle/>
                        <a:p>
                          <a:pPr algn="l"/>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知識空間全体の角速度範囲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21429" t="-507042" r="-420" b="-615493"/>
                          </a:stretch>
                        </a:blipFill>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セルの角速度範囲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/s]</a:t>
                          </a:r>
                          <a:endParaRPr kumimoji="1" lang="ja-JP" altLang="en-US" sz="2000" dirty="0" smtClean="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選択頻度加算半径</a:t>
                          </a:r>
                          <a:r>
                            <a:rPr kumimoji="1" lang="en-US" altLang="ja-JP" sz="2000" dirty="0" smtClean="0">
                              <a:latin typeface="ＭＳ Ｐゴシック" pitchFamily="50" charset="-128"/>
                              <a:ea typeface="ＭＳ Ｐゴシック" pitchFamily="50" charset="-128"/>
                            </a:rPr>
                            <a:t>[</a:t>
                          </a:r>
                          <a:r>
                            <a:rPr kumimoji="1" lang="ja-JP" altLang="en-US" sz="2000" dirty="0" smtClean="0">
                              <a:latin typeface="ＭＳ Ｐゴシック" pitchFamily="50" charset="-128"/>
                              <a:ea typeface="ＭＳ Ｐゴシック" pitchFamily="50" charset="-128"/>
                            </a:rPr>
                            <a:t>セル</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60335" t="-705634" r="-133520" b="-416901"/>
                          </a:stretch>
                        </a:blipFill>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32048">
                    <a:tc>
                      <a:txBody>
                        <a:bodyPr/>
                        <a:lstStyle/>
                        <a:p>
                          <a:pPr algn="l"/>
                          <a:r>
                            <a:rPr kumimoji="1" lang="ja-JP" altLang="en-US" sz="2000" dirty="0" smtClean="0">
                              <a:latin typeface="ＭＳ Ｐゴシック" pitchFamily="50" charset="-128"/>
                              <a:ea typeface="ＭＳ Ｐゴシック" pitchFamily="50" charset="-128"/>
                            </a:rPr>
                            <a:t>探索範囲半径</a:t>
                          </a:r>
                          <a:r>
                            <a:rPr kumimoji="1" lang="en-US" altLang="ja-JP" sz="2000" dirty="0" smtClean="0">
                              <a:latin typeface="ＭＳ Ｐゴシック" pitchFamily="50" charset="-128"/>
                              <a:ea typeface="ＭＳ Ｐゴシック" pitchFamily="50" charset="-128"/>
                            </a:rPr>
                            <a:t>[</a:t>
                          </a:r>
                          <a:r>
                            <a:rPr kumimoji="1" lang="ja-JP" altLang="en-US" sz="2000" dirty="0" smtClean="0">
                              <a:latin typeface="ＭＳ Ｐゴシック" pitchFamily="50" charset="-128"/>
                              <a:ea typeface="ＭＳ Ｐゴシック" pitchFamily="50" charset="-128"/>
                            </a:rPr>
                            <a:t>セル</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60335" t="-805634" r="-133520" b="-316901"/>
                          </a:stretch>
                        </a:blipFill>
                      </a:tcPr>
                    </a:tc>
                    <a:tc>
                      <a:txBody>
                        <a:bodyPr/>
                        <a:lstStyle/>
                        <a:p>
                          <a:pPr algn="r"/>
                          <a:r>
                            <a:rPr kumimoji="1" lang="en-US" altLang="ja-JP" sz="2000" dirty="0" smtClean="0">
                              <a:latin typeface="ＭＳ Ｐゴシック" pitchFamily="50" charset="-128"/>
                              <a:ea typeface="ＭＳ Ｐゴシック" pitchFamily="50" charset="-128"/>
                            </a:rPr>
                            <a:t>5</a:t>
                          </a:r>
                          <a:endParaRPr kumimoji="1" lang="ja-JP" altLang="en-US" sz="2000" dirty="0">
                            <a:latin typeface="ＭＳ Ｐゴシック" pitchFamily="50" charset="-128"/>
                            <a:ea typeface="ＭＳ Ｐゴシック" pitchFamily="50" charset="-128"/>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各時刻各セルの選択頻度加算最大値</a:t>
                          </a:r>
                        </a:p>
                      </a:txBody>
                      <a:tcPr/>
                    </a:tc>
                    <a:tc>
                      <a:txBody>
                        <a:bodyPr/>
                        <a:lstStyle/>
                        <a:p>
                          <a:endParaRPr lang="ja-JP"/>
                        </a:p>
                      </a:txBody>
                      <a:tcPr>
                        <a:blipFill rotWithShape="1">
                          <a:blip r:embed="rId2"/>
                          <a:stretch>
                            <a:fillRect l="-460335" t="-905634" r="-133520" b="-216901"/>
                          </a:stretch>
                        </a:blipFill>
                      </a:tcPr>
                    </a:tc>
                    <a:tc>
                      <a:txBody>
                        <a:bodyPr/>
                        <a:lstStyle/>
                        <a:p>
                          <a:pPr algn="r"/>
                          <a:r>
                            <a:rPr kumimoji="1" lang="en-US" altLang="ja-JP" sz="2000" dirty="0" smtClean="0">
                              <a:latin typeface="ＭＳ Ｐゴシック" pitchFamily="50" charset="-128"/>
                              <a:ea typeface="ＭＳ Ｐゴシック" pitchFamily="50" charset="-128"/>
                            </a:rPr>
                            <a:t>1</a:t>
                          </a:r>
                          <a:endParaRPr kumimoji="1" lang="ja-JP" altLang="en-US" sz="2000" dirty="0">
                            <a:latin typeface="ＭＳ Ｐゴシック" pitchFamily="50" charset="-128"/>
                            <a:ea typeface="ＭＳ Ｐゴシック" pitchFamily="50" charset="-128"/>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傾斜係数</a:t>
                          </a:r>
                        </a:p>
                      </a:txBody>
                      <a:tcPr/>
                    </a:tc>
                    <a:tc>
                      <a:txBody>
                        <a:bodyPr/>
                        <a:lstStyle/>
                        <a:p>
                          <a:endParaRPr lang="ja-JP"/>
                        </a:p>
                      </a:txBody>
                      <a:tcPr>
                        <a:blipFill rotWithShape="1">
                          <a:blip r:embed="rId2"/>
                          <a:stretch>
                            <a:fillRect l="-460335" t="-1005634" r="-133520" b="-116901"/>
                          </a:stretch>
                        </a:blipFill>
                      </a:tcPr>
                    </a:tc>
                    <a:tc>
                      <a:txBody>
                        <a:bodyPr/>
                        <a:lstStyle/>
                        <a:p>
                          <a:pPr algn="r"/>
                          <a:r>
                            <a:rPr kumimoji="1" lang="en-US" altLang="ja-JP" sz="2000" dirty="0" smtClean="0">
                              <a:latin typeface="ＭＳ Ｐゴシック" pitchFamily="50" charset="-128"/>
                              <a:ea typeface="ＭＳ Ｐゴシック" pitchFamily="50" charset="-128"/>
                            </a:rPr>
                            <a:t>0.13</a:t>
                          </a:r>
                          <a:endParaRPr kumimoji="1" lang="ja-JP" altLang="en-US" sz="2000" dirty="0">
                            <a:latin typeface="ＭＳ Ｐゴシック" pitchFamily="50" charset="-128"/>
                            <a:ea typeface="ＭＳ Ｐゴシック" pitchFamily="50" charset="-128"/>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仮想球の質量</a:t>
                          </a:r>
                          <a:endParaRPr kumimoji="1" lang="ja-JP" altLang="en-US" sz="2000" dirty="0" smtClean="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60335" t="-1105634" r="-133520" b="-16901"/>
                          </a:stretch>
                        </a:blipFill>
                      </a:tcPr>
                    </a:tc>
                    <a:tc>
                      <a:txBody>
                        <a:bodyPr/>
                        <a:lstStyle/>
                        <a:p>
                          <a:pPr algn="r"/>
                          <a:r>
                            <a:rPr kumimoji="1" lang="en-US" altLang="ja-JP" sz="2000" dirty="0" smtClean="0">
                              <a:latin typeface="ＭＳ Ｐゴシック" pitchFamily="50" charset="-128"/>
                              <a:ea typeface="ＭＳ Ｐゴシック" pitchFamily="50" charset="-128"/>
                            </a:rPr>
                            <a:t>1</a:t>
                          </a:r>
                          <a:endParaRPr kumimoji="1" lang="ja-JP" altLang="en-US" sz="2000" dirty="0">
                            <a:latin typeface="ＭＳ Ｐゴシック" pitchFamily="50" charset="-128"/>
                            <a:ea typeface="ＭＳ Ｐゴシック" pitchFamily="50" charset="-128"/>
                          </a:endParaRPr>
                        </a:p>
                      </a:txBody>
                      <a:tcPr/>
                    </a:tc>
                  </a:tr>
                </a:tbl>
              </a:graphicData>
            </a:graphic>
          </p:graphicFrame>
        </mc:Fallback>
      </mc:AlternateContent>
    </p:spTree>
    <p:extLst>
      <p:ext uri="{BB962C8B-B14F-4D97-AF65-F5344CB8AC3E}">
        <p14:creationId xmlns:p14="http://schemas.microsoft.com/office/powerpoint/2010/main" val="3241478439"/>
      </p:ext>
    </p:extLst>
  </p:cSld>
  <p:clrMapOvr>
    <a:masterClrMapping/>
  </p:clrMapOvr>
  <mc:AlternateContent xmlns:mc="http://schemas.openxmlformats.org/markup-compatibility/2006" xmlns:p14="http://schemas.microsoft.com/office/powerpoint/2010/main">
    <mc:Choice Requires="p14">
      <p:transition spd="slow" p14:dur="2000" advTm="749"/>
    </mc:Choice>
    <mc:Fallback xmlns="">
      <p:transition spd="slow" advTm="74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55576" y="332656"/>
            <a:ext cx="7560840" cy="7920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smtClean="0">
                <a:latin typeface="ＭＳ Ｐゴシック" pitchFamily="50" charset="-128"/>
                <a:ea typeface="ＭＳ Ｐゴシック" pitchFamily="50" charset="-128"/>
              </a:rPr>
              <a:t>実験</a:t>
            </a:r>
            <a:r>
              <a:rPr lang="en-US" altLang="ja-JP" sz="4800" dirty="0" smtClean="0">
                <a:latin typeface="ＭＳ Ｐゴシック" pitchFamily="50" charset="-128"/>
                <a:ea typeface="ＭＳ Ｐゴシック" pitchFamily="50" charset="-128"/>
              </a:rPr>
              <a:t>1</a:t>
            </a:r>
            <a:r>
              <a:rPr lang="ja-JP" altLang="en-US" sz="4800" dirty="0" smtClean="0">
                <a:latin typeface="ＭＳ Ｐゴシック" pitchFamily="50" charset="-128"/>
                <a:ea typeface="ＭＳ Ｐゴシック" pitchFamily="50" charset="-128"/>
              </a:rPr>
              <a:t>入力：知識空間</a:t>
            </a:r>
            <a:endParaRPr lang="ja-JP" altLang="en-US" sz="4800" dirty="0">
              <a:latin typeface="ＭＳ Ｐゴシック" pitchFamily="50" charset="-128"/>
              <a:ea typeface="ＭＳ Ｐゴシック" pitchFamily="50" charset="-128"/>
            </a:endParaRPr>
          </a:p>
        </p:txBody>
      </p:sp>
      <p:sp>
        <p:nvSpPr>
          <p:cNvPr id="10" name="コンテンツ プレースホルダー 2"/>
          <p:cNvSpPr txBox="1">
            <a:spLocks/>
          </p:cNvSpPr>
          <p:nvPr/>
        </p:nvSpPr>
        <p:spPr>
          <a:xfrm>
            <a:off x="755576" y="1052736"/>
            <a:ext cx="7560840" cy="43204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2800" dirty="0" smtClean="0">
                <a:latin typeface="ＭＳ Ｐゴシック" pitchFamily="50" charset="-128"/>
                <a:ea typeface="ＭＳ Ｐゴシック" pitchFamily="50" charset="-128"/>
              </a:rPr>
              <a:t>開始が異なる同周期動作による知識空間</a:t>
            </a:r>
            <a:endParaRPr lang="ja-JP" altLang="en-US" sz="2800" dirty="0">
              <a:latin typeface="ＭＳ Ｐゴシック" pitchFamily="50" charset="-128"/>
              <a:ea typeface="ＭＳ Ｐゴシック" pitchFamily="50" charset="-128"/>
            </a:endParaRPr>
          </a:p>
        </p:txBody>
      </p:sp>
      <p:sp>
        <p:nvSpPr>
          <p:cNvPr id="9" name="コンテンツ プレースホルダー 2"/>
          <p:cNvSpPr txBox="1">
            <a:spLocks/>
          </p:cNvSpPr>
          <p:nvPr/>
        </p:nvSpPr>
        <p:spPr>
          <a:xfrm>
            <a:off x="3911039" y="5008951"/>
            <a:ext cx="4392488" cy="43204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marL="0" indent="0">
              <a:buNone/>
            </a:pPr>
            <a:r>
              <a:rPr lang="ja-JP" altLang="en-US" sz="2800" dirty="0" smtClean="0">
                <a:latin typeface="ＭＳ Ｐゴシック" pitchFamily="50" charset="-128"/>
                <a:ea typeface="ＭＳ Ｐゴシック" pitchFamily="50" charset="-128"/>
              </a:rPr>
              <a:t>動作生成に用いる知識空間</a:t>
            </a:r>
            <a:endParaRPr lang="ja-JP" altLang="en-US" sz="2800" dirty="0">
              <a:latin typeface="ＭＳ Ｐゴシック" pitchFamily="50" charset="-128"/>
              <a:ea typeface="ＭＳ Ｐゴシック" pitchFamily="50" charset="-128"/>
            </a:endParaRPr>
          </a:p>
        </p:txBody>
      </p:sp>
      <p:pic>
        <p:nvPicPr>
          <p:cNvPr id="2052" name="Picture 4" descr="C:\Users\hazama\Desktop\論文使用図\位相の異なる同一周期の知識空間.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525" y="2356548"/>
            <a:ext cx="5088480" cy="264817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azama\Desktop\論文使用図\入力動作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7" y="1779920"/>
            <a:ext cx="2991197" cy="20725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azama\Desktop\論文使用図\入力動作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54" y="3861048"/>
            <a:ext cx="2991197" cy="206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77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実験結果</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79094" y="996516"/>
            <a:ext cx="7441795" cy="792088"/>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初期角度</a:t>
            </a:r>
            <a:r>
              <a:rPr lang="en-US" altLang="ja-JP" sz="3200" dirty="0" smtClean="0">
                <a:latin typeface="ＭＳ Ｐゴシック" pitchFamily="50" charset="-128"/>
                <a:ea typeface="ＭＳ Ｐゴシック" pitchFamily="50" charset="-128"/>
              </a:rPr>
              <a:t>90°</a:t>
            </a:r>
            <a:r>
              <a:rPr lang="ja-JP" altLang="en-US" sz="3200" dirty="0" smtClean="0">
                <a:latin typeface="ＭＳ Ｐゴシック" pitchFamily="50" charset="-128"/>
                <a:ea typeface="ＭＳ Ｐゴシック" pitchFamily="50" charset="-128"/>
              </a:rPr>
              <a:t>から生成した出力動作</a:t>
            </a:r>
            <a:r>
              <a:rPr lang="ja-JP" altLang="en-US" sz="3200" dirty="0">
                <a:latin typeface="ＭＳ Ｐゴシック" pitchFamily="50" charset="-128"/>
                <a:ea typeface="ＭＳ Ｐゴシック" pitchFamily="50" charset="-128"/>
              </a:rPr>
              <a:t>１</a:t>
            </a:r>
            <a:endParaRPr lang="en-US" altLang="ja-JP" sz="3200" dirty="0" smtClean="0">
              <a:latin typeface="ＭＳ Ｐゴシック" pitchFamily="50" charset="-128"/>
              <a:ea typeface="ＭＳ Ｐゴシック" pitchFamily="50" charset="-128"/>
            </a:endParaRPr>
          </a:p>
        </p:txBody>
      </p:sp>
      <p:pic>
        <p:nvPicPr>
          <p:cNvPr id="5122" name="Picture 2" descr="C:\Users\hazama\Desktop\論文使用図\改出力動作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459"/>
            <a:ext cx="6624736" cy="418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8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a:solidFill>
                  <a:schemeClr val="tx1"/>
                </a:solidFill>
                <a:latin typeface="ＭＳ Ｐゴシック" pitchFamily="50" charset="-128"/>
                <a:ea typeface="ＭＳ Ｐゴシック" pitchFamily="50" charset="-128"/>
              </a:rPr>
              <a:t>先行</a:t>
            </a:r>
            <a:r>
              <a:rPr lang="ja-JP" altLang="en-US" sz="4800" dirty="0" smtClean="0">
                <a:solidFill>
                  <a:schemeClr val="tx1"/>
                </a:solidFill>
                <a:latin typeface="ＭＳ Ｐゴシック" pitchFamily="50" charset="-128"/>
                <a:ea typeface="ＭＳ Ｐゴシック" pitchFamily="50" charset="-128"/>
              </a:rPr>
              <a:t>研究：</a:t>
            </a:r>
            <a:r>
              <a:rPr lang="en-US" altLang="ja-JP" sz="4800" dirty="0" smtClean="0">
                <a:solidFill>
                  <a:schemeClr val="tx1"/>
                </a:solidFill>
                <a:latin typeface="ＭＳ Ｐゴシック" pitchFamily="50" charset="-128"/>
                <a:ea typeface="ＭＳ Ｐゴシック" pitchFamily="50" charset="-128"/>
              </a:rPr>
              <a:t>Motion Space</a:t>
            </a:r>
            <a:endParaRPr kumimoji="1" lang="ja-JP" altLang="en-US" sz="4800" dirty="0">
              <a:solidFill>
                <a:schemeClr val="tx1"/>
              </a:solidFill>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587227" y="864566"/>
            <a:ext cx="7899555" cy="2952328"/>
          </a:xfrm>
        </p:spPr>
        <p:txBody>
          <a:bodyPr>
            <a:normAutofit/>
          </a:bodyPr>
          <a:lstStyle/>
          <a:p>
            <a:pPr>
              <a:buFont typeface="Wingdings" pitchFamily="2" charset="2"/>
              <a:buChar char="n"/>
            </a:pPr>
            <a:r>
              <a:rPr kumimoji="1" lang="ja-JP" altLang="en-US" sz="2800" dirty="0" smtClean="0">
                <a:solidFill>
                  <a:schemeClr val="tx1"/>
                </a:solidFill>
                <a:latin typeface="ＭＳ Ｐゴシック" pitchFamily="50" charset="-128"/>
                <a:ea typeface="ＭＳ Ｐゴシック" pitchFamily="50" charset="-128"/>
              </a:rPr>
              <a:t>利用者がロボットを操作して動作を教え，ロボットが</a:t>
            </a:r>
            <a:r>
              <a:rPr lang="ja-JP" altLang="en-US" sz="2800" dirty="0" smtClean="0">
                <a:solidFill>
                  <a:schemeClr val="tx1"/>
                </a:solidFill>
                <a:latin typeface="ＭＳ Ｐゴシック" pitchFamily="50" charset="-128"/>
                <a:ea typeface="ＭＳ Ｐゴシック" pitchFamily="50" charset="-128"/>
              </a:rPr>
              <a:t>その動作を再現する手法</a:t>
            </a:r>
            <a:endParaRPr kumimoji="1" lang="en-US" altLang="ja-JP" sz="2800" dirty="0" smtClean="0">
              <a:solidFill>
                <a:schemeClr val="tx1"/>
              </a:solidFill>
              <a:latin typeface="ＭＳ Ｐゴシック" pitchFamily="50" charset="-128"/>
              <a:ea typeface="ＭＳ Ｐゴシック" pitchFamily="50" charset="-128"/>
            </a:endParaRPr>
          </a:p>
          <a:p>
            <a:pPr lvl="1"/>
            <a:r>
              <a:rPr lang="ja-JP" altLang="en-US" dirty="0" smtClean="0">
                <a:solidFill>
                  <a:schemeClr val="tx1"/>
                </a:solidFill>
                <a:latin typeface="ＭＳ Ｐゴシック" pitchFamily="50" charset="-128"/>
                <a:ea typeface="ＭＳ Ｐゴシック" pitchFamily="50" charset="-128"/>
              </a:rPr>
              <a:t>教示動作に対して</a:t>
            </a:r>
            <a:r>
              <a:rPr kumimoji="1" lang="ja-JP" altLang="en-US" dirty="0" smtClean="0">
                <a:solidFill>
                  <a:schemeClr val="tx1"/>
                </a:solidFill>
                <a:latin typeface="ＭＳ Ｐゴシック" pitchFamily="50" charset="-128"/>
                <a:ea typeface="ＭＳ Ｐゴシック" pitchFamily="50" charset="-128"/>
              </a:rPr>
              <a:t>，</a:t>
            </a:r>
            <a:r>
              <a:rPr lang="ja-JP" altLang="en-US" dirty="0" smtClean="0">
                <a:solidFill>
                  <a:schemeClr val="tx1"/>
                </a:solidFill>
                <a:latin typeface="ＭＳ Ｐゴシック" pitchFamily="50" charset="-128"/>
                <a:ea typeface="ＭＳ Ｐゴシック" pitchFamily="50" charset="-128"/>
              </a:rPr>
              <a:t>センサ情報</a:t>
            </a:r>
            <a:r>
              <a:rPr kumimoji="1" lang="ja-JP" altLang="en-US" dirty="0" smtClean="0">
                <a:solidFill>
                  <a:schemeClr val="tx1"/>
                </a:solidFill>
                <a:latin typeface="ＭＳ Ｐゴシック" pitchFamily="50" charset="-128"/>
                <a:ea typeface="ＭＳ Ｐゴシック" pitchFamily="50" charset="-128"/>
              </a:rPr>
              <a:t>（自身の状態と周囲の環境</a:t>
            </a:r>
            <a:r>
              <a:rPr kumimoji="1" lang="en-US" altLang="ja-JP" dirty="0" smtClean="0">
                <a:solidFill>
                  <a:schemeClr val="tx1"/>
                </a:solidFill>
                <a:latin typeface="ＭＳ Ｐゴシック" pitchFamily="50" charset="-128"/>
                <a:ea typeface="ＭＳ Ｐゴシック" pitchFamily="50" charset="-128"/>
              </a:rPr>
              <a:t>)</a:t>
            </a:r>
            <a:r>
              <a:rPr kumimoji="1" lang="ja-JP" altLang="en-US" dirty="0" smtClean="0">
                <a:solidFill>
                  <a:schemeClr val="tx1"/>
                </a:solidFill>
                <a:latin typeface="ＭＳ Ｐゴシック" pitchFamily="50" charset="-128"/>
                <a:ea typeface="ＭＳ Ｐゴシック" pitchFamily="50" charset="-128"/>
              </a:rPr>
              <a:t>を認識し，動きの知識を作成する</a:t>
            </a:r>
            <a:endParaRPr kumimoji="1" lang="en-US" altLang="ja-JP" dirty="0" smtClean="0">
              <a:solidFill>
                <a:schemeClr val="tx1"/>
              </a:solidFill>
              <a:latin typeface="ＭＳ Ｐゴシック" pitchFamily="50" charset="-128"/>
              <a:ea typeface="ＭＳ Ｐゴシック" pitchFamily="50" charset="-128"/>
            </a:endParaRPr>
          </a:p>
          <a:p>
            <a:pPr lvl="1"/>
            <a:r>
              <a:rPr lang="ja-JP" altLang="en-US" dirty="0" smtClean="0">
                <a:solidFill>
                  <a:schemeClr val="tx1"/>
                </a:solidFill>
                <a:latin typeface="ＭＳ Ｐゴシック" pitchFamily="50" charset="-128"/>
                <a:ea typeface="ＭＳ Ｐゴシック" pitchFamily="50" charset="-128"/>
              </a:rPr>
              <a:t>動きの知識を基にセンサ情報を認識することで動作を行う</a:t>
            </a:r>
            <a:endParaRPr kumimoji="1" lang="en-US" altLang="ja-JP" dirty="0" smtClean="0">
              <a:solidFill>
                <a:schemeClr val="tx1"/>
              </a:solidFill>
              <a:latin typeface="ＭＳ Ｐゴシック" pitchFamily="50" charset="-128"/>
              <a:ea typeface="ＭＳ Ｐゴシック" pitchFamily="50" charset="-128"/>
            </a:endParaRPr>
          </a:p>
        </p:txBody>
      </p:sp>
      <p:grpSp>
        <p:nvGrpSpPr>
          <p:cNvPr id="45" name="グループ化 44"/>
          <p:cNvGrpSpPr/>
          <p:nvPr/>
        </p:nvGrpSpPr>
        <p:grpSpPr>
          <a:xfrm>
            <a:off x="1183381" y="3515907"/>
            <a:ext cx="1695178" cy="1239502"/>
            <a:chOff x="-416751" y="3719999"/>
            <a:chExt cx="5107910" cy="2620742"/>
          </a:xfrm>
        </p:grpSpPr>
        <p:grpSp>
          <p:nvGrpSpPr>
            <p:cNvPr id="9" name="グループ化 8"/>
            <p:cNvGrpSpPr/>
            <p:nvPr/>
          </p:nvGrpSpPr>
          <p:grpSpPr>
            <a:xfrm>
              <a:off x="629642" y="3879453"/>
              <a:ext cx="3485977" cy="1960389"/>
              <a:chOff x="1018874" y="1897499"/>
              <a:chExt cx="3485977" cy="1960389"/>
            </a:xfrm>
          </p:grpSpPr>
          <p:grpSp>
            <p:nvGrpSpPr>
              <p:cNvPr id="10" name="グループ化 9"/>
              <p:cNvGrpSpPr/>
              <p:nvPr/>
            </p:nvGrpSpPr>
            <p:grpSpPr>
              <a:xfrm>
                <a:off x="1018874" y="1897499"/>
                <a:ext cx="3485977" cy="1960389"/>
                <a:chOff x="310445" y="3675523"/>
                <a:chExt cx="3485977" cy="1960389"/>
              </a:xfrm>
            </p:grpSpPr>
            <p:cxnSp>
              <p:nvCxnSpPr>
                <p:cNvPr id="12" name="直線矢印コネクタ 11"/>
                <p:cNvCxnSpPr/>
                <p:nvPr/>
              </p:nvCxnSpPr>
              <p:spPr>
                <a:xfrm flipH="1" flipV="1">
                  <a:off x="325206" y="3675523"/>
                  <a:ext cx="2492" cy="196038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10445" y="5627543"/>
                  <a:ext cx="3485977" cy="9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フリーフォーム 10"/>
              <p:cNvSpPr/>
              <p:nvPr/>
            </p:nvSpPr>
            <p:spPr>
              <a:xfrm>
                <a:off x="1026542" y="2447948"/>
                <a:ext cx="3155733" cy="1178313"/>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円/楕円 13"/>
            <p:cNvSpPr>
              <a:spLocks noChangeAspect="1"/>
            </p:cNvSpPr>
            <p:nvPr/>
          </p:nvSpPr>
          <p:spPr>
            <a:xfrm>
              <a:off x="587227" y="495958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a:spLocks noChangeAspect="1"/>
            </p:cNvSpPr>
            <p:nvPr/>
          </p:nvSpPr>
          <p:spPr>
            <a:xfrm>
              <a:off x="1859980"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a:spLocks noChangeAspect="1"/>
            </p:cNvSpPr>
            <p:nvPr/>
          </p:nvSpPr>
          <p:spPr>
            <a:xfrm>
              <a:off x="2076880" y="520535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a:spLocks noChangeAspect="1"/>
            </p:cNvSpPr>
            <p:nvPr/>
          </p:nvSpPr>
          <p:spPr>
            <a:xfrm>
              <a:off x="2279443" y="54213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a:spLocks noChangeAspect="1"/>
            </p:cNvSpPr>
            <p:nvPr/>
          </p:nvSpPr>
          <p:spPr>
            <a:xfrm>
              <a:off x="839443" y="45995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a:spLocks noChangeAspect="1"/>
            </p:cNvSpPr>
            <p:nvPr/>
          </p:nvSpPr>
          <p:spPr>
            <a:xfrm>
              <a:off x="2495443" y="555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2711443" y="55737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a:spLocks noChangeAspect="1"/>
            </p:cNvSpPr>
            <p:nvPr/>
          </p:nvSpPr>
          <p:spPr>
            <a:xfrm>
              <a:off x="2903980" y="5520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1019275" y="4455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a:spLocks noChangeAspect="1"/>
            </p:cNvSpPr>
            <p:nvPr/>
          </p:nvSpPr>
          <p:spPr>
            <a:xfrm>
              <a:off x="1235299" y="44107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a:spLocks noChangeAspect="1"/>
            </p:cNvSpPr>
            <p:nvPr/>
          </p:nvSpPr>
          <p:spPr>
            <a:xfrm>
              <a:off x="1668479" y="4728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3119980" y="537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3335980" y="519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3541994"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3767980" y="4692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16751" y="3719999"/>
              <a:ext cx="1066501" cy="1598398"/>
            </a:xfrm>
            <a:prstGeom prst="rect">
              <a:avLst/>
            </a:prstGeom>
            <a:noFill/>
          </p:spPr>
          <p:txBody>
            <a:bodyPr vert="eaVert" wrap="none" rtlCol="0">
              <a:spAutoFit/>
            </a:bodyPr>
            <a:lstStyle/>
            <a:p>
              <a:r>
                <a:rPr kumimoji="1" lang="ja-JP" altLang="en-US" sz="1100" dirty="0" smtClean="0">
                  <a:latin typeface="ＭＳ Ｐゴシック" pitchFamily="50" charset="-128"/>
                  <a:ea typeface="ＭＳ Ｐゴシック" pitchFamily="50" charset="-128"/>
                </a:rPr>
                <a:t>センサ情報</a:t>
              </a:r>
              <a:endParaRPr kumimoji="1" lang="ja-JP" altLang="en-US" sz="1100" dirty="0">
                <a:latin typeface="ＭＳ Ｐゴシック" pitchFamily="50" charset="-128"/>
                <a:ea typeface="ＭＳ Ｐゴシック" pitchFamily="50" charset="-128"/>
              </a:endParaRPr>
            </a:p>
          </p:txBody>
        </p:sp>
        <p:sp>
          <p:nvSpPr>
            <p:cNvPr id="30" name="テキスト ボックス 29"/>
            <p:cNvSpPr txBox="1"/>
            <p:nvPr/>
          </p:nvSpPr>
          <p:spPr>
            <a:xfrm>
              <a:off x="2874835" y="5787606"/>
              <a:ext cx="1406544" cy="553135"/>
            </a:xfrm>
            <a:prstGeom prst="rect">
              <a:avLst/>
            </a:prstGeom>
            <a:noFill/>
          </p:spPr>
          <p:txBody>
            <a:bodyPr wrap="none" rtlCol="0">
              <a:spAutoFit/>
            </a:bodyPr>
            <a:lstStyle/>
            <a:p>
              <a:r>
                <a:rPr kumimoji="1" lang="ja-JP" altLang="en-US" sz="1100" dirty="0" smtClean="0">
                  <a:latin typeface="ＭＳ Ｐゴシック" pitchFamily="50" charset="-128"/>
                  <a:ea typeface="ＭＳ Ｐゴシック" pitchFamily="50" charset="-128"/>
                </a:rPr>
                <a:t>時間</a:t>
              </a:r>
              <a:endParaRPr kumimoji="1" lang="ja-JP" altLang="en-US" sz="1100" dirty="0">
                <a:latin typeface="ＭＳ Ｐゴシック" pitchFamily="50" charset="-128"/>
                <a:ea typeface="ＭＳ Ｐゴシック" pitchFamily="50" charset="-128"/>
              </a:endParaRPr>
            </a:p>
          </p:txBody>
        </p:sp>
        <p:sp>
          <p:nvSpPr>
            <p:cNvPr id="31" name="円/楕円 30"/>
            <p:cNvSpPr>
              <a:spLocks noChangeAspect="1"/>
            </p:cNvSpPr>
            <p:nvPr/>
          </p:nvSpPr>
          <p:spPr>
            <a:xfrm>
              <a:off x="1451323" y="4527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434504" y="3980893"/>
              <a:ext cx="2256655" cy="553135"/>
            </a:xfrm>
            <a:prstGeom prst="rect">
              <a:avLst/>
            </a:prstGeom>
            <a:noFill/>
          </p:spPr>
          <p:txBody>
            <a:bodyPr wrap="none" rtlCol="0">
              <a:spAutoFit/>
            </a:bodyPr>
            <a:lstStyle/>
            <a:p>
              <a:r>
                <a:rPr kumimoji="1" lang="ja-JP" altLang="en-US" sz="1100" dirty="0" smtClean="0">
                  <a:latin typeface="ＭＳ Ｐゴシック" pitchFamily="50" charset="-128"/>
                  <a:ea typeface="ＭＳ Ｐゴシック" pitchFamily="50" charset="-128"/>
                </a:rPr>
                <a:t>教示動作</a:t>
              </a:r>
              <a:endParaRPr kumimoji="1" lang="ja-JP" altLang="en-US" sz="1100" dirty="0">
                <a:latin typeface="ＭＳ Ｐゴシック" pitchFamily="50" charset="-128"/>
                <a:ea typeface="ＭＳ Ｐゴシック" pitchFamily="50" charset="-128"/>
              </a:endParaRPr>
            </a:p>
          </p:txBody>
        </p:sp>
        <p:cxnSp>
          <p:nvCxnSpPr>
            <p:cNvPr id="41" name="直線矢印コネクタ 40"/>
            <p:cNvCxnSpPr>
              <a:endCxn id="40" idx="1"/>
            </p:cNvCxnSpPr>
            <p:nvPr/>
          </p:nvCxnSpPr>
          <p:spPr>
            <a:xfrm flipV="1">
              <a:off x="1723543" y="4257461"/>
              <a:ext cx="710961" cy="56219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p:nvGrpSpPr>
        <p:grpSpPr>
          <a:xfrm>
            <a:off x="1166571" y="4578030"/>
            <a:ext cx="1738969" cy="1189762"/>
            <a:chOff x="-385686" y="3719999"/>
            <a:chExt cx="5087245" cy="2650388"/>
          </a:xfrm>
        </p:grpSpPr>
        <p:grpSp>
          <p:nvGrpSpPr>
            <p:cNvPr id="47" name="グループ化 46"/>
            <p:cNvGrpSpPr/>
            <p:nvPr/>
          </p:nvGrpSpPr>
          <p:grpSpPr>
            <a:xfrm>
              <a:off x="629642" y="3879453"/>
              <a:ext cx="3485977" cy="1960389"/>
              <a:chOff x="1018874" y="1897499"/>
              <a:chExt cx="3485977" cy="1960389"/>
            </a:xfrm>
          </p:grpSpPr>
          <p:grpSp>
            <p:nvGrpSpPr>
              <p:cNvPr id="68" name="グループ化 67"/>
              <p:cNvGrpSpPr/>
              <p:nvPr/>
            </p:nvGrpSpPr>
            <p:grpSpPr>
              <a:xfrm>
                <a:off x="1018874" y="1897499"/>
                <a:ext cx="3485977" cy="1960389"/>
                <a:chOff x="310445" y="3675523"/>
                <a:chExt cx="3485977" cy="1960389"/>
              </a:xfrm>
            </p:grpSpPr>
            <p:cxnSp>
              <p:nvCxnSpPr>
                <p:cNvPr id="70" name="直線矢印コネクタ 69"/>
                <p:cNvCxnSpPr/>
                <p:nvPr/>
              </p:nvCxnSpPr>
              <p:spPr>
                <a:xfrm flipH="1" flipV="1">
                  <a:off x="325206" y="3675523"/>
                  <a:ext cx="2492" cy="196038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310445" y="5627543"/>
                  <a:ext cx="3485977" cy="9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9" name="フリーフォーム 68"/>
              <p:cNvSpPr/>
              <p:nvPr/>
            </p:nvSpPr>
            <p:spPr>
              <a:xfrm>
                <a:off x="1026542" y="2447948"/>
                <a:ext cx="3155733" cy="1178313"/>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円/楕円 47"/>
            <p:cNvSpPr>
              <a:spLocks noChangeAspect="1"/>
            </p:cNvSpPr>
            <p:nvPr/>
          </p:nvSpPr>
          <p:spPr>
            <a:xfrm>
              <a:off x="587227" y="495958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a:spLocks noChangeAspect="1"/>
            </p:cNvSpPr>
            <p:nvPr/>
          </p:nvSpPr>
          <p:spPr>
            <a:xfrm>
              <a:off x="1859980"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a:spLocks noChangeAspect="1"/>
            </p:cNvSpPr>
            <p:nvPr/>
          </p:nvSpPr>
          <p:spPr>
            <a:xfrm>
              <a:off x="2076880" y="520535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a:spLocks noChangeAspect="1"/>
            </p:cNvSpPr>
            <p:nvPr/>
          </p:nvSpPr>
          <p:spPr>
            <a:xfrm>
              <a:off x="2279443" y="54213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a:spLocks noChangeAspect="1"/>
            </p:cNvSpPr>
            <p:nvPr/>
          </p:nvSpPr>
          <p:spPr>
            <a:xfrm>
              <a:off x="839443" y="45995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a:spLocks noChangeAspect="1"/>
            </p:cNvSpPr>
            <p:nvPr/>
          </p:nvSpPr>
          <p:spPr>
            <a:xfrm>
              <a:off x="2495443" y="555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a:spLocks noChangeAspect="1"/>
            </p:cNvSpPr>
            <p:nvPr/>
          </p:nvSpPr>
          <p:spPr>
            <a:xfrm>
              <a:off x="2711443" y="55737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a:spLocks noChangeAspect="1"/>
            </p:cNvSpPr>
            <p:nvPr/>
          </p:nvSpPr>
          <p:spPr>
            <a:xfrm>
              <a:off x="2903980" y="5520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a:spLocks noChangeAspect="1"/>
            </p:cNvSpPr>
            <p:nvPr/>
          </p:nvSpPr>
          <p:spPr>
            <a:xfrm>
              <a:off x="1019275" y="4455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a:spLocks noChangeAspect="1"/>
            </p:cNvSpPr>
            <p:nvPr/>
          </p:nvSpPr>
          <p:spPr>
            <a:xfrm>
              <a:off x="1235299" y="44107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a:spLocks noChangeAspect="1"/>
            </p:cNvSpPr>
            <p:nvPr/>
          </p:nvSpPr>
          <p:spPr>
            <a:xfrm>
              <a:off x="1668479" y="4728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a:spLocks noChangeAspect="1"/>
            </p:cNvSpPr>
            <p:nvPr/>
          </p:nvSpPr>
          <p:spPr>
            <a:xfrm>
              <a:off x="3119980" y="537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a:spLocks noChangeAspect="1"/>
            </p:cNvSpPr>
            <p:nvPr/>
          </p:nvSpPr>
          <p:spPr>
            <a:xfrm>
              <a:off x="3335980" y="519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a:spLocks noChangeAspect="1"/>
            </p:cNvSpPr>
            <p:nvPr/>
          </p:nvSpPr>
          <p:spPr>
            <a:xfrm>
              <a:off x="3541994"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a:spLocks noChangeAspect="1"/>
            </p:cNvSpPr>
            <p:nvPr/>
          </p:nvSpPr>
          <p:spPr>
            <a:xfrm>
              <a:off x="3767980" y="4692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385686" y="3719999"/>
              <a:ext cx="1035438" cy="1684059"/>
            </a:xfrm>
            <a:prstGeom prst="rect">
              <a:avLst/>
            </a:prstGeom>
            <a:noFill/>
          </p:spPr>
          <p:txBody>
            <a:bodyPr vert="eaVert" wrap="none" rtlCol="0">
              <a:spAutoFit/>
            </a:bodyPr>
            <a:lstStyle/>
            <a:p>
              <a:r>
                <a:rPr lang="ja-JP" altLang="en-US" sz="1100" dirty="0" smtClean="0">
                  <a:latin typeface="ＭＳ Ｐゴシック" pitchFamily="50" charset="-128"/>
                  <a:ea typeface="ＭＳ Ｐゴシック" pitchFamily="50" charset="-128"/>
                </a:rPr>
                <a:t>センサ情報</a:t>
              </a:r>
              <a:endParaRPr kumimoji="1" lang="ja-JP" altLang="en-US" sz="1100" dirty="0">
                <a:latin typeface="ＭＳ Ｐゴシック" pitchFamily="50" charset="-128"/>
                <a:ea typeface="ＭＳ Ｐゴシック" pitchFamily="50" charset="-128"/>
              </a:endParaRPr>
            </a:p>
          </p:txBody>
        </p:sp>
        <p:sp>
          <p:nvSpPr>
            <p:cNvPr id="64" name="テキスト ボックス 63"/>
            <p:cNvSpPr txBox="1"/>
            <p:nvPr/>
          </p:nvSpPr>
          <p:spPr>
            <a:xfrm>
              <a:off x="3335982" y="5787608"/>
              <a:ext cx="1365577" cy="582779"/>
            </a:xfrm>
            <a:prstGeom prst="rect">
              <a:avLst/>
            </a:prstGeom>
            <a:noFill/>
          </p:spPr>
          <p:txBody>
            <a:bodyPr wrap="none" rtlCol="0">
              <a:spAutoFit/>
            </a:bodyPr>
            <a:lstStyle/>
            <a:p>
              <a:r>
                <a:rPr kumimoji="1" lang="ja-JP" altLang="en-US" sz="1100" dirty="0" smtClean="0">
                  <a:latin typeface="ＭＳ Ｐゴシック" pitchFamily="50" charset="-128"/>
                  <a:ea typeface="ＭＳ Ｐゴシック" pitchFamily="50" charset="-128"/>
                </a:rPr>
                <a:t>時間</a:t>
              </a:r>
              <a:endParaRPr kumimoji="1" lang="ja-JP" altLang="en-US" sz="1100" dirty="0">
                <a:latin typeface="ＭＳ Ｐゴシック" pitchFamily="50" charset="-128"/>
                <a:ea typeface="ＭＳ Ｐゴシック" pitchFamily="50" charset="-128"/>
              </a:endParaRPr>
            </a:p>
          </p:txBody>
        </p:sp>
        <p:sp>
          <p:nvSpPr>
            <p:cNvPr id="65" name="円/楕円 64"/>
            <p:cNvSpPr>
              <a:spLocks noChangeAspect="1"/>
            </p:cNvSpPr>
            <p:nvPr/>
          </p:nvSpPr>
          <p:spPr>
            <a:xfrm>
              <a:off x="1451323" y="4527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506720" y="4052761"/>
              <a:ext cx="2190927" cy="582779"/>
            </a:xfrm>
            <a:prstGeom prst="rect">
              <a:avLst/>
            </a:prstGeom>
            <a:noFill/>
          </p:spPr>
          <p:txBody>
            <a:bodyPr wrap="none" rtlCol="0">
              <a:spAutoFit/>
            </a:bodyPr>
            <a:lstStyle/>
            <a:p>
              <a:r>
                <a:rPr kumimoji="1" lang="ja-JP" altLang="en-US" sz="1100" dirty="0" smtClean="0">
                  <a:latin typeface="ＭＳ Ｐゴシック" pitchFamily="50" charset="-128"/>
                  <a:ea typeface="ＭＳ Ｐゴシック" pitchFamily="50" charset="-128"/>
                </a:rPr>
                <a:t>教示動作</a:t>
              </a:r>
              <a:endParaRPr kumimoji="1" lang="ja-JP" altLang="en-US" sz="1100" dirty="0">
                <a:latin typeface="ＭＳ Ｐゴシック" pitchFamily="50" charset="-128"/>
                <a:ea typeface="ＭＳ Ｐゴシック" pitchFamily="50" charset="-128"/>
              </a:endParaRPr>
            </a:p>
          </p:txBody>
        </p:sp>
        <p:cxnSp>
          <p:nvCxnSpPr>
            <p:cNvPr id="67" name="直線矢印コネクタ 66"/>
            <p:cNvCxnSpPr>
              <a:endCxn id="66" idx="1"/>
            </p:cNvCxnSpPr>
            <p:nvPr/>
          </p:nvCxnSpPr>
          <p:spPr>
            <a:xfrm flipV="1">
              <a:off x="1795760" y="4344150"/>
              <a:ext cx="710960" cy="54737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2" name="テキスト ボックス 71"/>
          <p:cNvSpPr txBox="1"/>
          <p:nvPr/>
        </p:nvSpPr>
        <p:spPr>
          <a:xfrm rot="16200000">
            <a:off x="1191039" y="5232923"/>
            <a:ext cx="461665" cy="1454885"/>
          </a:xfrm>
          <a:prstGeom prst="rect">
            <a:avLst/>
          </a:prstGeom>
          <a:solidFill>
            <a:schemeClr val="accent1">
              <a:lumMod val="60000"/>
              <a:lumOff val="40000"/>
            </a:schemeClr>
          </a:solidFill>
        </p:spPr>
        <p:txBody>
          <a:bodyPr vert="eaVert" wrap="none" rtlCol="0">
            <a:spAutoFit/>
          </a:bodyPr>
          <a:lstStyle/>
          <a:p>
            <a:r>
              <a:rPr kumimoji="1" lang="ja-JP" altLang="en-US" dirty="0" smtClean="0">
                <a:solidFill>
                  <a:schemeClr val="bg1"/>
                </a:solidFill>
                <a:latin typeface="ＭＳ Ｐゴシック" pitchFamily="50" charset="-128"/>
                <a:ea typeface="ＭＳ Ｐゴシック" pitchFamily="50" charset="-128"/>
              </a:rPr>
              <a:t>利用者の操作</a:t>
            </a:r>
            <a:endParaRPr kumimoji="1" lang="ja-JP" altLang="en-US" dirty="0">
              <a:solidFill>
                <a:schemeClr val="bg1"/>
              </a:solidFill>
              <a:latin typeface="ＭＳ Ｐゴシック" pitchFamily="50" charset="-128"/>
              <a:ea typeface="ＭＳ Ｐゴシック" pitchFamily="50" charset="-128"/>
            </a:endParaRPr>
          </a:p>
        </p:txBody>
      </p:sp>
      <p:grpSp>
        <p:nvGrpSpPr>
          <p:cNvPr id="7168" name="グループ化 7167"/>
          <p:cNvGrpSpPr/>
          <p:nvPr/>
        </p:nvGrpSpPr>
        <p:grpSpPr>
          <a:xfrm>
            <a:off x="3149754" y="3738462"/>
            <a:ext cx="2402394" cy="1801909"/>
            <a:chOff x="5411222" y="3449470"/>
            <a:chExt cx="2402394" cy="1320964"/>
          </a:xfrm>
        </p:grpSpPr>
        <p:sp>
          <p:nvSpPr>
            <p:cNvPr id="35" name="テキスト ボックス 34"/>
            <p:cNvSpPr txBox="1"/>
            <p:nvPr/>
          </p:nvSpPr>
          <p:spPr>
            <a:xfrm>
              <a:off x="5411222" y="3449470"/>
              <a:ext cx="353943" cy="547149"/>
            </a:xfrm>
            <a:prstGeom prst="rect">
              <a:avLst/>
            </a:prstGeom>
            <a:noFill/>
          </p:spPr>
          <p:txBody>
            <a:bodyPr vert="eaVert" wrap="none" rtlCol="0">
              <a:spAutoFit/>
            </a:bodyPr>
            <a:lstStyle/>
            <a:p>
              <a:r>
                <a:rPr kumimoji="1" lang="ja-JP" altLang="en-US" sz="1100" b="1" dirty="0" smtClean="0">
                  <a:latin typeface="ＭＳ Ｐゴシック" pitchFamily="50" charset="-128"/>
                  <a:ea typeface="ＭＳ Ｐゴシック" pitchFamily="50" charset="-128"/>
                </a:rPr>
                <a:t>センサ情報</a:t>
              </a:r>
              <a:endParaRPr kumimoji="1" lang="ja-JP" altLang="en-US" sz="1100" b="1" dirty="0">
                <a:latin typeface="ＭＳ Ｐゴシック" pitchFamily="50" charset="-128"/>
                <a:ea typeface="ＭＳ Ｐゴシック" pitchFamily="50" charset="-128"/>
              </a:endParaRPr>
            </a:p>
          </p:txBody>
        </p:sp>
        <p:pic>
          <p:nvPicPr>
            <p:cNvPr id="7170" name="Picture 2" descr="C:\Users\hazama\Desktop\論文使用図\知識空間.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4233" y="3460035"/>
              <a:ext cx="2179383" cy="1310399"/>
            </a:xfrm>
            <a:prstGeom prst="rect">
              <a:avLst/>
            </a:prstGeom>
            <a:noFill/>
            <a:extLst>
              <a:ext uri="{909E8E84-426E-40DD-AFC4-6F175D3DCCD1}">
                <a14:hiddenFill xmlns:a14="http://schemas.microsoft.com/office/drawing/2010/main">
                  <a:solidFill>
                    <a:srgbClr val="FFFFFF"/>
                  </a:solidFill>
                </a14:hiddenFill>
              </a:ext>
            </a:extLst>
          </p:spPr>
        </p:pic>
      </p:grpSp>
      <p:sp>
        <p:nvSpPr>
          <p:cNvPr id="7169" name="右矢印 7168"/>
          <p:cNvSpPr/>
          <p:nvPr/>
        </p:nvSpPr>
        <p:spPr>
          <a:xfrm>
            <a:off x="2149314" y="5913520"/>
            <a:ext cx="1789951" cy="146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p:cNvGrpSpPr/>
          <p:nvPr/>
        </p:nvGrpSpPr>
        <p:grpSpPr>
          <a:xfrm>
            <a:off x="6690528" y="4956483"/>
            <a:ext cx="1655478" cy="1249507"/>
            <a:chOff x="-416751" y="3719999"/>
            <a:chExt cx="4988286" cy="2641896"/>
          </a:xfrm>
        </p:grpSpPr>
        <p:grpSp>
          <p:nvGrpSpPr>
            <p:cNvPr id="78" name="グループ化 77"/>
            <p:cNvGrpSpPr/>
            <p:nvPr/>
          </p:nvGrpSpPr>
          <p:grpSpPr>
            <a:xfrm>
              <a:off x="629642" y="3879453"/>
              <a:ext cx="3485977" cy="1960389"/>
              <a:chOff x="1018874" y="1897499"/>
              <a:chExt cx="3485977" cy="1960389"/>
            </a:xfrm>
          </p:grpSpPr>
          <p:grpSp>
            <p:nvGrpSpPr>
              <p:cNvPr id="99" name="グループ化 98"/>
              <p:cNvGrpSpPr/>
              <p:nvPr/>
            </p:nvGrpSpPr>
            <p:grpSpPr>
              <a:xfrm>
                <a:off x="1018874" y="1897499"/>
                <a:ext cx="3485977" cy="1960389"/>
                <a:chOff x="310445" y="3675523"/>
                <a:chExt cx="3485977" cy="1960389"/>
              </a:xfrm>
            </p:grpSpPr>
            <p:cxnSp>
              <p:nvCxnSpPr>
                <p:cNvPr id="101" name="直線矢印コネクタ 100"/>
                <p:cNvCxnSpPr/>
                <p:nvPr/>
              </p:nvCxnSpPr>
              <p:spPr>
                <a:xfrm flipH="1" flipV="1">
                  <a:off x="325206" y="3675523"/>
                  <a:ext cx="2492" cy="196038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310445" y="5627543"/>
                  <a:ext cx="3485977" cy="9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0" name="フリーフォーム 99"/>
              <p:cNvSpPr/>
              <p:nvPr/>
            </p:nvSpPr>
            <p:spPr>
              <a:xfrm>
                <a:off x="1026542" y="2447948"/>
                <a:ext cx="3155733" cy="1178313"/>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円/楕円 78"/>
            <p:cNvSpPr>
              <a:spLocks noChangeAspect="1"/>
            </p:cNvSpPr>
            <p:nvPr/>
          </p:nvSpPr>
          <p:spPr>
            <a:xfrm>
              <a:off x="587227" y="495958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a:spLocks noChangeAspect="1"/>
            </p:cNvSpPr>
            <p:nvPr/>
          </p:nvSpPr>
          <p:spPr>
            <a:xfrm>
              <a:off x="1859980"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a:spLocks noChangeAspect="1"/>
            </p:cNvSpPr>
            <p:nvPr/>
          </p:nvSpPr>
          <p:spPr>
            <a:xfrm>
              <a:off x="2076880" y="520535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a:spLocks noChangeAspect="1"/>
            </p:cNvSpPr>
            <p:nvPr/>
          </p:nvSpPr>
          <p:spPr>
            <a:xfrm>
              <a:off x="2279443" y="54213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a:spLocks noChangeAspect="1"/>
            </p:cNvSpPr>
            <p:nvPr/>
          </p:nvSpPr>
          <p:spPr>
            <a:xfrm>
              <a:off x="839443" y="45995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a:spLocks noChangeAspect="1"/>
            </p:cNvSpPr>
            <p:nvPr/>
          </p:nvSpPr>
          <p:spPr>
            <a:xfrm>
              <a:off x="2495443" y="555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a:spLocks noChangeAspect="1"/>
            </p:cNvSpPr>
            <p:nvPr/>
          </p:nvSpPr>
          <p:spPr>
            <a:xfrm>
              <a:off x="2711443" y="557378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a:spLocks noChangeAspect="1"/>
            </p:cNvSpPr>
            <p:nvPr/>
          </p:nvSpPr>
          <p:spPr>
            <a:xfrm>
              <a:off x="2903980" y="5520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1019275" y="4455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1235299" y="441074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a:spLocks noChangeAspect="1"/>
            </p:cNvSpPr>
            <p:nvPr/>
          </p:nvSpPr>
          <p:spPr>
            <a:xfrm>
              <a:off x="1668479" y="4728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a:spLocks noChangeAspect="1"/>
            </p:cNvSpPr>
            <p:nvPr/>
          </p:nvSpPr>
          <p:spPr>
            <a:xfrm>
              <a:off x="3119980" y="537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a:spLocks noChangeAspect="1"/>
            </p:cNvSpPr>
            <p:nvPr/>
          </p:nvSpPr>
          <p:spPr>
            <a:xfrm>
              <a:off x="3335980" y="5196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a:spLocks noChangeAspect="1"/>
            </p:cNvSpPr>
            <p:nvPr/>
          </p:nvSpPr>
          <p:spPr>
            <a:xfrm>
              <a:off x="3541994" y="4944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a:spLocks noChangeAspect="1"/>
            </p:cNvSpPr>
            <p:nvPr/>
          </p:nvSpPr>
          <p:spPr>
            <a:xfrm>
              <a:off x="3767980" y="469234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416751" y="3719999"/>
              <a:ext cx="1066501" cy="1598399"/>
            </a:xfrm>
            <a:prstGeom prst="rect">
              <a:avLst/>
            </a:prstGeom>
            <a:noFill/>
          </p:spPr>
          <p:txBody>
            <a:bodyPr vert="eaVert" wrap="none" rtlCol="0">
              <a:spAutoFit/>
            </a:bodyPr>
            <a:lstStyle/>
            <a:p>
              <a:r>
                <a:rPr kumimoji="1" lang="ja-JP" altLang="en-US" sz="1100" dirty="0" smtClean="0">
                  <a:latin typeface="ＭＳ Ｐゴシック" pitchFamily="50" charset="-128"/>
                  <a:ea typeface="ＭＳ Ｐゴシック" pitchFamily="50" charset="-128"/>
                </a:rPr>
                <a:t>センサ情報</a:t>
              </a:r>
              <a:endParaRPr kumimoji="1" lang="ja-JP" altLang="en-US" sz="1100" dirty="0">
                <a:latin typeface="ＭＳ Ｐゴシック" pitchFamily="50" charset="-128"/>
                <a:ea typeface="ＭＳ Ｐゴシック" pitchFamily="50" charset="-128"/>
              </a:endParaRPr>
            </a:p>
          </p:txBody>
        </p:sp>
        <p:sp>
          <p:nvSpPr>
            <p:cNvPr id="95" name="テキスト ボックス 94"/>
            <p:cNvSpPr txBox="1"/>
            <p:nvPr/>
          </p:nvSpPr>
          <p:spPr>
            <a:xfrm>
              <a:off x="2891067" y="5808760"/>
              <a:ext cx="1406544" cy="553135"/>
            </a:xfrm>
            <a:prstGeom prst="rect">
              <a:avLst/>
            </a:prstGeom>
            <a:noFill/>
          </p:spPr>
          <p:txBody>
            <a:bodyPr wrap="none" rtlCol="0">
              <a:spAutoFit/>
            </a:bodyPr>
            <a:lstStyle/>
            <a:p>
              <a:r>
                <a:rPr kumimoji="1" lang="ja-JP" altLang="en-US" sz="1100" dirty="0" smtClean="0">
                  <a:latin typeface="ＭＳ Ｐゴシック" pitchFamily="50" charset="-128"/>
                  <a:ea typeface="ＭＳ Ｐゴシック" pitchFamily="50" charset="-128"/>
                </a:rPr>
                <a:t>時間</a:t>
              </a:r>
              <a:endParaRPr kumimoji="1" lang="ja-JP" altLang="en-US" sz="1100" dirty="0">
                <a:latin typeface="ＭＳ Ｐゴシック" pitchFamily="50" charset="-128"/>
                <a:ea typeface="ＭＳ Ｐゴシック" pitchFamily="50" charset="-128"/>
              </a:endParaRPr>
            </a:p>
          </p:txBody>
        </p:sp>
        <p:sp>
          <p:nvSpPr>
            <p:cNvPr id="96" name="円/楕円 95"/>
            <p:cNvSpPr>
              <a:spLocks noChangeAspect="1"/>
            </p:cNvSpPr>
            <p:nvPr/>
          </p:nvSpPr>
          <p:spPr>
            <a:xfrm>
              <a:off x="1451323" y="452752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2314880" y="3879453"/>
              <a:ext cx="2256655" cy="553135"/>
            </a:xfrm>
            <a:prstGeom prst="rect">
              <a:avLst/>
            </a:prstGeom>
            <a:noFill/>
          </p:spPr>
          <p:txBody>
            <a:bodyPr wrap="none" rtlCol="0">
              <a:spAutoFit/>
            </a:bodyPr>
            <a:lstStyle/>
            <a:p>
              <a:r>
                <a:rPr lang="ja-JP" altLang="en-US" sz="1100" dirty="0">
                  <a:latin typeface="ＭＳ Ｐゴシック" pitchFamily="50" charset="-128"/>
                  <a:ea typeface="ＭＳ Ｐゴシック" pitchFamily="50" charset="-128"/>
                </a:rPr>
                <a:t>生成</a:t>
              </a:r>
              <a:r>
                <a:rPr kumimoji="1" lang="ja-JP" altLang="en-US" sz="1100" dirty="0" smtClean="0">
                  <a:latin typeface="ＭＳ Ｐゴシック" pitchFamily="50" charset="-128"/>
                  <a:ea typeface="ＭＳ Ｐゴシック" pitchFamily="50" charset="-128"/>
                </a:rPr>
                <a:t>動作</a:t>
              </a:r>
              <a:endParaRPr kumimoji="1" lang="ja-JP" altLang="en-US" sz="1100" dirty="0">
                <a:latin typeface="ＭＳ Ｐゴシック" pitchFamily="50" charset="-128"/>
                <a:ea typeface="ＭＳ Ｐゴシック" pitchFamily="50" charset="-128"/>
              </a:endParaRPr>
            </a:p>
          </p:txBody>
        </p:sp>
        <p:cxnSp>
          <p:nvCxnSpPr>
            <p:cNvPr id="98" name="直線矢印コネクタ 97"/>
            <p:cNvCxnSpPr>
              <a:endCxn id="97" idx="1"/>
            </p:cNvCxnSpPr>
            <p:nvPr/>
          </p:nvCxnSpPr>
          <p:spPr>
            <a:xfrm flipV="1">
              <a:off x="1603919" y="4156020"/>
              <a:ext cx="710961" cy="56219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3" name="右矢印 102"/>
          <p:cNvSpPr/>
          <p:nvPr/>
        </p:nvSpPr>
        <p:spPr>
          <a:xfrm>
            <a:off x="4749793" y="5906353"/>
            <a:ext cx="2117705" cy="118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rot="16200000">
            <a:off x="6560716" y="2496839"/>
            <a:ext cx="923330" cy="3164134"/>
          </a:xfrm>
          <a:prstGeom prst="rect">
            <a:avLst/>
          </a:prstGeom>
          <a:noFill/>
          <a:ln w="28575">
            <a:noFill/>
          </a:ln>
        </p:spPr>
        <p:txBody>
          <a:bodyPr vert="eaVert" wrap="square" rtlCol="0">
            <a:spAutoFit/>
          </a:bodyPr>
          <a:lstStyle/>
          <a:p>
            <a:pPr algn="ctr"/>
            <a:r>
              <a:rPr kumimoji="1" lang="en-US" altLang="ja-JP" sz="2400" b="1" dirty="0" smtClean="0">
                <a:solidFill>
                  <a:schemeClr val="accent1">
                    <a:lumMod val="60000"/>
                    <a:lumOff val="40000"/>
                  </a:schemeClr>
                </a:solidFill>
                <a:latin typeface="ＭＳ Ｐゴシック" pitchFamily="50" charset="-128"/>
                <a:ea typeface="ＭＳ Ｐゴシック" pitchFamily="50" charset="-128"/>
              </a:rPr>
              <a:t>Motion Space</a:t>
            </a:r>
            <a:r>
              <a:rPr kumimoji="1" lang="ja-JP" altLang="en-US" sz="2400" b="1" dirty="0" smtClean="0">
                <a:solidFill>
                  <a:schemeClr val="accent1">
                    <a:lumMod val="60000"/>
                    <a:lumOff val="40000"/>
                  </a:schemeClr>
                </a:solidFill>
                <a:latin typeface="ＭＳ Ｐゴシック" pitchFamily="50" charset="-128"/>
                <a:ea typeface="ＭＳ Ｐゴシック" pitchFamily="50" charset="-128"/>
              </a:rPr>
              <a:t>全体の</a:t>
            </a:r>
            <a:endParaRPr kumimoji="1" lang="en-US" altLang="ja-JP" sz="2400" b="1" dirty="0" smtClean="0">
              <a:solidFill>
                <a:schemeClr val="accent1">
                  <a:lumMod val="60000"/>
                  <a:lumOff val="40000"/>
                </a:schemeClr>
              </a:solidFill>
              <a:latin typeface="ＭＳ Ｐゴシック" pitchFamily="50" charset="-128"/>
              <a:ea typeface="ＭＳ Ｐゴシック" pitchFamily="50" charset="-128"/>
            </a:endParaRPr>
          </a:p>
          <a:p>
            <a:pPr algn="ctr"/>
            <a:r>
              <a:rPr kumimoji="1" lang="ja-JP" altLang="en-US" sz="2400" b="1" dirty="0" smtClean="0">
                <a:solidFill>
                  <a:schemeClr val="accent1">
                    <a:lumMod val="60000"/>
                    <a:lumOff val="40000"/>
                  </a:schemeClr>
                </a:solidFill>
                <a:latin typeface="ＭＳ Ｐゴシック" pitchFamily="50" charset="-128"/>
                <a:ea typeface="ＭＳ Ｐゴシック" pitchFamily="50" charset="-128"/>
              </a:rPr>
              <a:t>プロセス</a:t>
            </a:r>
            <a:endParaRPr kumimoji="1" lang="ja-JP" altLang="en-US" sz="2400" b="1" dirty="0">
              <a:solidFill>
                <a:schemeClr val="accent1">
                  <a:lumMod val="60000"/>
                  <a:lumOff val="40000"/>
                </a:schemeClr>
              </a:solidFill>
              <a:latin typeface="ＭＳ Ｐゴシック" pitchFamily="50" charset="-128"/>
              <a:ea typeface="ＭＳ Ｐゴシック" pitchFamily="50" charset="-128"/>
            </a:endParaRPr>
          </a:p>
        </p:txBody>
      </p:sp>
      <p:grpSp>
        <p:nvGrpSpPr>
          <p:cNvPr id="105" name="Group 59"/>
          <p:cNvGrpSpPr>
            <a:grpSpLocks noChangeAspect="1"/>
          </p:cNvGrpSpPr>
          <p:nvPr/>
        </p:nvGrpSpPr>
        <p:grpSpPr bwMode="auto">
          <a:xfrm flipH="1">
            <a:off x="3995936" y="5372090"/>
            <a:ext cx="673100" cy="762000"/>
            <a:chOff x="2725" y="1702"/>
            <a:chExt cx="414" cy="482"/>
          </a:xfrm>
        </p:grpSpPr>
        <p:sp>
          <p:nvSpPr>
            <p:cNvPr id="106" name="Oval 60"/>
            <p:cNvSpPr>
              <a:spLocks noChangeAspect="1" noChangeArrowheads="1"/>
            </p:cNvSpPr>
            <p:nvPr/>
          </p:nvSpPr>
          <p:spPr bwMode="auto">
            <a:xfrm>
              <a:off x="2725"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 name="Rectangle 61"/>
            <p:cNvSpPr>
              <a:spLocks noChangeAspect="1" noChangeArrowheads="1"/>
            </p:cNvSpPr>
            <p:nvPr/>
          </p:nvSpPr>
          <p:spPr bwMode="auto">
            <a:xfrm>
              <a:off x="2760" y="1702"/>
              <a:ext cx="344" cy="241"/>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8" name="Oval 62"/>
            <p:cNvSpPr>
              <a:spLocks noChangeAspect="1" noChangeArrowheads="1"/>
            </p:cNvSpPr>
            <p:nvPr/>
          </p:nvSpPr>
          <p:spPr bwMode="auto">
            <a:xfrm>
              <a:off x="2742"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9" name="Rectangle 63"/>
            <p:cNvSpPr>
              <a:spLocks noChangeAspect="1" noChangeArrowheads="1"/>
            </p:cNvSpPr>
            <p:nvPr/>
          </p:nvSpPr>
          <p:spPr bwMode="auto">
            <a:xfrm>
              <a:off x="2828" y="1943"/>
              <a:ext cx="225" cy="172"/>
            </a:xfrm>
            <a:prstGeom prst="rect">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 name="Oval 64"/>
            <p:cNvSpPr>
              <a:spLocks noChangeAspect="1" noChangeArrowheads="1"/>
            </p:cNvSpPr>
            <p:nvPr/>
          </p:nvSpPr>
          <p:spPr bwMode="auto">
            <a:xfrm>
              <a:off x="3001" y="2064"/>
              <a:ext cx="121" cy="120"/>
            </a:xfrm>
            <a:prstGeom prst="ellipse">
              <a:avLst/>
            </a:prstGeom>
            <a:solidFill>
              <a:srgbClr val="0033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1" name="Oval 65"/>
            <p:cNvSpPr>
              <a:spLocks noChangeAspect="1" noChangeArrowheads="1"/>
            </p:cNvSpPr>
            <p:nvPr/>
          </p:nvSpPr>
          <p:spPr bwMode="auto">
            <a:xfrm>
              <a:off x="2828" y="1805"/>
              <a:ext cx="35"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 name="Oval 66"/>
            <p:cNvSpPr>
              <a:spLocks noChangeAspect="1" noChangeArrowheads="1"/>
            </p:cNvSpPr>
            <p:nvPr/>
          </p:nvSpPr>
          <p:spPr bwMode="auto">
            <a:xfrm>
              <a:off x="2984" y="1805"/>
              <a:ext cx="34" cy="35"/>
            </a:xfrm>
            <a:prstGeom prst="ellipse">
              <a:avLst/>
            </a:prstGeom>
            <a:solidFill>
              <a:schemeClr val="tx1"/>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3" name="Rectangle 67"/>
            <p:cNvSpPr>
              <a:spLocks noChangeAspect="1" noChangeArrowheads="1"/>
            </p:cNvSpPr>
            <p:nvPr/>
          </p:nvSpPr>
          <p:spPr bwMode="auto">
            <a:xfrm>
              <a:off x="2880" y="1874"/>
              <a:ext cx="86" cy="18"/>
            </a:xfrm>
            <a:prstGeom prst="rect">
              <a:avLst/>
            </a:prstGeom>
            <a:solidFill>
              <a:schemeClr val="tx1"/>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4" name="AutoShape 68"/>
            <p:cNvSpPr>
              <a:spLocks noChangeAspect="1" noChangeArrowheads="1"/>
            </p:cNvSpPr>
            <p:nvPr/>
          </p:nvSpPr>
          <p:spPr bwMode="auto">
            <a:xfrm>
              <a:off x="2742" y="1960"/>
              <a:ext cx="87" cy="104"/>
            </a:xfrm>
            <a:prstGeom prst="parallelogram">
              <a:avLst>
                <a:gd name="adj" fmla="val 25000"/>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5" name="AutoShape 69"/>
            <p:cNvSpPr>
              <a:spLocks noChangeAspect="1" noChangeArrowheads="1"/>
            </p:cNvSpPr>
            <p:nvPr/>
          </p:nvSpPr>
          <p:spPr bwMode="auto">
            <a:xfrm flipH="1">
              <a:off x="3053" y="1960"/>
              <a:ext cx="86" cy="104"/>
            </a:xfrm>
            <a:prstGeom prst="parallelogram">
              <a:avLst>
                <a:gd name="adj" fmla="val 25273"/>
              </a:avLst>
            </a:prstGeom>
            <a:solidFill>
              <a:srgbClr val="99CCCC"/>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6" name="Oval 70"/>
            <p:cNvSpPr>
              <a:spLocks noChangeAspect="1" noChangeArrowheads="1"/>
            </p:cNvSpPr>
            <p:nvPr/>
          </p:nvSpPr>
          <p:spPr bwMode="auto">
            <a:xfrm>
              <a:off x="3087" y="1771"/>
              <a:ext cx="52" cy="86"/>
            </a:xfrm>
            <a:prstGeom prst="ellipse">
              <a:avLst/>
            </a:prstGeom>
            <a:solidFill>
              <a:srgbClr val="99CCCC"/>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 name="Rectangle 71"/>
            <p:cNvSpPr>
              <a:spLocks noChangeAspect="1" noChangeArrowheads="1"/>
            </p:cNvSpPr>
            <p:nvPr/>
          </p:nvSpPr>
          <p:spPr bwMode="auto">
            <a:xfrm>
              <a:off x="2880" y="1978"/>
              <a:ext cx="104" cy="51"/>
            </a:xfrm>
            <a:prstGeom prst="rect">
              <a:avLst/>
            </a:prstGeom>
            <a:solidFill>
              <a:schemeClr val="bg1"/>
            </a:solidFill>
            <a:ln>
              <a:noFill/>
            </a:ln>
            <a:effectLst/>
            <a:extLst>
              <a:ext uri="{91240B29-F687-4F45-9708-019B960494DF}">
                <a14:hiddenLine xmlns:a14="http://schemas.microsoft.com/office/drawing/2010/main" w="25400"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445687883"/>
      </p:ext>
    </p:extLst>
  </p:cSld>
  <p:clrMapOvr>
    <a:masterClrMapping/>
  </p:clrMapOvr>
  <mc:AlternateContent xmlns:mc="http://schemas.openxmlformats.org/markup-compatibility/2006" xmlns:p14="http://schemas.microsoft.com/office/powerpoint/2010/main">
    <mc:Choice Requires="p14">
      <p:transition spd="slow" p14:dur="2000" advTm="25291"/>
    </mc:Choice>
    <mc:Fallback xmlns="">
      <p:transition spd="slow" advTm="2529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実験結果</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79094" y="996516"/>
            <a:ext cx="7441795" cy="792088"/>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知識空間上の出力動作１</a:t>
            </a:r>
            <a:endParaRPr lang="en-US" altLang="ja-JP" sz="3200" dirty="0" smtClean="0">
              <a:latin typeface="ＭＳ Ｐゴシック" pitchFamily="50" charset="-128"/>
              <a:ea typeface="ＭＳ Ｐゴシック" pitchFamily="50" charset="-128"/>
            </a:endParaRPr>
          </a:p>
        </p:txBody>
      </p:sp>
      <p:pic>
        <p:nvPicPr>
          <p:cNvPr id="6146" name="Picture 2" descr="C:\Users\hazama\Desktop\論文使用図\出力1空間.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05" y="1916832"/>
            <a:ext cx="7089775" cy="380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68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実験結果</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79094" y="996516"/>
            <a:ext cx="7441795" cy="792088"/>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初期角度</a:t>
            </a:r>
            <a:r>
              <a:rPr lang="en-US" altLang="ja-JP" sz="3200" dirty="0" smtClean="0">
                <a:latin typeface="ＭＳ Ｐゴシック" pitchFamily="50" charset="-128"/>
                <a:ea typeface="ＭＳ Ｐゴシック" pitchFamily="50" charset="-128"/>
              </a:rPr>
              <a:t>-90°</a:t>
            </a:r>
            <a:r>
              <a:rPr lang="ja-JP" altLang="en-US" sz="3200" dirty="0" smtClean="0">
                <a:latin typeface="ＭＳ Ｐゴシック" pitchFamily="50" charset="-128"/>
                <a:ea typeface="ＭＳ Ｐゴシック" pitchFamily="50" charset="-128"/>
              </a:rPr>
              <a:t>から生成した出力動作</a:t>
            </a:r>
            <a:r>
              <a:rPr lang="ja-JP" altLang="en-US" sz="3200" dirty="0">
                <a:latin typeface="ＭＳ Ｐゴシック" pitchFamily="50" charset="-128"/>
                <a:ea typeface="ＭＳ Ｐゴシック" pitchFamily="50" charset="-128"/>
              </a:rPr>
              <a:t>２</a:t>
            </a:r>
            <a:endParaRPr lang="en-US" altLang="ja-JP" sz="3200" dirty="0" smtClean="0">
              <a:latin typeface="ＭＳ Ｐゴシック" pitchFamily="50" charset="-128"/>
              <a:ea typeface="ＭＳ Ｐゴシック" pitchFamily="50" charset="-128"/>
            </a:endParaRPr>
          </a:p>
        </p:txBody>
      </p:sp>
      <p:pic>
        <p:nvPicPr>
          <p:cNvPr id="7170" name="Picture 2" descr="C:\Users\hazama\Desktop\論文使用図\改出力動作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36457"/>
            <a:ext cx="6696744" cy="421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55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実験結果</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79094" y="996516"/>
            <a:ext cx="7441795" cy="792088"/>
          </a:xfrm>
        </p:spPr>
        <p:txBody>
          <a:bodyPr>
            <a:normAutofit/>
          </a:bodyPr>
          <a:lstStyle/>
          <a:p>
            <a:pPr>
              <a:buFont typeface="Wingdings" pitchFamily="2" charset="2"/>
              <a:buChar char="n"/>
            </a:pPr>
            <a:r>
              <a:rPr lang="ja-JP" altLang="en-US" sz="3200" dirty="0">
                <a:latin typeface="ＭＳ Ｐゴシック" pitchFamily="50" charset="-128"/>
                <a:ea typeface="ＭＳ Ｐゴシック" pitchFamily="50" charset="-128"/>
              </a:rPr>
              <a:t>知識</a:t>
            </a:r>
            <a:r>
              <a:rPr lang="ja-JP" altLang="en-US" sz="3200" dirty="0" smtClean="0">
                <a:latin typeface="ＭＳ Ｐゴシック" pitchFamily="50" charset="-128"/>
                <a:ea typeface="ＭＳ Ｐゴシック" pitchFamily="50" charset="-128"/>
              </a:rPr>
              <a:t>空間上の出力動作２</a:t>
            </a:r>
            <a:endParaRPr lang="en-US" altLang="ja-JP" sz="3200" dirty="0" smtClean="0">
              <a:latin typeface="ＭＳ Ｐゴシック" pitchFamily="50" charset="-128"/>
              <a:ea typeface="ＭＳ Ｐゴシック" pitchFamily="50" charset="-128"/>
            </a:endParaRPr>
          </a:p>
        </p:txBody>
      </p:sp>
      <p:pic>
        <p:nvPicPr>
          <p:cNvPr id="8194" name="Picture 2" descr="C:\Users\hazama\Desktop\論文使用図\出力2空間.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7042150" cy="375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55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000" dirty="0">
                <a:latin typeface="ＭＳ Ｐゴシック" pitchFamily="50" charset="-128"/>
                <a:ea typeface="ＭＳ Ｐゴシック" pitchFamily="50" charset="-128"/>
              </a:rPr>
              <a:t>比較</a:t>
            </a:r>
            <a:r>
              <a:rPr lang="ja-JP" altLang="en-US" sz="4000" dirty="0" smtClean="0">
                <a:latin typeface="ＭＳ Ｐゴシック" pitchFamily="50" charset="-128"/>
                <a:ea typeface="ＭＳ Ｐゴシック" pitchFamily="50" charset="-128"/>
              </a:rPr>
              <a:t>１：初期値</a:t>
            </a:r>
            <a:r>
              <a:rPr lang="en-US" altLang="ja-JP" sz="4000" dirty="0" smtClean="0">
                <a:latin typeface="ＭＳ Ｐゴシック" pitchFamily="50" charset="-128"/>
                <a:ea typeface="ＭＳ Ｐゴシック" pitchFamily="50" charset="-128"/>
              </a:rPr>
              <a:t>90[</a:t>
            </a:r>
            <a:r>
              <a:rPr lang="en-US" altLang="ja-JP" sz="4000" dirty="0" err="1" smtClean="0">
                <a:latin typeface="ＭＳ Ｐゴシック" pitchFamily="50" charset="-128"/>
                <a:ea typeface="ＭＳ Ｐゴシック" pitchFamily="50" charset="-128"/>
              </a:rPr>
              <a:t>deg</a:t>
            </a:r>
            <a:r>
              <a:rPr lang="en-US" altLang="ja-JP" sz="4000" dirty="0" smtClean="0">
                <a:latin typeface="ＭＳ Ｐゴシック" pitchFamily="50" charset="-128"/>
                <a:ea typeface="ＭＳ Ｐゴシック" pitchFamily="50" charset="-128"/>
              </a:rPr>
              <a:t>]</a:t>
            </a:r>
            <a:r>
              <a:rPr lang="ja-JP" altLang="en-US" sz="4000" dirty="0" smtClean="0">
                <a:latin typeface="ＭＳ Ｐゴシック" pitchFamily="50" charset="-128"/>
                <a:ea typeface="ＭＳ Ｐゴシック" pitchFamily="50" charset="-128"/>
              </a:rPr>
              <a:t>の入出力</a:t>
            </a:r>
            <a:endParaRPr kumimoji="1" lang="ja-JP" altLang="en-US" sz="4000" dirty="0">
              <a:latin typeface="ＭＳ Ｐゴシック" pitchFamily="50" charset="-128"/>
              <a:ea typeface="ＭＳ Ｐゴシック" pitchFamily="50" charset="-128"/>
            </a:endParaRPr>
          </a:p>
        </p:txBody>
      </p:sp>
      <p:pic>
        <p:nvPicPr>
          <p:cNvPr id="4098" name="Picture 2" descr="C:\Users\hazama\Desktop\論文使用図\改改入力出力比較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840760" cy="438708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719572" y="5526186"/>
            <a:ext cx="7632848" cy="707886"/>
          </a:xfrm>
          <a:prstGeom prst="rect">
            <a:avLst/>
          </a:prstGeom>
        </p:spPr>
        <p:txBody>
          <a:bodyPr wrap="square">
            <a:spAutoFit/>
          </a:bodyPr>
          <a:lstStyle/>
          <a:p>
            <a:pPr marL="0" lvl="1" indent="0">
              <a:buNone/>
            </a:pPr>
            <a:r>
              <a:rPr lang="ja-JP" altLang="en-US" sz="2000" dirty="0" smtClean="0">
                <a:latin typeface="ＭＳ Ｐゴシック" pitchFamily="50" charset="-128"/>
                <a:ea typeface="ＭＳ Ｐゴシック" pitchFamily="50" charset="-128"/>
              </a:rPr>
              <a:t>各サンプリング</a:t>
            </a:r>
            <a:r>
              <a:rPr lang="ja-JP" altLang="en-US" sz="2000" dirty="0">
                <a:latin typeface="ＭＳ Ｐゴシック" pitchFamily="50" charset="-128"/>
                <a:ea typeface="ＭＳ Ｐゴシック" pitchFamily="50" charset="-128"/>
              </a:rPr>
              <a:t>の差分の</a:t>
            </a:r>
            <a:r>
              <a:rPr lang="ja-JP" altLang="en-US" sz="2000" dirty="0" smtClean="0">
                <a:latin typeface="ＭＳ Ｐゴシック" pitchFamily="50" charset="-128"/>
                <a:ea typeface="ＭＳ Ｐゴシック" pitchFamily="50" charset="-128"/>
              </a:rPr>
              <a:t>値　最大値</a:t>
            </a:r>
            <a:r>
              <a:rPr lang="en-US" altLang="ja-JP" sz="2000" dirty="0">
                <a:latin typeface="ＭＳ Ｐゴシック" pitchFamily="50" charset="-128"/>
                <a:ea typeface="ＭＳ Ｐゴシック" pitchFamily="50" charset="-128"/>
              </a:rPr>
              <a:t>71.0599</a:t>
            </a:r>
            <a:r>
              <a:rPr lang="ja-JP" altLang="en-US" sz="2000" dirty="0">
                <a:latin typeface="ＭＳ Ｐゴシック" pitchFamily="50" charset="-128"/>
                <a:ea typeface="ＭＳ Ｐゴシック" pitchFamily="50" charset="-128"/>
              </a:rPr>
              <a:t>　最小値</a:t>
            </a:r>
            <a:r>
              <a:rPr lang="en-US" altLang="ja-JP" sz="2000" dirty="0">
                <a:latin typeface="ＭＳ Ｐゴシック" pitchFamily="50" charset="-128"/>
                <a:ea typeface="ＭＳ Ｐゴシック" pitchFamily="50" charset="-128"/>
              </a:rPr>
              <a:t>0.480034</a:t>
            </a:r>
          </a:p>
          <a:p>
            <a:pPr marL="0" lvl="1" indent="0">
              <a:buNone/>
            </a:pPr>
            <a:r>
              <a:rPr lang="ja-JP" altLang="en-US" sz="2000" dirty="0" smtClean="0">
                <a:latin typeface="ＭＳ Ｐゴシック" pitchFamily="50" charset="-128"/>
                <a:ea typeface="ＭＳ Ｐゴシック" pitchFamily="50" charset="-128"/>
              </a:rPr>
              <a:t>　　　　　　　　　　　　　　　　　　平均</a:t>
            </a:r>
            <a:r>
              <a:rPr lang="en-US" altLang="ja-JP" sz="2000" dirty="0" smtClean="0"/>
              <a:t>27.38901</a:t>
            </a:r>
            <a:endParaRPr lang="en-US" altLang="ja-JP" sz="2000" dirty="0">
              <a:solidFill>
                <a:srgbClr val="000000"/>
              </a:solidFill>
              <a:latin typeface="ＭＳ Ｐゴシック"/>
            </a:endParaRPr>
          </a:p>
        </p:txBody>
      </p:sp>
    </p:spTree>
    <p:extLst>
      <p:ext uri="{BB962C8B-B14F-4D97-AF65-F5344CB8AC3E}">
        <p14:creationId xmlns:p14="http://schemas.microsoft.com/office/powerpoint/2010/main" val="3116097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000" dirty="0" smtClean="0">
                <a:latin typeface="ＭＳ Ｐゴシック" pitchFamily="50" charset="-128"/>
                <a:ea typeface="ＭＳ Ｐゴシック" pitchFamily="50" charset="-128"/>
              </a:rPr>
              <a:t>比較２：初期値</a:t>
            </a:r>
            <a:r>
              <a:rPr kumimoji="1" lang="en-US" altLang="ja-JP" sz="4000" dirty="0" smtClean="0">
                <a:latin typeface="ＭＳ Ｐゴシック" pitchFamily="50" charset="-128"/>
                <a:ea typeface="ＭＳ Ｐゴシック" pitchFamily="50" charset="-128"/>
              </a:rPr>
              <a:t>90[</a:t>
            </a:r>
            <a:r>
              <a:rPr kumimoji="1" lang="en-US" altLang="ja-JP" sz="4000" dirty="0" err="1" smtClean="0">
                <a:latin typeface="ＭＳ Ｐゴシック" pitchFamily="50" charset="-128"/>
                <a:ea typeface="ＭＳ Ｐゴシック" pitchFamily="50" charset="-128"/>
              </a:rPr>
              <a:t>deg</a:t>
            </a:r>
            <a:r>
              <a:rPr kumimoji="1" lang="en-US" altLang="ja-JP" sz="4000" dirty="0" smtClean="0">
                <a:latin typeface="ＭＳ Ｐゴシック" pitchFamily="50" charset="-128"/>
                <a:ea typeface="ＭＳ Ｐゴシック" pitchFamily="50" charset="-128"/>
              </a:rPr>
              <a:t>]</a:t>
            </a:r>
            <a:r>
              <a:rPr kumimoji="1" lang="ja-JP" altLang="en-US" sz="4000" dirty="0" smtClean="0">
                <a:latin typeface="ＭＳ Ｐゴシック" pitchFamily="50" charset="-128"/>
                <a:ea typeface="ＭＳ Ｐゴシック" pitchFamily="50" charset="-128"/>
              </a:rPr>
              <a:t>の入出力</a:t>
            </a:r>
            <a:endParaRPr kumimoji="1" lang="ja-JP" altLang="en-US" sz="4000" dirty="0">
              <a:latin typeface="ＭＳ Ｐゴシック" pitchFamily="50" charset="-128"/>
              <a:ea typeface="ＭＳ Ｐゴシック" pitchFamily="50" charset="-128"/>
            </a:endParaRPr>
          </a:p>
        </p:txBody>
      </p:sp>
      <p:pic>
        <p:nvPicPr>
          <p:cNvPr id="9218" name="Picture 2" descr="C:\Users\hazama\Desktop\論文使用図\改入力出力比較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192589"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19572" y="5526186"/>
            <a:ext cx="7632848" cy="707886"/>
          </a:xfrm>
          <a:prstGeom prst="rect">
            <a:avLst/>
          </a:prstGeom>
        </p:spPr>
        <p:txBody>
          <a:bodyPr wrap="square">
            <a:spAutoFit/>
          </a:bodyPr>
          <a:lstStyle/>
          <a:p>
            <a:pPr marL="0" lvl="1" indent="0">
              <a:buNone/>
            </a:pPr>
            <a:r>
              <a:rPr lang="ja-JP" altLang="en-US" sz="2000" dirty="0" smtClean="0">
                <a:latin typeface="ＭＳ Ｐゴシック" pitchFamily="50" charset="-128"/>
                <a:ea typeface="ＭＳ Ｐゴシック" pitchFamily="50" charset="-128"/>
              </a:rPr>
              <a:t>各サンプリング</a:t>
            </a:r>
            <a:r>
              <a:rPr lang="ja-JP" altLang="en-US" sz="2000" dirty="0">
                <a:latin typeface="ＭＳ Ｐゴシック" pitchFamily="50" charset="-128"/>
                <a:ea typeface="ＭＳ Ｐゴシック" pitchFamily="50" charset="-128"/>
              </a:rPr>
              <a:t>の差分の</a:t>
            </a:r>
            <a:r>
              <a:rPr lang="ja-JP" altLang="en-US" sz="2000" dirty="0" smtClean="0">
                <a:latin typeface="ＭＳ Ｐゴシック" pitchFamily="50" charset="-128"/>
                <a:ea typeface="ＭＳ Ｐゴシック" pitchFamily="50" charset="-128"/>
              </a:rPr>
              <a:t>値　最大値</a:t>
            </a:r>
            <a:r>
              <a:rPr lang="en-US" altLang="ja-JP" sz="2000" dirty="0" smtClean="0">
                <a:latin typeface="ＭＳ Ｐゴシック" pitchFamily="50" charset="-128"/>
                <a:ea typeface="ＭＳ Ｐゴシック" pitchFamily="50" charset="-128"/>
              </a:rPr>
              <a:t>101.248</a:t>
            </a:r>
            <a:r>
              <a:rPr lang="ja-JP" altLang="en-US" sz="2000" dirty="0">
                <a:latin typeface="ＭＳ Ｐゴシック" pitchFamily="50" charset="-128"/>
                <a:ea typeface="ＭＳ Ｐゴシック" pitchFamily="50" charset="-128"/>
              </a:rPr>
              <a:t>　最小値</a:t>
            </a:r>
            <a:r>
              <a:rPr lang="en-US" altLang="ja-JP" sz="2000" dirty="0">
                <a:latin typeface="ＭＳ Ｐゴシック" pitchFamily="50" charset="-128"/>
                <a:ea typeface="ＭＳ Ｐゴシック" pitchFamily="50" charset="-128"/>
              </a:rPr>
              <a:t>0.020298</a:t>
            </a:r>
          </a:p>
          <a:p>
            <a:pPr marL="0" lvl="1" indent="0">
              <a:buNone/>
            </a:pPr>
            <a:r>
              <a:rPr lang="ja-JP" altLang="en-US" sz="2000" dirty="0" smtClean="0">
                <a:latin typeface="ＭＳ Ｐゴシック" pitchFamily="50" charset="-128"/>
                <a:ea typeface="ＭＳ Ｐゴシック" pitchFamily="50" charset="-128"/>
              </a:rPr>
              <a:t>　　　　　　　　　　　　　　　　　　平均</a:t>
            </a:r>
            <a:r>
              <a:rPr lang="en-US" altLang="ja-JP" sz="2000" dirty="0" smtClean="0">
                <a:latin typeface="ＭＳ Ｐゴシック" pitchFamily="50" charset="-128"/>
                <a:ea typeface="ＭＳ Ｐゴシック" pitchFamily="50" charset="-128"/>
              </a:rPr>
              <a:t>27.38901</a:t>
            </a:r>
            <a:endParaRPr lang="en-US" altLang="ja-JP" sz="20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567717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比較３：比較対象</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67544" y="996516"/>
            <a:ext cx="8352928" cy="792088"/>
          </a:xfrm>
        </p:spPr>
        <p:txBody>
          <a:bodyPr>
            <a:normAutofit fontScale="85000" lnSpcReduction="10000"/>
          </a:bodyPr>
          <a:lstStyle/>
          <a:p>
            <a:pPr>
              <a:buFont typeface="Wingdings" pitchFamily="2" charset="2"/>
              <a:buChar char="n"/>
            </a:pPr>
            <a:r>
              <a:rPr lang="ja-JP" altLang="en-US" sz="3200" dirty="0" smtClean="0">
                <a:latin typeface="ＭＳ Ｐゴシック" pitchFamily="50" charset="-128"/>
                <a:ea typeface="ＭＳ Ｐゴシック" pitchFamily="50" charset="-128"/>
              </a:rPr>
              <a:t>入力動作１の</a:t>
            </a:r>
            <a:r>
              <a:rPr lang="en-US" altLang="ja-JP" sz="3200" dirty="0">
                <a:latin typeface="ＭＳ Ｐゴシック" pitchFamily="50" charset="-128"/>
                <a:ea typeface="ＭＳ Ｐゴシック" pitchFamily="50" charset="-128"/>
              </a:rPr>
              <a:t>Motion Space</a:t>
            </a:r>
            <a:r>
              <a:rPr lang="ja-JP" altLang="en-US" sz="3200" dirty="0" smtClean="0">
                <a:latin typeface="ＭＳ Ｐゴシック" pitchFamily="50" charset="-128"/>
                <a:ea typeface="ＭＳ Ｐゴシック" pitchFamily="50" charset="-128"/>
              </a:rPr>
              <a:t>知識空間から生成した動作</a:t>
            </a:r>
            <a:endParaRPr lang="en-US" altLang="ja-JP" sz="3200" dirty="0" smtClean="0">
              <a:latin typeface="ＭＳ Ｐゴシック" pitchFamily="50" charset="-128"/>
              <a:ea typeface="ＭＳ Ｐゴシック" pitchFamily="50" charset="-128"/>
            </a:endParaRPr>
          </a:p>
        </p:txBody>
      </p:sp>
      <p:pic>
        <p:nvPicPr>
          <p:cNvPr id="7" name="Picture 5" descr="C:\Users\hazama\Desktop\論文使用図\入力動作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12" y="1674026"/>
            <a:ext cx="3168352" cy="219524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hazama\Desktop\論文使用図\MS出力.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49644"/>
            <a:ext cx="4536504" cy="2856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azama\Desktop\論文使用図\ms選択頻度.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12" y="3870953"/>
            <a:ext cx="3716973" cy="228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16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比較３：結果</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79094" y="996516"/>
            <a:ext cx="7441795" cy="792088"/>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入力動作１と</a:t>
            </a:r>
            <a:r>
              <a:rPr lang="en-US" altLang="ja-JP" sz="3200" dirty="0" smtClean="0">
                <a:latin typeface="ＭＳ Ｐゴシック" pitchFamily="50" charset="-128"/>
                <a:ea typeface="ＭＳ Ｐゴシック" pitchFamily="50" charset="-128"/>
              </a:rPr>
              <a:t>MS</a:t>
            </a:r>
            <a:r>
              <a:rPr lang="ja-JP" altLang="en-US" sz="3200" dirty="0" smtClean="0">
                <a:latin typeface="ＭＳ Ｐゴシック" pitchFamily="50" charset="-128"/>
                <a:ea typeface="ＭＳ Ｐゴシック" pitchFamily="50" charset="-128"/>
              </a:rPr>
              <a:t>出力と</a:t>
            </a:r>
            <a:r>
              <a:rPr lang="en-US" altLang="ja-JP" sz="3200" dirty="0" smtClean="0">
                <a:latin typeface="ＭＳ Ｐゴシック" pitchFamily="50" charset="-128"/>
                <a:ea typeface="ＭＳ Ｐゴシック" pitchFamily="50" charset="-128"/>
              </a:rPr>
              <a:t>MSTS</a:t>
            </a:r>
            <a:r>
              <a:rPr lang="ja-JP" altLang="en-US" sz="3200" dirty="0" smtClean="0">
                <a:latin typeface="ＭＳ Ｐゴシック" pitchFamily="50" charset="-128"/>
                <a:ea typeface="ＭＳ Ｐゴシック" pitchFamily="50" charset="-128"/>
              </a:rPr>
              <a:t>出力の比較</a:t>
            </a:r>
            <a:endParaRPr lang="en-US" altLang="ja-JP" sz="3200" dirty="0" smtClean="0">
              <a:latin typeface="ＭＳ Ｐゴシック" pitchFamily="50" charset="-128"/>
              <a:ea typeface="ＭＳ Ｐゴシック" pitchFamily="50" charset="-128"/>
            </a:endParaRPr>
          </a:p>
        </p:txBody>
      </p:sp>
      <p:pic>
        <p:nvPicPr>
          <p:cNvPr id="11266" name="Picture 2" descr="C:\Users\hazama\Desktop\論文使用図\3種類比較.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9"/>
            <a:ext cx="6451406"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49792" y="5517232"/>
            <a:ext cx="7776864" cy="707886"/>
          </a:xfrm>
          <a:prstGeom prst="rect">
            <a:avLst/>
          </a:prstGeom>
        </p:spPr>
        <p:txBody>
          <a:bodyPr wrap="square">
            <a:spAutoFit/>
          </a:bodyPr>
          <a:lstStyle/>
          <a:p>
            <a:pPr marL="0" lvl="1" indent="0">
              <a:buNone/>
            </a:pPr>
            <a:r>
              <a:rPr lang="ja-JP" altLang="en-US" sz="2000" dirty="0" smtClean="0">
                <a:latin typeface="ＭＳ Ｐゴシック" pitchFamily="50" charset="-128"/>
                <a:ea typeface="ＭＳ Ｐゴシック" pitchFamily="50" charset="-128"/>
              </a:rPr>
              <a:t>各サンプリングの差分の絶対値　最大値</a:t>
            </a:r>
            <a:r>
              <a:rPr lang="en-US" altLang="ja-JP" sz="2000" dirty="0" smtClean="0">
                <a:latin typeface="ＭＳ Ｐゴシック" pitchFamily="50" charset="-128"/>
                <a:ea typeface="ＭＳ Ｐゴシック" pitchFamily="50" charset="-128"/>
              </a:rPr>
              <a:t>26.74668</a:t>
            </a:r>
            <a:r>
              <a:rPr lang="ja-JP" altLang="en-US" sz="2000" dirty="0">
                <a:latin typeface="ＭＳ Ｐゴシック" pitchFamily="50" charset="-128"/>
                <a:ea typeface="ＭＳ Ｐゴシック" pitchFamily="50" charset="-128"/>
              </a:rPr>
              <a:t>　最小値</a:t>
            </a:r>
            <a:r>
              <a:rPr lang="en-US" altLang="ja-JP" sz="2000" dirty="0">
                <a:latin typeface="ＭＳ Ｐゴシック" pitchFamily="50" charset="-128"/>
                <a:ea typeface="ＭＳ Ｐゴシック" pitchFamily="50" charset="-128"/>
              </a:rPr>
              <a:t>0.010402</a:t>
            </a:r>
          </a:p>
          <a:p>
            <a:pPr marL="0" lvl="1" indent="0">
              <a:buNone/>
            </a:pPr>
            <a:r>
              <a:rPr lang="ja-JP" altLang="en-US" sz="2000" dirty="0" smtClean="0">
                <a:latin typeface="ＭＳ Ｐゴシック" pitchFamily="50" charset="-128"/>
                <a:ea typeface="ＭＳ Ｐゴシック" pitchFamily="50" charset="-128"/>
              </a:rPr>
              <a:t>　　　　　　　　　　　　　　　　　　　　　</a:t>
            </a:r>
            <a:r>
              <a:rPr lang="ja-JP" altLang="en-US" sz="2000" dirty="0" smtClean="0">
                <a:latin typeface="ＭＳ Ｐゴシック" pitchFamily="50" charset="-128"/>
                <a:ea typeface="ＭＳ Ｐゴシック" pitchFamily="50" charset="-128"/>
              </a:rPr>
              <a:t>平均</a:t>
            </a:r>
            <a:r>
              <a:rPr lang="en-US" altLang="ja-JP" sz="2000" dirty="0">
                <a:latin typeface="ＭＳ Ｐゴシック" pitchFamily="50" charset="-128"/>
                <a:ea typeface="ＭＳ Ｐゴシック" pitchFamily="50" charset="-128"/>
              </a:rPr>
              <a:t>11.65314</a:t>
            </a:r>
            <a:endParaRPr lang="en-US" altLang="ja-JP" sz="20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295063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a:latin typeface="ＭＳ Ｐゴシック" pitchFamily="50" charset="-128"/>
                <a:ea typeface="ＭＳ Ｐゴシック" pitchFamily="50" charset="-128"/>
              </a:rPr>
              <a:t>まとめ</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196752"/>
            <a:ext cx="7704856" cy="4752528"/>
          </a:xfrm>
        </p:spPr>
        <p:txBody>
          <a:bodyPr>
            <a:normAutofit/>
          </a:bodyPr>
          <a:lstStyle/>
          <a:p>
            <a:r>
              <a:rPr lang="ja-JP" altLang="en-US" sz="2800" dirty="0" smtClean="0">
                <a:latin typeface="ＭＳ Ｐゴシック" pitchFamily="50" charset="-128"/>
                <a:ea typeface="ＭＳ Ｐゴシック" pitchFamily="50" charset="-128"/>
              </a:rPr>
              <a:t>周期動作の知識空間から周期動作を生成できた</a:t>
            </a:r>
            <a:endParaRPr lang="en-US" altLang="ja-JP" sz="2800" dirty="0" smtClean="0">
              <a:latin typeface="ＭＳ Ｐゴシック" pitchFamily="50" charset="-128"/>
              <a:ea typeface="ＭＳ Ｐゴシック" pitchFamily="50" charset="-128"/>
            </a:endParaRPr>
          </a:p>
          <a:p>
            <a:pPr marL="0" indent="0">
              <a:buNone/>
            </a:pPr>
            <a:endParaRPr lang="en-US" altLang="ja-JP" sz="2800" dirty="0" smtClean="0">
              <a:latin typeface="ＭＳ Ｐゴシック" pitchFamily="50" charset="-128"/>
              <a:ea typeface="ＭＳ Ｐゴシック" pitchFamily="50" charset="-128"/>
            </a:endParaRPr>
          </a:p>
          <a:p>
            <a:pPr marL="0" indent="0">
              <a:buNone/>
            </a:pPr>
            <a:r>
              <a:rPr lang="en-US" altLang="ja-JP" sz="2800" dirty="0" smtClean="0">
                <a:latin typeface="ＭＳ Ｐゴシック" pitchFamily="50" charset="-128"/>
                <a:ea typeface="ＭＳ Ｐゴシック" pitchFamily="50" charset="-128"/>
              </a:rPr>
              <a:t>MS</a:t>
            </a:r>
            <a:r>
              <a:rPr lang="ja-JP" altLang="en-US" sz="2800" dirty="0" smtClean="0">
                <a:latin typeface="ＭＳ Ｐゴシック" pitchFamily="50" charset="-128"/>
                <a:ea typeface="ＭＳ Ｐゴシック" pitchFamily="50" charset="-128"/>
              </a:rPr>
              <a:t>出力と比較して</a:t>
            </a:r>
            <a:endParaRPr lang="en-US" altLang="ja-JP" sz="2800" dirty="0" smtClean="0">
              <a:latin typeface="ＭＳ Ｐゴシック" pitchFamily="50" charset="-128"/>
              <a:ea typeface="ＭＳ Ｐゴシック" pitchFamily="50" charset="-128"/>
            </a:endParaRPr>
          </a:p>
          <a:p>
            <a:pPr lvl="1"/>
            <a:r>
              <a:rPr lang="ja-JP" altLang="en-US" sz="2600" dirty="0" smtClean="0">
                <a:latin typeface="ＭＳ Ｐゴシック" pitchFamily="50" charset="-128"/>
                <a:ea typeface="ＭＳ Ｐゴシック" pitchFamily="50" charset="-128"/>
              </a:rPr>
              <a:t>入力動作を超える振幅の生成がなく，ロボットの身体へ負荷をかける動作を起こす可能性が減少</a:t>
            </a:r>
            <a:endParaRPr lang="en-US" altLang="ja-JP" sz="2600" dirty="0" smtClean="0">
              <a:latin typeface="ＭＳ Ｐゴシック" pitchFamily="50" charset="-128"/>
              <a:ea typeface="ＭＳ Ｐゴシック" pitchFamily="50" charset="-128"/>
            </a:endParaRPr>
          </a:p>
          <a:p>
            <a:pPr marL="0" indent="0">
              <a:buNone/>
            </a:pPr>
            <a:endParaRPr lang="en-US" altLang="ja-JP" sz="3200" dirty="0" smtClean="0">
              <a:latin typeface="ＭＳ Ｐゴシック" pitchFamily="50" charset="-128"/>
              <a:ea typeface="ＭＳ Ｐゴシック" pitchFamily="50" charset="-128"/>
            </a:endParaRPr>
          </a:p>
          <a:p>
            <a:pPr>
              <a:buFont typeface="Wingdings" pitchFamily="2" charset="2"/>
              <a:buChar char="n"/>
            </a:pPr>
            <a:endParaRPr lang="en-US" altLang="ja-JP" sz="3200" dirty="0">
              <a:latin typeface="ＭＳ Ｐゴシック" pitchFamily="50" charset="-128"/>
              <a:ea typeface="ＭＳ Ｐゴシック" pitchFamily="50" charset="-128"/>
            </a:endParaRPr>
          </a:p>
          <a:p>
            <a:pPr>
              <a:buFont typeface="Wingdings" pitchFamily="2" charset="2"/>
              <a:buChar char="n"/>
            </a:pPr>
            <a:r>
              <a:rPr lang="ja-JP" altLang="en-US" sz="3200" dirty="0" smtClean="0">
                <a:latin typeface="ＭＳ Ｐゴシック" pitchFamily="50" charset="-128"/>
                <a:ea typeface="ＭＳ Ｐゴシック" pitchFamily="50" charset="-128"/>
              </a:rPr>
              <a:t>提案した動作生成手法で時間軸のない知識空間から動作を生成できた</a:t>
            </a:r>
            <a:endParaRPr lang="en-US" altLang="ja-JP" sz="3200" dirty="0" smtClean="0">
              <a:latin typeface="ＭＳ Ｐゴシック" pitchFamily="50" charset="-128"/>
              <a:ea typeface="ＭＳ Ｐゴシック" pitchFamily="50" charset="-128"/>
            </a:endParaRPr>
          </a:p>
        </p:txBody>
      </p:sp>
      <p:sp>
        <p:nvSpPr>
          <p:cNvPr id="4" name="右矢印 3"/>
          <p:cNvSpPr/>
          <p:nvPr/>
        </p:nvSpPr>
        <p:spPr>
          <a:xfrm rot="5400000">
            <a:off x="4146533" y="3753036"/>
            <a:ext cx="64807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4068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今後の</a:t>
            </a:r>
            <a:r>
              <a:rPr lang="ja-JP" altLang="en-US" sz="4800" dirty="0">
                <a:latin typeface="ＭＳ Ｐゴシック" pitchFamily="50" charset="-128"/>
                <a:ea typeface="ＭＳ Ｐゴシック" pitchFamily="50" charset="-128"/>
              </a:rPr>
              <a:t>予定</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1124744"/>
            <a:ext cx="7488832" cy="5040560"/>
          </a:xfrm>
        </p:spPr>
        <p:txBody>
          <a:bodyPr>
            <a:normAutofit/>
          </a:bodyPr>
          <a:lstStyle/>
          <a:p>
            <a:pPr marL="457200" lvl="1" indent="-457200">
              <a:buFont typeface="Wingdings" pitchFamily="2" charset="2"/>
              <a:buChar char="n"/>
            </a:pPr>
            <a:r>
              <a:rPr lang="ja-JP" altLang="en-US" sz="3200" dirty="0" smtClean="0">
                <a:latin typeface="ＭＳ Ｐゴシック" pitchFamily="50" charset="-128"/>
                <a:ea typeface="ＭＳ Ｐゴシック" pitchFamily="50" charset="-128"/>
              </a:rPr>
              <a:t>動作の再現性の向上</a:t>
            </a:r>
            <a:endParaRPr lang="en-US" altLang="ja-JP" sz="3200" dirty="0" smtClean="0">
              <a:latin typeface="ＭＳ Ｐゴシック" pitchFamily="50" charset="-128"/>
              <a:ea typeface="ＭＳ Ｐゴシック" pitchFamily="50" charset="-128"/>
            </a:endParaRPr>
          </a:p>
          <a:p>
            <a:pPr lvl="1"/>
            <a:r>
              <a:rPr lang="ja-JP" altLang="en-US" sz="2400" dirty="0" smtClean="0">
                <a:latin typeface="ＭＳ Ｐゴシック" pitchFamily="50" charset="-128"/>
                <a:ea typeface="ＭＳ Ｐゴシック" pitchFamily="50" charset="-128"/>
              </a:rPr>
              <a:t>入力動作に対して周期の速さが目立つ</a:t>
            </a:r>
            <a:endParaRPr lang="en-US" altLang="ja-JP" sz="2400" dirty="0" smtClean="0">
              <a:latin typeface="ＭＳ Ｐゴシック" pitchFamily="50" charset="-128"/>
              <a:ea typeface="ＭＳ Ｐゴシック" pitchFamily="50" charset="-128"/>
            </a:endParaRPr>
          </a:p>
          <a:p>
            <a:pPr lvl="1"/>
            <a:r>
              <a:rPr lang="ja-JP" altLang="en-US" sz="2400" dirty="0" smtClean="0">
                <a:latin typeface="ＭＳ Ｐゴシック" pitchFamily="50" charset="-128"/>
                <a:ea typeface="ＭＳ Ｐゴシック" pitchFamily="50" charset="-128"/>
              </a:rPr>
              <a:t>選択頻度の高い部分と低い部分で受ける力の差にバランスをとる</a:t>
            </a:r>
            <a:endParaRPr lang="en-US" altLang="ja-JP" sz="2400" dirty="0">
              <a:latin typeface="ＭＳ Ｐゴシック" pitchFamily="50" charset="-128"/>
              <a:ea typeface="ＭＳ Ｐゴシック" pitchFamily="50" charset="-128"/>
            </a:endParaRPr>
          </a:p>
          <a:p>
            <a:pPr marL="457200" lvl="1" indent="-457200">
              <a:buFont typeface="Wingdings" pitchFamily="2" charset="2"/>
              <a:buChar char="n"/>
            </a:pPr>
            <a:r>
              <a:rPr lang="ja-JP" altLang="en-US" sz="3000" dirty="0" smtClean="0">
                <a:latin typeface="ＭＳ Ｐゴシック" pitchFamily="50" charset="-128"/>
                <a:ea typeface="ＭＳ Ｐゴシック" pitchFamily="50" charset="-128"/>
              </a:rPr>
              <a:t>複数動作への対応性向上</a:t>
            </a:r>
            <a:endParaRPr lang="en-US" altLang="ja-JP" sz="2400" dirty="0">
              <a:latin typeface="ＭＳ Ｐゴシック" pitchFamily="50" charset="-128"/>
              <a:ea typeface="ＭＳ Ｐゴシック" pitchFamily="50" charset="-128"/>
            </a:endParaRPr>
          </a:p>
          <a:p>
            <a:pPr marL="777240" lvl="2" indent="-457200"/>
            <a:r>
              <a:rPr lang="ja-JP" altLang="en-US" sz="2400" dirty="0" smtClean="0">
                <a:latin typeface="ＭＳ Ｐゴシック" pitchFamily="50" charset="-128"/>
                <a:ea typeface="ＭＳ Ｐゴシック" pitchFamily="50" charset="-128"/>
              </a:rPr>
              <a:t>パラメータ調整の手間を防ぐ</a:t>
            </a:r>
            <a:endParaRPr lang="en-US" altLang="ja-JP" sz="2400" dirty="0" smtClean="0">
              <a:latin typeface="ＭＳ Ｐゴシック" pitchFamily="50" charset="-128"/>
              <a:ea typeface="ＭＳ Ｐゴシック" pitchFamily="50" charset="-128"/>
            </a:endParaRPr>
          </a:p>
          <a:p>
            <a:pPr marL="777240" lvl="2" indent="-457200"/>
            <a:endParaRPr lang="en-US" altLang="ja-JP" sz="2400" dirty="0">
              <a:latin typeface="ＭＳ Ｐゴシック" pitchFamily="50" charset="-128"/>
              <a:ea typeface="ＭＳ Ｐゴシック" pitchFamily="50" charset="-128"/>
            </a:endParaRPr>
          </a:p>
          <a:p>
            <a:pPr marL="777240" lvl="2" indent="-457200"/>
            <a:endParaRPr lang="en-US" altLang="ja-JP" sz="2400" dirty="0" smtClean="0">
              <a:latin typeface="ＭＳ Ｐゴシック" pitchFamily="50" charset="-128"/>
              <a:ea typeface="ＭＳ Ｐゴシック" pitchFamily="50" charset="-128"/>
            </a:endParaRPr>
          </a:p>
          <a:p>
            <a:pPr marL="777240" lvl="2" indent="-457200"/>
            <a:endParaRPr lang="en-US" altLang="ja-JP" sz="2400" dirty="0" smtClean="0">
              <a:latin typeface="ＭＳ Ｐゴシック" pitchFamily="50" charset="-128"/>
              <a:ea typeface="ＭＳ Ｐゴシック" pitchFamily="50" charset="-128"/>
            </a:endParaRPr>
          </a:p>
          <a:p>
            <a:pPr marL="457200" lvl="1" indent="-457200">
              <a:buFont typeface="Wingdings" pitchFamily="2" charset="2"/>
              <a:buChar char="n"/>
            </a:pPr>
            <a:r>
              <a:rPr lang="ja-JP" altLang="en-US" sz="3000" dirty="0" smtClean="0">
                <a:latin typeface="ＭＳ Ｐゴシック" pitchFamily="50" charset="-128"/>
                <a:ea typeface="ＭＳ Ｐゴシック" pitchFamily="50" charset="-128"/>
              </a:rPr>
              <a:t>動作知識化の工夫</a:t>
            </a:r>
            <a:endParaRPr lang="en-US" altLang="ja-JP" sz="2400" dirty="0">
              <a:latin typeface="ＭＳ Ｐゴシック" pitchFamily="50" charset="-128"/>
              <a:ea typeface="ＭＳ Ｐゴシック" pitchFamily="50" charset="-128"/>
            </a:endParaRPr>
          </a:p>
        </p:txBody>
      </p:sp>
      <p:sp>
        <p:nvSpPr>
          <p:cNvPr id="4" name="右矢印 3"/>
          <p:cNvSpPr/>
          <p:nvPr/>
        </p:nvSpPr>
        <p:spPr>
          <a:xfrm rot="5400000">
            <a:off x="3138420" y="4257586"/>
            <a:ext cx="64807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4971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1124744"/>
            <a:ext cx="7488832" cy="3240360"/>
          </a:xfrm>
        </p:spPr>
        <p:txBody>
          <a:bodyPr>
            <a:normAutofit/>
          </a:bodyPr>
          <a:lstStyle/>
          <a:p>
            <a:pPr marL="0" lvl="1" indent="0" algn="ctr">
              <a:buNone/>
            </a:pPr>
            <a:r>
              <a:rPr lang="ja-JP" altLang="en-US" sz="3200" dirty="0" smtClean="0">
                <a:latin typeface="ＭＳ Ｐゴシック" pitchFamily="50" charset="-128"/>
                <a:ea typeface="ＭＳ Ｐゴシック" pitchFamily="50" charset="-128"/>
              </a:rPr>
              <a:t>以上で発表を終了します</a:t>
            </a:r>
            <a:endParaRPr lang="en-US" altLang="ja-JP" sz="3200" dirty="0" smtClean="0">
              <a:latin typeface="ＭＳ Ｐゴシック" pitchFamily="50" charset="-128"/>
              <a:ea typeface="ＭＳ Ｐゴシック" pitchFamily="50" charset="-128"/>
            </a:endParaRPr>
          </a:p>
          <a:p>
            <a:pPr marL="0" lvl="1" indent="0" algn="ctr">
              <a:buNone/>
            </a:pPr>
            <a:endParaRPr lang="en-US" altLang="ja-JP" sz="3200" dirty="0" smtClean="0">
              <a:latin typeface="ＭＳ Ｐゴシック" pitchFamily="50" charset="-128"/>
              <a:ea typeface="ＭＳ Ｐゴシック" pitchFamily="50" charset="-128"/>
            </a:endParaRPr>
          </a:p>
          <a:p>
            <a:pPr marL="0" lvl="1" indent="0" algn="ctr">
              <a:buNone/>
            </a:pPr>
            <a:r>
              <a:rPr lang="ja-JP" altLang="en-US" sz="3200" dirty="0" smtClean="0">
                <a:latin typeface="ＭＳ Ｐゴシック" pitchFamily="50" charset="-128"/>
                <a:ea typeface="ＭＳ Ｐゴシック" pitchFamily="50" charset="-128"/>
              </a:rPr>
              <a:t>ご清聴有難うございました</a:t>
            </a:r>
            <a:endParaRPr lang="en-US" altLang="ja-JP" sz="32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341399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5572" y="309007"/>
            <a:ext cx="7560840" cy="792088"/>
          </a:xfrm>
        </p:spPr>
        <p:txBody>
          <a:bodyPr>
            <a:noAutofit/>
          </a:bodyPr>
          <a:lstStyle/>
          <a:p>
            <a:r>
              <a:rPr kumimoji="1" lang="ja-JP" altLang="en-US" sz="4000" dirty="0" smtClean="0">
                <a:solidFill>
                  <a:schemeClr val="tx1"/>
                </a:solidFill>
                <a:latin typeface="ＭＳ Ｐゴシック" pitchFamily="50" charset="-128"/>
                <a:ea typeface="ＭＳ Ｐゴシック" pitchFamily="50" charset="-128"/>
              </a:rPr>
              <a:t>知識空間</a:t>
            </a:r>
            <a:r>
              <a:rPr lang="en-US" altLang="ja-JP" sz="4000" dirty="0" smtClean="0">
                <a:solidFill>
                  <a:schemeClr val="tx1"/>
                </a:solidFill>
                <a:latin typeface="ＭＳ Ｐゴシック" pitchFamily="50" charset="-128"/>
                <a:ea typeface="ＭＳ Ｐゴシック" pitchFamily="50" charset="-128"/>
              </a:rPr>
              <a:t>(</a:t>
            </a:r>
            <a:r>
              <a:rPr lang="ja-JP" altLang="en-US" sz="4000" dirty="0" smtClean="0">
                <a:solidFill>
                  <a:schemeClr val="tx1"/>
                </a:solidFill>
                <a:latin typeface="ＭＳ Ｐゴシック" pitchFamily="50" charset="-128"/>
                <a:ea typeface="ＭＳ Ｐゴシック" pitchFamily="50" charset="-128"/>
              </a:rPr>
              <a:t>動きの知識</a:t>
            </a:r>
            <a:r>
              <a:rPr lang="en-US" altLang="ja-JP" sz="4000" dirty="0" smtClean="0">
                <a:solidFill>
                  <a:schemeClr val="tx1"/>
                </a:solidFill>
                <a:latin typeface="ＭＳ Ｐゴシック" pitchFamily="50" charset="-128"/>
                <a:ea typeface="ＭＳ Ｐゴシック" pitchFamily="50" charset="-128"/>
              </a:rPr>
              <a:t>)</a:t>
            </a:r>
            <a:endParaRPr kumimoji="1" lang="ja-JP" altLang="en-US" sz="4000" dirty="0">
              <a:solidFill>
                <a:schemeClr val="tx1"/>
              </a:solidFill>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67" name="コンテンツ プレースホルダー 2"/>
              <p:cNvSpPr txBox="1">
                <a:spLocks/>
              </p:cNvSpPr>
              <p:nvPr/>
            </p:nvSpPr>
            <p:spPr>
              <a:xfrm>
                <a:off x="717322" y="980728"/>
                <a:ext cx="7571516" cy="252028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dirty="0" smtClean="0">
                    <a:solidFill>
                      <a:schemeClr val="tx1"/>
                    </a:solidFill>
                    <a:latin typeface="ＭＳ Ｐゴシック" pitchFamily="50" charset="-128"/>
                    <a:ea typeface="ＭＳ Ｐゴシック" pitchFamily="50" charset="-128"/>
                  </a:rPr>
                  <a:t>時間軸</a:t>
                </a:r>
                <a14:m>
                  <m:oMath xmlns:m="http://schemas.openxmlformats.org/officeDocument/2006/math">
                    <m:r>
                      <a:rPr lang="en-US" altLang="ja-JP" i="1">
                        <a:solidFill>
                          <a:schemeClr val="tx1"/>
                        </a:solidFill>
                        <a:latin typeface="Cambria Math"/>
                        <a:ea typeface="ＭＳ Ｐゴシック" pitchFamily="50" charset="-128"/>
                      </a:rPr>
                      <m:t>𝑡</m:t>
                    </m:r>
                  </m:oMath>
                </a14:m>
                <a:r>
                  <a:rPr lang="ja-JP" altLang="en-US" dirty="0" smtClean="0">
                    <a:solidFill>
                      <a:schemeClr val="tx1"/>
                    </a:solidFill>
                    <a:latin typeface="ＭＳ Ｐゴシック" pitchFamily="50" charset="-128"/>
                    <a:ea typeface="ＭＳ Ｐゴシック" pitchFamily="50" charset="-128"/>
                  </a:rPr>
                  <a:t>とセンサ</a:t>
                </a:r>
                <a14:m>
                  <m:oMath xmlns:m="http://schemas.openxmlformats.org/officeDocument/2006/math">
                    <m:r>
                      <a:rPr lang="ja-JP" altLang="en-US" i="1" dirty="0">
                        <a:solidFill>
                          <a:schemeClr val="tx1"/>
                        </a:solidFill>
                        <a:latin typeface="Cambria Math"/>
                        <a:ea typeface="ＭＳ Ｐゴシック" pitchFamily="50" charset="-128"/>
                      </a:rPr>
                      <m:t>情報</m:t>
                    </m:r>
                    <m:sSub>
                      <m:sSubPr>
                        <m:ctrlPr>
                          <a:rPr lang="en-US" altLang="ja-JP" i="1">
                            <a:solidFill>
                              <a:schemeClr val="tx1"/>
                            </a:solidFill>
                            <a:latin typeface="Cambria Math"/>
                            <a:ea typeface="ＭＳ Ｐゴシック" pitchFamily="50" charset="-128"/>
                          </a:rPr>
                        </m:ctrlPr>
                      </m:sSubPr>
                      <m:e>
                        <m:r>
                          <a:rPr lang="en-US" altLang="ja-JP" i="1">
                            <a:solidFill>
                              <a:schemeClr val="tx1"/>
                            </a:solidFill>
                            <a:latin typeface="Cambria Math"/>
                            <a:ea typeface="ＭＳ Ｐゴシック" pitchFamily="50" charset="-128"/>
                          </a:rPr>
                          <m:t>𝑆</m:t>
                        </m:r>
                      </m:e>
                      <m:sub>
                        <m:r>
                          <a:rPr lang="en-US" altLang="ja-JP" i="1">
                            <a:solidFill>
                              <a:schemeClr val="tx1"/>
                            </a:solidFill>
                            <a:latin typeface="Cambria Math"/>
                            <a:ea typeface="ＭＳ Ｐゴシック" pitchFamily="50" charset="-128"/>
                          </a:rPr>
                          <m:t>1</m:t>
                        </m:r>
                      </m:sub>
                    </m:sSub>
                    <m:r>
                      <a:rPr lang="en-US" altLang="ja-JP" i="1">
                        <a:solidFill>
                          <a:schemeClr val="tx1"/>
                        </a:solidFill>
                        <a:latin typeface="Cambria Math"/>
                        <a:ea typeface="ＭＳ Ｐゴシック" pitchFamily="50" charset="-128"/>
                      </a:rPr>
                      <m:t>,</m:t>
                    </m:r>
                    <m:sSub>
                      <m:sSubPr>
                        <m:ctrlPr>
                          <a:rPr lang="en-US" altLang="ja-JP" i="1">
                            <a:solidFill>
                              <a:schemeClr val="tx1"/>
                            </a:solidFill>
                            <a:latin typeface="Cambria Math"/>
                            <a:ea typeface="ＭＳ Ｐゴシック" pitchFamily="50" charset="-128"/>
                          </a:rPr>
                        </m:ctrlPr>
                      </m:sSubPr>
                      <m:e>
                        <m:r>
                          <a:rPr lang="en-US" altLang="ja-JP" i="1">
                            <a:solidFill>
                              <a:schemeClr val="tx1"/>
                            </a:solidFill>
                            <a:latin typeface="Cambria Math"/>
                            <a:ea typeface="ＭＳ Ｐゴシック" pitchFamily="50" charset="-128"/>
                          </a:rPr>
                          <m:t>𝑆</m:t>
                        </m:r>
                      </m:e>
                      <m:sub>
                        <m:r>
                          <a:rPr lang="en-US" altLang="ja-JP" i="1">
                            <a:solidFill>
                              <a:schemeClr val="tx1"/>
                            </a:solidFill>
                            <a:latin typeface="Cambria Math"/>
                            <a:ea typeface="ＭＳ Ｐゴシック" pitchFamily="50" charset="-128"/>
                          </a:rPr>
                          <m:t>2</m:t>
                        </m:r>
                      </m:sub>
                    </m:sSub>
                    <m:r>
                      <a:rPr lang="en-US" altLang="ja-JP" i="1">
                        <a:solidFill>
                          <a:schemeClr val="tx1"/>
                        </a:solidFill>
                        <a:latin typeface="Cambria Math"/>
                        <a:ea typeface="ＭＳ Ｐゴシック" pitchFamily="50" charset="-128"/>
                      </a:rPr>
                      <m:t>,</m:t>
                    </m:r>
                    <m:r>
                      <a:rPr lang="en-US" altLang="ja-JP" i="1">
                        <a:solidFill>
                          <a:schemeClr val="tx1"/>
                        </a:solidFill>
                        <a:latin typeface="Cambria Math"/>
                        <a:ea typeface="Cambria Math"/>
                      </a:rPr>
                      <m:t>⋯,</m:t>
                    </m:r>
                    <m:sSub>
                      <m:sSubPr>
                        <m:ctrlPr>
                          <a:rPr lang="en-US" altLang="ja-JP" i="1">
                            <a:solidFill>
                              <a:schemeClr val="tx1"/>
                            </a:solidFill>
                            <a:latin typeface="Cambria Math"/>
                            <a:ea typeface="Cambria Math"/>
                          </a:rPr>
                        </m:ctrlPr>
                      </m:sSubPr>
                      <m:e>
                        <m:r>
                          <a:rPr lang="en-US" altLang="ja-JP" i="1">
                            <a:solidFill>
                              <a:schemeClr val="tx1"/>
                            </a:solidFill>
                            <a:latin typeface="Cambria Math"/>
                            <a:ea typeface="Cambria Math"/>
                          </a:rPr>
                          <m:t>𝑆</m:t>
                        </m:r>
                      </m:e>
                      <m:sub>
                        <m:r>
                          <a:rPr lang="en-US" altLang="ja-JP" i="1">
                            <a:solidFill>
                              <a:schemeClr val="tx1"/>
                            </a:solidFill>
                            <a:latin typeface="Cambria Math"/>
                            <a:ea typeface="Cambria Math"/>
                          </a:rPr>
                          <m:t>𝑛</m:t>
                        </m:r>
                      </m:sub>
                    </m:sSub>
                  </m:oMath>
                </a14:m>
                <a:r>
                  <a:rPr lang="ja-JP" altLang="en-US" dirty="0" smtClean="0">
                    <a:solidFill>
                      <a:schemeClr val="tx1"/>
                    </a:solidFill>
                    <a:latin typeface="ＭＳ Ｐゴシック" pitchFamily="50" charset="-128"/>
                    <a:ea typeface="ＭＳ Ｐゴシック" pitchFamily="50" charset="-128"/>
                  </a:rPr>
                  <a:t>，</a:t>
                </a:r>
                <a:r>
                  <a:rPr lang="ja-JP" altLang="en-US" dirty="0">
                    <a:solidFill>
                      <a:schemeClr val="tx1"/>
                    </a:solidFill>
                    <a:latin typeface="ＭＳ Ｐゴシック" pitchFamily="50" charset="-128"/>
                    <a:ea typeface="ＭＳ Ｐゴシック" pitchFamily="50" charset="-128"/>
                  </a:rPr>
                  <a:t>選択頻度</a:t>
                </a:r>
                <a:r>
                  <a:rPr lang="ja-JP" altLang="en-US" dirty="0" smtClean="0">
                    <a:solidFill>
                      <a:schemeClr val="tx1"/>
                    </a:solidFill>
                    <a:latin typeface="ＭＳ Ｐゴシック" pitchFamily="50" charset="-128"/>
                    <a:ea typeface="ＭＳ Ｐゴシック" pitchFamily="50" charset="-128"/>
                  </a:rPr>
                  <a:t>で構成</a:t>
                </a:r>
                <a:endParaRPr lang="en-US" altLang="ja-JP" dirty="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時間 ： 知識空間に入力・出力される動作の経過時間</a:t>
                </a:r>
                <a:endParaRPr lang="en-US" altLang="ja-JP" sz="2200" dirty="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センサ情報 ： ロボットに搭載されるセンサ等が取得</a:t>
                </a:r>
                <a:r>
                  <a:rPr lang="ja-JP" altLang="en-US" sz="2200" dirty="0">
                    <a:solidFill>
                      <a:schemeClr val="tx1"/>
                    </a:solidFill>
                    <a:latin typeface="ＭＳ Ｐゴシック" pitchFamily="50" charset="-128"/>
                    <a:ea typeface="ＭＳ Ｐゴシック" pitchFamily="50" charset="-128"/>
                  </a:rPr>
                  <a:t>した</a:t>
                </a:r>
                <a:r>
                  <a:rPr lang="ja-JP" altLang="en-US" sz="2200" dirty="0" smtClean="0">
                    <a:solidFill>
                      <a:schemeClr val="tx1"/>
                    </a:solidFill>
                    <a:latin typeface="ＭＳ Ｐゴシック" pitchFamily="50" charset="-128"/>
                    <a:ea typeface="ＭＳ Ｐゴシック" pitchFamily="50" charset="-128"/>
                  </a:rPr>
                  <a:t>値</a:t>
                </a:r>
                <a:endParaRPr lang="en-US" altLang="ja-JP" sz="2200" dirty="0" smtClean="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セル ： 時間とロボットの状態で区切られる範囲</a:t>
                </a:r>
                <a:endParaRPr lang="en-US" altLang="ja-JP" sz="2200" dirty="0" smtClean="0">
                  <a:solidFill>
                    <a:schemeClr val="tx1"/>
                  </a:solidFill>
                  <a:latin typeface="ＭＳ Ｐゴシック" pitchFamily="50" charset="-128"/>
                  <a:ea typeface="ＭＳ Ｐゴシック" pitchFamily="50" charset="-128"/>
                </a:endParaRPr>
              </a:p>
              <a:p>
                <a:r>
                  <a:rPr lang="ja-JP" altLang="en-US" sz="2200" dirty="0">
                    <a:solidFill>
                      <a:schemeClr val="tx1"/>
                    </a:solidFill>
                    <a:latin typeface="ＭＳ Ｐゴシック" pitchFamily="50" charset="-128"/>
                    <a:ea typeface="ＭＳ Ｐゴシック" pitchFamily="50" charset="-128"/>
                  </a:rPr>
                  <a:t>選択</a:t>
                </a:r>
                <a:r>
                  <a:rPr lang="ja-JP" altLang="en-US" sz="2200" dirty="0" smtClean="0">
                    <a:solidFill>
                      <a:schemeClr val="tx1"/>
                    </a:solidFill>
                    <a:latin typeface="ＭＳ Ｐゴシック" pitchFamily="50" charset="-128"/>
                    <a:ea typeface="ＭＳ Ｐゴシック" pitchFamily="50" charset="-128"/>
                  </a:rPr>
                  <a:t>頻度 ： 動作を軌跡と見た場合のセル付近を通る頻度</a:t>
                </a:r>
                <a:endParaRPr lang="en-US" altLang="ja-JP" sz="2200" dirty="0" smtClean="0">
                  <a:solidFill>
                    <a:schemeClr val="tx1"/>
                  </a:solidFill>
                  <a:latin typeface="ＭＳ Ｐゴシック" pitchFamily="50" charset="-128"/>
                  <a:ea typeface="ＭＳ Ｐゴシック" pitchFamily="50" charset="-128"/>
                </a:endParaRPr>
              </a:p>
            </p:txBody>
          </p:sp>
        </mc:Choice>
        <mc:Fallback xmlns="">
          <p:sp>
            <p:nvSpPr>
              <p:cNvPr id="167" name="コンテンツ プレースホルダー 2"/>
              <p:cNvSpPr txBox="1">
                <a:spLocks noRot="1" noChangeAspect="1" noMove="1" noResize="1" noEditPoints="1" noAdjustHandles="1" noChangeArrowheads="1" noChangeShapeType="1" noTextEdit="1"/>
              </p:cNvSpPr>
              <p:nvPr/>
            </p:nvSpPr>
            <p:spPr>
              <a:xfrm>
                <a:off x="717322" y="980728"/>
                <a:ext cx="7571516" cy="2520280"/>
              </a:xfrm>
              <a:prstGeom prst="rect">
                <a:avLst/>
              </a:prstGeom>
              <a:blipFill rotWithShape="1">
                <a:blip r:embed="rId2"/>
                <a:stretch>
                  <a:fillRect l="-1127"/>
                </a:stretch>
              </a:blipFill>
            </p:spPr>
            <p:txBody>
              <a:bodyPr/>
              <a:lstStyle/>
              <a:p>
                <a:r>
                  <a:rPr lang="ja-JP" altLang="en-US">
                    <a:noFill/>
                  </a:rPr>
                  <a:t> </a:t>
                </a:r>
              </a:p>
            </p:txBody>
          </p:sp>
        </mc:Fallback>
      </mc:AlternateContent>
      <p:grpSp>
        <p:nvGrpSpPr>
          <p:cNvPr id="6" name="グループ化 5"/>
          <p:cNvGrpSpPr/>
          <p:nvPr/>
        </p:nvGrpSpPr>
        <p:grpSpPr>
          <a:xfrm>
            <a:off x="717321" y="3385092"/>
            <a:ext cx="4135656" cy="2505118"/>
            <a:chOff x="669726" y="3551189"/>
            <a:chExt cx="7219531" cy="2561921"/>
          </a:xfrm>
        </p:grpSpPr>
        <p:grpSp>
          <p:nvGrpSpPr>
            <p:cNvPr id="4" name="グループ化 3"/>
            <p:cNvGrpSpPr/>
            <p:nvPr/>
          </p:nvGrpSpPr>
          <p:grpSpPr>
            <a:xfrm>
              <a:off x="669726" y="3551189"/>
              <a:ext cx="7219531" cy="2561921"/>
              <a:chOff x="669726" y="3551189"/>
              <a:chExt cx="7219531" cy="2561921"/>
            </a:xfrm>
          </p:grpSpPr>
          <p:sp>
            <p:nvSpPr>
              <p:cNvPr id="58" name="テキスト ボックス 57"/>
              <p:cNvSpPr txBox="1"/>
              <p:nvPr/>
            </p:nvSpPr>
            <p:spPr>
              <a:xfrm>
                <a:off x="4069852" y="3827342"/>
                <a:ext cx="1195618" cy="331830"/>
              </a:xfrm>
              <a:prstGeom prst="rect">
                <a:avLst/>
              </a:prstGeom>
              <a:noFill/>
            </p:spPr>
            <p:txBody>
              <a:bodyPr wrap="square" rtlCol="0">
                <a:spAutoFit/>
              </a:bodyPr>
              <a:lstStyle/>
              <a:p>
                <a:r>
                  <a:rPr lang="ja-JP" altLang="en-US" sz="1600" dirty="0" smtClean="0">
                    <a:ea typeface="ＭＳ Ｐゴシック" pitchFamily="50" charset="-128"/>
                  </a:rPr>
                  <a:t>セル</a:t>
                </a:r>
                <a:endParaRPr kumimoji="1" lang="ja-JP" altLang="en-US" sz="1600" dirty="0">
                  <a:latin typeface="ＭＳ Ｐゴシック" pitchFamily="50" charset="-128"/>
                  <a:ea typeface="ＭＳ Ｐゴシック" pitchFamily="50" charset="-128"/>
                </a:endParaRPr>
              </a:p>
            </p:txBody>
          </p:sp>
          <p:grpSp>
            <p:nvGrpSpPr>
              <p:cNvPr id="3" name="グループ化 2"/>
              <p:cNvGrpSpPr/>
              <p:nvPr/>
            </p:nvGrpSpPr>
            <p:grpSpPr>
              <a:xfrm>
                <a:off x="669726" y="3786338"/>
                <a:ext cx="7219531" cy="2326772"/>
                <a:chOff x="669726" y="3786338"/>
                <a:chExt cx="7219531" cy="2326772"/>
              </a:xfrm>
            </p:grpSpPr>
            <mc:AlternateContent xmlns:mc="http://schemas.openxmlformats.org/markup-compatibility/2006" xmlns:a14="http://schemas.microsoft.com/office/drawing/2010/main">
              <mc:Choice Requires="a14">
                <p:sp>
                  <p:nvSpPr>
                    <p:cNvPr id="144" name="テキスト ボックス 143"/>
                    <p:cNvSpPr txBox="1"/>
                    <p:nvPr/>
                  </p:nvSpPr>
                  <p:spPr>
                    <a:xfrm>
                      <a:off x="2664619" y="3820195"/>
                      <a:ext cx="4971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𝟐</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44" name="テキスト ボックス 143"/>
                    <p:cNvSpPr txBox="1">
                      <a:spLocks noRot="1" noChangeAspect="1" noMove="1" noResize="1" noEditPoints="1" noAdjustHandles="1" noChangeArrowheads="1" noChangeShapeType="1" noTextEdit="1"/>
                    </p:cNvSpPr>
                    <p:nvPr/>
                  </p:nvSpPr>
                  <p:spPr>
                    <a:xfrm>
                      <a:off x="2664619" y="3820195"/>
                      <a:ext cx="497187" cy="369332"/>
                    </a:xfrm>
                    <a:prstGeom prst="rect">
                      <a:avLst/>
                    </a:prstGeom>
                    <a:blipFill rotWithShape="1">
                      <a:blip r:embed="rId3"/>
                      <a:stretch>
                        <a:fillRect r="-38298"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1714111" y="3786338"/>
                      <a:ext cx="4971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𝟑</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1714111" y="3786338"/>
                      <a:ext cx="497188" cy="369332"/>
                    </a:xfrm>
                    <a:prstGeom prst="rect">
                      <a:avLst/>
                    </a:prstGeom>
                    <a:blipFill rotWithShape="1">
                      <a:blip r:embed="rId4"/>
                      <a:stretch>
                        <a:fillRect r="-36170" b="-50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669726" y="3853485"/>
                      <a:ext cx="505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𝒏</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669726" y="3853485"/>
                      <a:ext cx="505205" cy="369332"/>
                    </a:xfrm>
                    <a:prstGeom prst="rect">
                      <a:avLst/>
                    </a:prstGeom>
                    <a:blipFill rotWithShape="1">
                      <a:blip r:embed="rId5"/>
                      <a:stretch>
                        <a:fillRect r="-31915" b="-16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p:cNvSpPr/>
                    <p:nvPr/>
                  </p:nvSpPr>
                  <p:spPr>
                    <a:xfrm>
                      <a:off x="3352058" y="4165912"/>
                      <a:ext cx="484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a:ea typeface="ＭＳ Ｐゴシック" pitchFamily="50" charset="-128"/>
                                  </a:rPr>
                                </m:ctrlPr>
                              </m:sSubPr>
                              <m:e>
                                <m:r>
                                  <a:rPr lang="en-US" altLang="ja-JP" b="1" i="1">
                                    <a:latin typeface="Cambria Math"/>
                                    <a:ea typeface="ＭＳ Ｐゴシック" pitchFamily="50" charset="-128"/>
                                  </a:rPr>
                                  <m:t>𝑺</m:t>
                                </m:r>
                              </m:e>
                              <m:sub>
                                <m:r>
                                  <a:rPr lang="en-US" altLang="ja-JP" b="1" i="1">
                                    <a:latin typeface="Cambria Math"/>
                                    <a:ea typeface="ＭＳ Ｐゴシック" pitchFamily="50" charset="-128"/>
                                  </a:rPr>
                                  <m:t>𝟏</m:t>
                                </m:r>
                              </m:sub>
                            </m:sSub>
                          </m:oMath>
                        </m:oMathPara>
                      </a14:m>
                      <a:endParaRPr lang="ja-JP" altLang="en-US"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3352058" y="4165912"/>
                      <a:ext cx="484363" cy="369332"/>
                    </a:xfrm>
                    <a:prstGeom prst="rect">
                      <a:avLst/>
                    </a:prstGeom>
                    <a:blipFill rotWithShape="1">
                      <a:blip r:embed="rId6"/>
                      <a:stretch>
                        <a:fillRect r="-42222" b="-3390"/>
                      </a:stretch>
                    </a:blipFill>
                  </p:spPr>
                  <p:txBody>
                    <a:bodyPr/>
                    <a:lstStyle/>
                    <a:p>
                      <a:r>
                        <a:rPr lang="ja-JP" altLang="en-US">
                          <a:noFill/>
                        </a:rPr>
                        <a:t> </a:t>
                      </a:r>
                    </a:p>
                  </p:txBody>
                </p:sp>
              </mc:Fallback>
            </mc:AlternateContent>
            <p:grpSp>
              <p:nvGrpSpPr>
                <p:cNvPr id="57" name="グループ化 56"/>
                <p:cNvGrpSpPr/>
                <p:nvPr/>
              </p:nvGrpSpPr>
              <p:grpSpPr>
                <a:xfrm>
                  <a:off x="669726" y="4035708"/>
                  <a:ext cx="7219531" cy="2077402"/>
                  <a:chOff x="1598129" y="4016960"/>
                  <a:chExt cx="6502264" cy="2077402"/>
                </a:xfrm>
              </p:grpSpPr>
              <p:grpSp>
                <p:nvGrpSpPr>
                  <p:cNvPr id="50" name="グループ化 49"/>
                  <p:cNvGrpSpPr/>
                  <p:nvPr/>
                </p:nvGrpSpPr>
                <p:grpSpPr>
                  <a:xfrm>
                    <a:off x="1598129" y="4016960"/>
                    <a:ext cx="6502264" cy="2077402"/>
                    <a:chOff x="1598129" y="4016960"/>
                    <a:chExt cx="6502264" cy="2077402"/>
                  </a:xfrm>
                </p:grpSpPr>
                <p:grpSp>
                  <p:nvGrpSpPr>
                    <p:cNvPr id="47" name="グループ化 46"/>
                    <p:cNvGrpSpPr/>
                    <p:nvPr/>
                  </p:nvGrpSpPr>
                  <p:grpSpPr>
                    <a:xfrm>
                      <a:off x="1598129" y="4016960"/>
                      <a:ext cx="6502264" cy="2077402"/>
                      <a:chOff x="1598129" y="4016960"/>
                      <a:chExt cx="6502264" cy="2077402"/>
                    </a:xfrm>
                  </p:grpSpPr>
                  <p:grpSp>
                    <p:nvGrpSpPr>
                      <p:cNvPr id="88" name="グループ化 87"/>
                      <p:cNvGrpSpPr/>
                      <p:nvPr/>
                    </p:nvGrpSpPr>
                    <p:grpSpPr>
                      <a:xfrm>
                        <a:off x="1598129" y="4016960"/>
                        <a:ext cx="6502264" cy="2077402"/>
                        <a:chOff x="2332792" y="2348882"/>
                        <a:chExt cx="4940926" cy="3118664"/>
                      </a:xfrm>
                    </p:grpSpPr>
                    <p:grpSp>
                      <p:nvGrpSpPr>
                        <p:cNvPr id="89" name="グループ化 88"/>
                        <p:cNvGrpSpPr/>
                        <p:nvPr/>
                      </p:nvGrpSpPr>
                      <p:grpSpPr>
                        <a:xfrm>
                          <a:off x="2500044" y="3045192"/>
                          <a:ext cx="4773674" cy="2405125"/>
                          <a:chOff x="2500044" y="3045192"/>
                          <a:chExt cx="4773674" cy="2405125"/>
                        </a:xfrm>
                      </p:grpSpPr>
                      <p:grpSp>
                        <p:nvGrpSpPr>
                          <p:cNvPr id="100" name="グループ化 99"/>
                          <p:cNvGrpSpPr/>
                          <p:nvPr/>
                        </p:nvGrpSpPr>
                        <p:grpSpPr>
                          <a:xfrm>
                            <a:off x="2500044" y="3045192"/>
                            <a:ext cx="4773674" cy="2405125"/>
                            <a:chOff x="971600" y="3781106"/>
                            <a:chExt cx="4773674" cy="2405125"/>
                          </a:xfrm>
                        </p:grpSpPr>
                        <p:cxnSp>
                          <p:nvCxnSpPr>
                            <p:cNvPr id="119" name="直線矢印コネクタ 118"/>
                            <p:cNvCxnSpPr/>
                            <p:nvPr/>
                          </p:nvCxnSpPr>
                          <p:spPr>
                            <a:xfrm>
                              <a:off x="1495417" y="5517232"/>
                              <a:ext cx="3253424" cy="4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971600" y="3781109"/>
                              <a:ext cx="1999981" cy="23675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1259632" y="3781107"/>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1547664" y="378110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1763688"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V="1">
                              <a:off x="2051720" y="3801495"/>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2339752"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262778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V="1">
                              <a:off x="2898609"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V="1">
                              <a:off x="3227216" y="3781108"/>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V="1">
                              <a:off x="3745293" y="3809090"/>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344775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1665943" y="531372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a:off x="1863578" y="508518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2071481" y="4869160"/>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2259622" y="4653136"/>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2432879" y="4437112"/>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2627784" y="4221088"/>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2792946" y="400506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01" name="直線矢印コネクタ 100"/>
                          <p:cNvCxnSpPr/>
                          <p:nvPr/>
                        </p:nvCxnSpPr>
                        <p:spPr>
                          <a:xfrm>
                            <a:off x="2870561" y="4958319"/>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2710306" y="514685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0" name="直線矢印コネクタ 89"/>
                        <p:cNvCxnSpPr/>
                        <p:nvPr/>
                      </p:nvCxnSpPr>
                      <p:spPr>
                        <a:xfrm flipV="1">
                          <a:off x="2758681" y="2544350"/>
                          <a:ext cx="1215752" cy="28561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2903456" y="2348882"/>
                          <a:ext cx="628460" cy="3118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H="1" flipV="1">
                          <a:off x="2332792" y="2534232"/>
                          <a:ext cx="920309" cy="2862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テキスト ボックス 43"/>
                          <p:cNvSpPr txBox="1"/>
                          <p:nvPr/>
                        </p:nvSpPr>
                        <p:spPr>
                          <a:xfrm rot="21239406">
                            <a:off x="2026122" y="4293520"/>
                            <a:ext cx="686242" cy="5731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latin typeface="Cambria Math"/>
                                    </a:rPr>
                                    <m:t>⋯</m:t>
                                  </m:r>
                                </m:oMath>
                              </m:oMathPara>
                            </a14:m>
                            <a:endParaRPr kumimoji="1" lang="ja-JP" altLang="en-US" sz="3200"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rot="21239406">
                            <a:off x="2026122" y="4293520"/>
                            <a:ext cx="686242" cy="573160"/>
                          </a:xfrm>
                          <a:prstGeom prst="rect">
                            <a:avLst/>
                          </a:prstGeom>
                          <a:blipFill rotWithShape="1">
                            <a:blip r:embed="rId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9" name="テキスト ボックス 48"/>
                        <p:cNvSpPr txBox="1"/>
                        <p:nvPr/>
                      </p:nvSpPr>
                      <p:spPr>
                        <a:xfrm>
                          <a:off x="6222511" y="5654184"/>
                          <a:ext cx="1273401" cy="331830"/>
                        </a:xfrm>
                        <a:prstGeom prst="rect">
                          <a:avLst/>
                        </a:prstGeom>
                        <a:noFill/>
                      </p:spPr>
                      <p:txBody>
                        <a:bodyPr wrap="none" rtlCol="0">
                          <a:spAutoFit/>
                        </a:bodyPr>
                        <a:lstStyle/>
                        <a:p>
                          <a14:m>
                            <m:oMath xmlns:m="http://schemas.openxmlformats.org/officeDocument/2006/math">
                              <m:r>
                                <a:rPr lang="en-US" altLang="ja-JP" sz="1600" b="1" i="1">
                                  <a:latin typeface="Cambria Math"/>
                                </a:rPr>
                                <m:t>𝒕</m:t>
                              </m:r>
                            </m:oMath>
                          </a14:m>
                          <a:r>
                            <a:rPr kumimoji="1" lang="en-US" altLang="ja-JP" sz="1600" b="0" dirty="0" smtClean="0">
                              <a:latin typeface="ＭＳ Ｐゴシック" pitchFamily="50" charset="-128"/>
                              <a:ea typeface="ＭＳ Ｐゴシック" pitchFamily="50" charset="-128"/>
                            </a:rPr>
                            <a:t> (</a:t>
                          </a:r>
                          <a:r>
                            <a:rPr kumimoji="1" lang="ja-JP" altLang="en-US" sz="1600" b="0" dirty="0" smtClean="0">
                              <a:latin typeface="ＭＳ Ｐゴシック" pitchFamily="50" charset="-128"/>
                              <a:ea typeface="ＭＳ Ｐゴシック" pitchFamily="50" charset="-128"/>
                            </a:rPr>
                            <a:t>時間</a:t>
                          </a:r>
                          <a:r>
                            <a:rPr kumimoji="1" lang="en-US" altLang="ja-JP" sz="1600" b="0" dirty="0" smtClean="0">
                              <a:latin typeface="ＭＳ Ｐゴシック" pitchFamily="50" charset="-128"/>
                              <a:ea typeface="ＭＳ Ｐゴシック" pitchFamily="50" charset="-128"/>
                            </a:rPr>
                            <a:t>)</a:t>
                          </a:r>
                          <a:endParaRPr kumimoji="1" lang="en-US" altLang="ja-JP" b="0" dirty="0" smtClean="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6222511" y="5654184"/>
                          <a:ext cx="1273401" cy="331830"/>
                        </a:xfrm>
                        <a:prstGeom prst="rect">
                          <a:avLst/>
                        </a:prstGeom>
                        <a:blipFill rotWithShape="1">
                          <a:blip r:embed="rId8"/>
                          <a:stretch>
                            <a:fillRect t="-7547" r="-9774" b="-26415"/>
                          </a:stretch>
                        </a:blipFill>
                      </p:spPr>
                      <p:txBody>
                        <a:bodyPr/>
                        <a:lstStyle/>
                        <a:p>
                          <a:r>
                            <a:rPr lang="ja-JP" altLang="en-US">
                              <a:noFill/>
                            </a:rPr>
                            <a:t> </a:t>
                          </a:r>
                        </a:p>
                      </p:txBody>
                    </p:sp>
                  </mc:Fallback>
                </mc:AlternateContent>
              </p:grpSp>
              <p:sp>
                <p:nvSpPr>
                  <p:cNvPr id="51" name="平行四辺形 50"/>
                  <p:cNvSpPr/>
                  <p:nvPr/>
                </p:nvSpPr>
                <p:spPr>
                  <a:xfrm>
                    <a:off x="5794601" y="4627549"/>
                    <a:ext cx="568409" cy="143898"/>
                  </a:xfrm>
                  <a:prstGeom prst="parallelogram">
                    <a:avLst>
                      <a:gd name="adj" fmla="val 1053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endCxn id="51" idx="5"/>
                  </p:cNvCxnSpPr>
                  <p:nvPr/>
                </p:nvCxnSpPr>
                <p:spPr>
                  <a:xfrm>
                    <a:off x="5208311" y="4147164"/>
                    <a:ext cx="718132" cy="5523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0" name="直線コネクタ 119"/>
              <p:cNvCxnSpPr/>
              <p:nvPr/>
            </p:nvCxnSpPr>
            <p:spPr>
              <a:xfrm flipH="1">
                <a:off x="5652124" y="4159172"/>
                <a:ext cx="152101" cy="5008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テキスト ボックス 138"/>
                  <p:cNvSpPr txBox="1"/>
                  <p:nvPr/>
                </p:nvSpPr>
                <p:spPr>
                  <a:xfrm>
                    <a:off x="5222190" y="3551189"/>
                    <a:ext cx="1527856" cy="973921"/>
                  </a:xfrm>
                  <a:prstGeom prst="rect">
                    <a:avLst/>
                  </a:prstGeom>
                  <a:noFill/>
                </p:spPr>
                <p:txBody>
                  <a:bodyPr wrap="none" rtlCol="0">
                    <a:spAutoFit/>
                  </a:bodyPr>
                  <a:lstStyle/>
                  <a:p>
                    <a:r>
                      <a:rPr lang="ja-JP" altLang="en-US" sz="1600" dirty="0" smtClean="0">
                        <a:ea typeface="ＭＳ Ｐゴシック" pitchFamily="50" charset="-128"/>
                      </a:rPr>
                      <a:t>状態</a:t>
                    </a:r>
                    <a14:m>
                      <m:oMath xmlns:m="http://schemas.openxmlformats.org/officeDocument/2006/math">
                        <m:r>
                          <a:rPr lang="en-US" altLang="ja-JP" sz="1600" b="1" i="1" smtClean="0">
                            <a:latin typeface="Cambria Math"/>
                            <a:ea typeface="ＭＳ Ｐゴシック" pitchFamily="50" charset="-128"/>
                          </a:rPr>
                          <m:t>𝑴</m:t>
                        </m:r>
                        <m:r>
                          <a:rPr kumimoji="1" lang="en-US" altLang="ja-JP" sz="1400" b="0" i="1" smtClean="0">
                            <a:latin typeface="Cambria Math"/>
                            <a:ea typeface="ＭＳ Ｐゴシック" pitchFamily="50" charset="-128"/>
                          </a:rPr>
                          <m:t>=</m:t>
                        </m:r>
                        <m:d>
                          <m:dPr>
                            <m:ctrlPr>
                              <a:rPr kumimoji="1" lang="en-US" altLang="ja-JP" sz="1400" b="0" i="1" smtClean="0">
                                <a:latin typeface="Cambria Math"/>
                                <a:ea typeface="ＭＳ Ｐゴシック" pitchFamily="50" charset="-128"/>
                              </a:rPr>
                            </m:ctrlPr>
                          </m:dPr>
                          <m:e>
                            <m:m>
                              <m:mPr>
                                <m:mcs>
                                  <m:mc>
                                    <m:mcPr>
                                      <m:count m:val="1"/>
                                      <m:mcJc m:val="center"/>
                                    </m:mcPr>
                                  </m:mc>
                                </m:mcs>
                                <m:ctrlPr>
                                  <a:rPr lang="en-US" altLang="ja-JP" sz="1400" i="1">
                                    <a:latin typeface="Cambria Math"/>
                                    <a:ea typeface="ＭＳ Ｐゴシック" pitchFamily="50" charset="-128"/>
                                  </a:rPr>
                                </m:ctrlPr>
                              </m:mPr>
                              <m:mr>
                                <m:e>
                                  <m:r>
                                    <m:rPr>
                                      <m:brk m:alnAt="7"/>
                                    </m:rPr>
                                    <a:rPr lang="en-US" altLang="ja-JP" sz="1400" b="0" i="1" smtClean="0">
                                      <a:latin typeface="Cambria Math"/>
                                      <a:ea typeface="ＭＳ Ｐゴシック" pitchFamily="50" charset="-128"/>
                                    </a:rPr>
                                    <m:t>𝑡</m:t>
                                  </m:r>
                                </m:e>
                              </m:mr>
                              <m:mr>
                                <m:e>
                                  <m:sSub>
                                    <m:sSubPr>
                                      <m:ctrlPr>
                                        <a:rPr lang="en-US" altLang="ja-JP" sz="1400" i="1">
                                          <a:latin typeface="Cambria Math"/>
                                          <a:ea typeface="ＭＳ Ｐゴシック" pitchFamily="50" charset="-128"/>
                                        </a:rPr>
                                      </m:ctrlPr>
                                    </m:sSubPr>
                                    <m:e>
                                      <m:r>
                                        <a:rPr lang="en-US" altLang="ja-JP" sz="1400" b="0" i="1" smtClean="0">
                                          <a:latin typeface="Cambria Math"/>
                                          <a:ea typeface="ＭＳ Ｐゴシック" pitchFamily="50" charset="-128"/>
                                        </a:rPr>
                                        <m:t>𝑑</m:t>
                                      </m:r>
                                    </m:e>
                                    <m:sub>
                                      <m:r>
                                        <a:rPr lang="en-US" altLang="ja-JP" sz="1400" b="0" i="1" smtClean="0">
                                          <a:latin typeface="Cambria Math"/>
                                          <a:ea typeface="ＭＳ Ｐゴシック" pitchFamily="50" charset="-128"/>
                                        </a:rPr>
                                        <m:t>1</m:t>
                                      </m:r>
                                    </m:sub>
                                  </m:sSub>
                                  <m:r>
                                    <a:rPr lang="en-US" altLang="ja-JP" sz="1400" i="1" smtClean="0">
                                      <a:latin typeface="Cambria Math"/>
                                      <a:ea typeface="ＭＳ Ｐゴシック" pitchFamily="50" charset="-128"/>
                                    </a:rPr>
                                    <m:t> </m:t>
                                  </m:r>
                                </m:e>
                              </m:mr>
                              <m:mr>
                                <m:e>
                                  <m:m>
                                    <m:mPr>
                                      <m:mcs>
                                        <m:mc>
                                          <m:mcPr>
                                            <m:count m:val="1"/>
                                            <m:mcJc m:val="center"/>
                                          </m:mcPr>
                                        </m:mc>
                                      </m:mcs>
                                      <m:ctrlPr>
                                        <a:rPr lang="en-US" altLang="ja-JP" sz="1400" i="1" smtClean="0">
                                          <a:latin typeface="Cambria Math"/>
                                          <a:ea typeface="ＭＳ Ｐゴシック" pitchFamily="50" charset="-128"/>
                                        </a:rPr>
                                      </m:ctrlPr>
                                    </m:mPr>
                                    <m:mr>
                                      <m:e>
                                        <m:r>
                                          <m:rPr>
                                            <m:brk m:alnAt="7"/>
                                          </m:rPr>
                                          <a:rPr lang="en-US" altLang="ja-JP" sz="1400" i="1" smtClean="0">
                                            <a:latin typeface="Cambria Math"/>
                                            <a:ea typeface="Cambria Math"/>
                                          </a:rPr>
                                          <m:t>⋮</m:t>
                                        </m:r>
                                      </m:e>
                                    </m:mr>
                                    <m:mr>
                                      <m:e>
                                        <m:sSub>
                                          <m:sSubPr>
                                            <m:ctrlPr>
                                              <a:rPr lang="en-US" altLang="ja-JP" sz="1400" i="1">
                                                <a:latin typeface="Cambria Math"/>
                                                <a:ea typeface="ＭＳ Ｐゴシック" pitchFamily="50" charset="-128"/>
                                              </a:rPr>
                                            </m:ctrlPr>
                                          </m:sSubPr>
                                          <m:e>
                                            <m:r>
                                              <a:rPr lang="en-US" altLang="ja-JP" sz="1400" b="0" i="1" smtClean="0">
                                                <a:latin typeface="Cambria Math"/>
                                                <a:ea typeface="ＭＳ Ｐゴシック" pitchFamily="50" charset="-128"/>
                                              </a:rPr>
                                              <m:t>𝑑</m:t>
                                            </m:r>
                                          </m:e>
                                          <m:sub>
                                            <m:r>
                                              <a:rPr lang="en-US" altLang="ja-JP" sz="1400" b="0" i="1" smtClean="0">
                                                <a:latin typeface="Cambria Math"/>
                                                <a:ea typeface="ＭＳ Ｐゴシック" pitchFamily="50" charset="-128"/>
                                              </a:rPr>
                                              <m:t>𝑛</m:t>
                                            </m:r>
                                          </m:sub>
                                        </m:sSub>
                                        <m:r>
                                          <a:rPr lang="en-US" altLang="ja-JP" sz="1400" i="1" smtClean="0">
                                            <a:latin typeface="Cambria Math"/>
                                            <a:ea typeface="ＭＳ Ｐゴシック" pitchFamily="50" charset="-128"/>
                                          </a:rPr>
                                          <m:t> </m:t>
                                        </m:r>
                                      </m:e>
                                    </m:mr>
                                  </m:m>
                                </m:e>
                              </m:mr>
                            </m:m>
                          </m:e>
                        </m:d>
                      </m:oMath>
                    </a14:m>
                    <a:endParaRPr kumimoji="1" lang="ja-JP" altLang="en-US" sz="1600" dirty="0">
                      <a:latin typeface="ＭＳ Ｐゴシック" pitchFamily="50" charset="-128"/>
                      <a:ea typeface="ＭＳ Ｐゴシック" pitchFamily="50" charset="-128"/>
                    </a:endParaRPr>
                  </a:p>
                </p:txBody>
              </p:sp>
            </mc:Choice>
            <mc:Fallback xmlns="">
              <p:sp>
                <p:nvSpPr>
                  <p:cNvPr id="139" name="テキスト ボックス 138"/>
                  <p:cNvSpPr txBox="1">
                    <a:spLocks noRot="1" noChangeAspect="1" noMove="1" noResize="1" noEditPoints="1" noAdjustHandles="1" noChangeArrowheads="1" noChangeShapeType="1" noTextEdit="1"/>
                  </p:cNvSpPr>
                  <p:nvPr/>
                </p:nvSpPr>
                <p:spPr>
                  <a:xfrm>
                    <a:off x="5222190" y="3551189"/>
                    <a:ext cx="1527856" cy="973921"/>
                  </a:xfrm>
                  <a:prstGeom prst="rect">
                    <a:avLst/>
                  </a:prstGeom>
                  <a:blipFill rotWithShape="1">
                    <a:blip r:embed="rId9"/>
                    <a:stretch>
                      <a:fillRect l="-3472" r="-60417"/>
                    </a:stretch>
                  </a:blipFill>
                </p:spPr>
                <p:txBody>
                  <a:bodyPr/>
                  <a:lstStyle/>
                  <a:p>
                    <a:r>
                      <a:rPr lang="ja-JP" altLang="en-US">
                        <a:noFill/>
                      </a:rPr>
                      <a:t> </a:t>
                    </a:r>
                  </a:p>
                </p:txBody>
              </p:sp>
            </mc:Fallback>
          </mc:AlternateContent>
        </p:grpSp>
        <p:sp>
          <p:nvSpPr>
            <p:cNvPr id="117" name="円/楕円 116"/>
            <p:cNvSpPr>
              <a:spLocks noChangeAspect="1"/>
            </p:cNvSpPr>
            <p:nvPr/>
          </p:nvSpPr>
          <p:spPr>
            <a:xfrm>
              <a:off x="5581244" y="465313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0" name="正方形/長方形 79"/>
          <p:cNvSpPr/>
          <p:nvPr/>
        </p:nvSpPr>
        <p:spPr>
          <a:xfrm>
            <a:off x="5368232" y="3759515"/>
            <a:ext cx="2244233" cy="208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7787773" y="3759515"/>
            <a:ext cx="187595" cy="179901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p:cNvGrpSpPr/>
          <p:nvPr/>
        </p:nvGrpSpPr>
        <p:grpSpPr>
          <a:xfrm>
            <a:off x="7881569" y="4094527"/>
            <a:ext cx="430887" cy="1128985"/>
            <a:chOff x="5705045" y="3735574"/>
            <a:chExt cx="430887" cy="1128985"/>
          </a:xfrm>
        </p:grpSpPr>
        <p:sp>
          <p:nvSpPr>
            <p:cNvPr id="92" name="テキスト ボックス 91"/>
            <p:cNvSpPr txBox="1"/>
            <p:nvPr/>
          </p:nvSpPr>
          <p:spPr>
            <a:xfrm>
              <a:off x="5705045" y="3735574"/>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94" name="テキスト ボックス 93"/>
                <p:cNvSpPr txBox="1"/>
                <p:nvPr/>
              </p:nvSpPr>
              <p:spPr>
                <a:xfrm>
                  <a:off x="5755954" y="4495227"/>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55954" y="4495227"/>
                  <a:ext cx="367631" cy="369332"/>
                </a:xfrm>
                <a:prstGeom prst="rect">
                  <a:avLst/>
                </a:prstGeom>
                <a:blipFill rotWithShape="1">
                  <a:blip r:embed="rId10"/>
                  <a:stretch>
                    <a:fillRect b="-6557"/>
                  </a:stretch>
                </a:blipFill>
              </p:spPr>
              <p:txBody>
                <a:bodyPr/>
                <a:lstStyle/>
                <a:p>
                  <a:r>
                    <a:rPr lang="ja-JP" altLang="en-US">
                      <a:noFill/>
                    </a:rPr>
                    <a:t> </a:t>
                  </a:r>
                </a:p>
              </p:txBody>
            </p:sp>
          </mc:Fallback>
        </mc:AlternateContent>
      </p:grpSp>
      <p:sp>
        <p:nvSpPr>
          <p:cNvPr id="95" name="テキスト ボックス 94"/>
          <p:cNvSpPr txBox="1"/>
          <p:nvPr/>
        </p:nvSpPr>
        <p:spPr>
          <a:xfrm>
            <a:off x="7915824" y="3677891"/>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96" name="テキスト ボックス 95"/>
          <p:cNvSpPr txBox="1"/>
          <p:nvPr/>
        </p:nvSpPr>
        <p:spPr>
          <a:xfrm>
            <a:off x="7898987" y="5245486"/>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97" name="グループ化 96"/>
          <p:cNvGrpSpPr/>
          <p:nvPr/>
        </p:nvGrpSpPr>
        <p:grpSpPr>
          <a:xfrm>
            <a:off x="5349160" y="3616027"/>
            <a:ext cx="2351128" cy="2257042"/>
            <a:chOff x="3244353" y="3544354"/>
            <a:chExt cx="2351128" cy="2257042"/>
          </a:xfrm>
        </p:grpSpPr>
        <p:cxnSp>
          <p:nvCxnSpPr>
            <p:cNvPr id="98" name="直線矢印コネクタ 97"/>
            <p:cNvCxnSpPr/>
            <p:nvPr/>
          </p:nvCxnSpPr>
          <p:spPr>
            <a:xfrm flipV="1">
              <a:off x="3244353" y="3544354"/>
              <a:ext cx="0" cy="222608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3244353" y="5775308"/>
              <a:ext cx="2351128" cy="26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03" name="表 102"/>
          <p:cNvGraphicFramePr>
            <a:graphicFrameLocks noGrp="1"/>
          </p:cNvGraphicFramePr>
          <p:nvPr>
            <p:extLst>
              <p:ext uri="{D42A27DB-BD31-4B8C-83A1-F6EECF244321}">
                <p14:modId xmlns:p14="http://schemas.microsoft.com/office/powerpoint/2010/main" val="3410948693"/>
              </p:ext>
            </p:extLst>
          </p:nvPr>
        </p:nvGraphicFramePr>
        <p:xfrm>
          <a:off x="5363897" y="3759517"/>
          <a:ext cx="2248568" cy="2095558"/>
        </p:xfrm>
        <a:graphic>
          <a:graphicData uri="http://schemas.openxmlformats.org/drawingml/2006/table">
            <a:tbl>
              <a:tblPr firstRow="1" bandRow="1">
                <a:tableStyleId>{5C22544A-7EE6-4342-B048-85BDC9FD1C3A}</a:tableStyleId>
              </a:tblPr>
              <a:tblGrid>
                <a:gridCol w="321224"/>
                <a:gridCol w="321224"/>
                <a:gridCol w="321224"/>
                <a:gridCol w="321224"/>
                <a:gridCol w="321224"/>
                <a:gridCol w="321224"/>
                <a:gridCol w="321224"/>
              </a:tblGrid>
              <a:tr h="207705">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71623">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71623">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1623">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71623">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71623">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71623">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71623">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1623">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71623">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71623">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71623">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4" name="テキスト ボックス 103"/>
          <p:cNvSpPr txBox="1"/>
          <p:nvPr/>
        </p:nvSpPr>
        <p:spPr>
          <a:xfrm>
            <a:off x="7592658" y="5657444"/>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
        <p:nvSpPr>
          <p:cNvPr id="105" name="テキスト ボックス 104"/>
          <p:cNvSpPr txBox="1"/>
          <p:nvPr/>
        </p:nvSpPr>
        <p:spPr>
          <a:xfrm>
            <a:off x="4875509" y="3547329"/>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106" name="フリーフォーム 105"/>
          <p:cNvSpPr/>
          <p:nvPr/>
        </p:nvSpPr>
        <p:spPr>
          <a:xfrm>
            <a:off x="5368232" y="3847476"/>
            <a:ext cx="2099565" cy="1700734"/>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6490348" y="3385092"/>
            <a:ext cx="684901" cy="324473"/>
          </a:xfrm>
          <a:prstGeom prst="rect">
            <a:avLst/>
          </a:prstGeom>
          <a:noFill/>
        </p:spPr>
        <p:txBody>
          <a:bodyPr wrap="square" rtlCol="0">
            <a:spAutoFit/>
          </a:bodyPr>
          <a:lstStyle/>
          <a:p>
            <a:r>
              <a:rPr lang="ja-JP" altLang="en-US" sz="1600" dirty="0" smtClean="0">
                <a:ea typeface="ＭＳ Ｐゴシック" pitchFamily="50" charset="-128"/>
              </a:rPr>
              <a:t>セル</a:t>
            </a:r>
            <a:endParaRPr kumimoji="1" lang="ja-JP" altLang="en-US" sz="1600" dirty="0">
              <a:latin typeface="ＭＳ Ｐゴシック" pitchFamily="50" charset="-128"/>
              <a:ea typeface="ＭＳ Ｐゴシック" pitchFamily="50" charset="-128"/>
            </a:endParaRPr>
          </a:p>
        </p:txBody>
      </p:sp>
      <p:sp>
        <p:nvSpPr>
          <p:cNvPr id="108" name="テキスト ボックス 107"/>
          <p:cNvSpPr txBox="1"/>
          <p:nvPr/>
        </p:nvSpPr>
        <p:spPr>
          <a:xfrm>
            <a:off x="1414319" y="5881445"/>
            <a:ext cx="3041321" cy="338554"/>
          </a:xfrm>
          <a:prstGeom prst="rect">
            <a:avLst/>
          </a:prstGeom>
          <a:noFill/>
        </p:spPr>
        <p:txBody>
          <a:bodyPr wrap="square" rtlCol="0">
            <a:spAutoFit/>
          </a:bodyPr>
          <a:lstStyle/>
          <a:p>
            <a:r>
              <a:rPr lang="ja-JP" altLang="en-US" sz="1600" dirty="0" smtClean="0">
                <a:latin typeface="ＭＳ Ｐゴシック" pitchFamily="50" charset="-128"/>
                <a:ea typeface="ＭＳ Ｐゴシック" pitchFamily="50" charset="-128"/>
              </a:rPr>
              <a:t>複数センサの多次元知識空間</a:t>
            </a:r>
            <a:endParaRPr kumimoji="1" lang="ja-JP" altLang="en-US" sz="1600" dirty="0">
              <a:latin typeface="ＭＳ Ｐゴシック" pitchFamily="50" charset="-128"/>
              <a:ea typeface="ＭＳ Ｐゴシック" pitchFamily="50" charset="-128"/>
            </a:endParaRPr>
          </a:p>
        </p:txBody>
      </p:sp>
      <p:sp>
        <p:nvSpPr>
          <p:cNvPr id="109" name="テキスト ボックス 108"/>
          <p:cNvSpPr txBox="1"/>
          <p:nvPr/>
        </p:nvSpPr>
        <p:spPr>
          <a:xfrm>
            <a:off x="5207580" y="5890210"/>
            <a:ext cx="2657163" cy="338554"/>
          </a:xfrm>
          <a:prstGeom prst="rect">
            <a:avLst/>
          </a:prstGeom>
          <a:noFill/>
        </p:spPr>
        <p:txBody>
          <a:bodyPr wrap="square" rtlCol="0">
            <a:spAutoFit/>
          </a:bodyPr>
          <a:lstStyle/>
          <a:p>
            <a:r>
              <a:rPr lang="ja-JP" altLang="en-US" sz="1600" dirty="0" smtClean="0">
                <a:latin typeface="ＭＳ Ｐゴシック" pitchFamily="50" charset="-128"/>
                <a:ea typeface="ＭＳ Ｐゴシック" pitchFamily="50" charset="-128"/>
              </a:rPr>
              <a:t>１センサの２次元知識空間</a:t>
            </a:r>
            <a:endParaRPr kumimoji="1" lang="ja-JP" altLang="en-US" sz="1600" dirty="0">
              <a:latin typeface="ＭＳ Ｐゴシック" pitchFamily="50" charset="-128"/>
              <a:ea typeface="ＭＳ Ｐゴシック" pitchFamily="50" charset="-128"/>
            </a:endParaRPr>
          </a:p>
        </p:txBody>
      </p:sp>
      <p:cxnSp>
        <p:nvCxnSpPr>
          <p:cNvPr id="73" name="直線矢印コネクタ 72"/>
          <p:cNvCxnSpPr/>
          <p:nvPr/>
        </p:nvCxnSpPr>
        <p:spPr>
          <a:xfrm flipH="1">
            <a:off x="6361965" y="3615027"/>
            <a:ext cx="1519604" cy="9994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558404" y="3296730"/>
            <a:ext cx="646331" cy="369332"/>
          </a:xfrm>
          <a:prstGeom prst="rect">
            <a:avLst/>
          </a:prstGeom>
        </p:spPr>
        <p:txBody>
          <a:bodyPr wrap="none">
            <a:spAutoFit/>
          </a:bodyPr>
          <a:lstStyle/>
          <a:p>
            <a:r>
              <a:rPr lang="ja-JP" altLang="en-US" dirty="0" smtClean="0">
                <a:latin typeface="ＭＳ Ｐゴシック" pitchFamily="50" charset="-128"/>
                <a:ea typeface="ＭＳ Ｐゴシック" pitchFamily="50" charset="-128"/>
              </a:rPr>
              <a:t>動作</a:t>
            </a:r>
            <a:endParaRPr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628901794"/>
      </p:ext>
    </p:extLst>
  </p:cSld>
  <p:clrMapOvr>
    <a:masterClrMapping/>
  </p:clrMapOvr>
  <mc:AlternateContent xmlns:mc="http://schemas.openxmlformats.org/markup-compatibility/2006" xmlns:p14="http://schemas.microsoft.com/office/powerpoint/2010/main">
    <mc:Choice Requires="p14">
      <p:transition spd="slow" p14:dur="2000" advTm="49817"/>
    </mc:Choice>
    <mc:Fallback xmlns="">
      <p:transition spd="slow" advTm="4981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9886" y="350697"/>
            <a:ext cx="7689980" cy="792088"/>
          </a:xfrm>
        </p:spPr>
        <p:txBody>
          <a:bodyPr>
            <a:noAutofit/>
          </a:bodyPr>
          <a:lstStyle/>
          <a:p>
            <a:r>
              <a:rPr lang="ja-JP" altLang="en-US" sz="4800" dirty="0" smtClean="0">
                <a:latin typeface="ＭＳ Ｐゴシック" pitchFamily="50" charset="-128"/>
                <a:ea typeface="ＭＳ Ｐゴシック" pitchFamily="50" charset="-128"/>
              </a:rPr>
              <a:t>シュミレーション概要図</a:t>
            </a:r>
            <a:endParaRPr kumimoji="1" lang="ja-JP" altLang="en-US" sz="4800" dirty="0">
              <a:latin typeface="ＭＳ Ｐゴシック" pitchFamily="50" charset="-128"/>
              <a:ea typeface="ＭＳ Ｐゴシック" pitchFamily="50" charset="-128"/>
            </a:endParaRPr>
          </a:p>
        </p:txBody>
      </p:sp>
      <p:grpSp>
        <p:nvGrpSpPr>
          <p:cNvPr id="212" name="グループ化 211"/>
          <p:cNvGrpSpPr/>
          <p:nvPr/>
        </p:nvGrpSpPr>
        <p:grpSpPr>
          <a:xfrm>
            <a:off x="703050" y="1488144"/>
            <a:ext cx="7645046" cy="4569777"/>
            <a:chOff x="323321" y="1475115"/>
            <a:chExt cx="7645046" cy="4569777"/>
          </a:xfrm>
        </p:grpSpPr>
        <p:grpSp>
          <p:nvGrpSpPr>
            <p:cNvPr id="199" name="グループ化 198"/>
            <p:cNvGrpSpPr/>
            <p:nvPr/>
          </p:nvGrpSpPr>
          <p:grpSpPr>
            <a:xfrm>
              <a:off x="323321" y="1475115"/>
              <a:ext cx="7645046" cy="4569777"/>
              <a:chOff x="952416" y="1475115"/>
              <a:chExt cx="7645046" cy="4569777"/>
            </a:xfrm>
          </p:grpSpPr>
          <p:grpSp>
            <p:nvGrpSpPr>
              <p:cNvPr id="173" name="グループ化 172"/>
              <p:cNvGrpSpPr/>
              <p:nvPr/>
            </p:nvGrpSpPr>
            <p:grpSpPr>
              <a:xfrm>
                <a:off x="952416" y="1475115"/>
                <a:ext cx="7645046" cy="4569777"/>
                <a:chOff x="952416" y="1475115"/>
                <a:chExt cx="7645046" cy="4569777"/>
              </a:xfrm>
            </p:grpSpPr>
            <p:grpSp>
              <p:nvGrpSpPr>
                <p:cNvPr id="165" name="グループ化 164"/>
                <p:cNvGrpSpPr/>
                <p:nvPr/>
              </p:nvGrpSpPr>
              <p:grpSpPr>
                <a:xfrm>
                  <a:off x="1744506" y="3796242"/>
                  <a:ext cx="6852956" cy="2248650"/>
                  <a:chOff x="1744506" y="3796242"/>
                  <a:chExt cx="6852956" cy="2248650"/>
                </a:xfrm>
              </p:grpSpPr>
              <p:cxnSp>
                <p:nvCxnSpPr>
                  <p:cNvPr id="60" name="カギ線コネクタ 59"/>
                  <p:cNvCxnSpPr/>
                  <p:nvPr/>
                </p:nvCxnSpPr>
                <p:spPr>
                  <a:xfrm rot="10800000" flipV="1">
                    <a:off x="8020770" y="4435845"/>
                    <a:ext cx="576692" cy="6379"/>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64" name="グループ化 163"/>
                  <p:cNvGrpSpPr/>
                  <p:nvPr/>
                </p:nvGrpSpPr>
                <p:grpSpPr>
                  <a:xfrm>
                    <a:off x="1744506" y="3796242"/>
                    <a:ext cx="6480720" cy="2248650"/>
                    <a:chOff x="2050958" y="3796243"/>
                    <a:chExt cx="6480720" cy="2248650"/>
                  </a:xfrm>
                </p:grpSpPr>
                <p:cxnSp>
                  <p:nvCxnSpPr>
                    <p:cNvPr id="51" name="カギ線コネクタ 50"/>
                    <p:cNvCxnSpPr/>
                    <p:nvPr/>
                  </p:nvCxnSpPr>
                  <p:spPr>
                    <a:xfrm rot="10800000">
                      <a:off x="3406370" y="4726145"/>
                      <a:ext cx="1480420" cy="871949"/>
                    </a:xfrm>
                    <a:prstGeom prst="bentConnector3">
                      <a:avLst>
                        <a:gd name="adj1" fmla="val 332"/>
                      </a:avLst>
                    </a:prstGeom>
                    <a:ln w="28575">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2222880" y="4224143"/>
                      <a:ext cx="6104339" cy="1820750"/>
                      <a:chOff x="3218147" y="4343219"/>
                      <a:chExt cx="6104339" cy="1820750"/>
                    </a:xfrm>
                  </p:grpSpPr>
                  <p:sp>
                    <p:nvSpPr>
                      <p:cNvPr id="47" name="テキスト ボックス 46"/>
                      <p:cNvSpPr txBox="1"/>
                      <p:nvPr/>
                    </p:nvSpPr>
                    <p:spPr>
                      <a:xfrm rot="16200000">
                        <a:off x="7359374" y="4745081"/>
                        <a:ext cx="461665" cy="1235275"/>
                      </a:xfrm>
                      <a:prstGeom prst="rect">
                        <a:avLst/>
                      </a:prstGeom>
                      <a:noFill/>
                      <a:ln w="28575">
                        <a:noFill/>
                      </a:ln>
                    </p:spPr>
                    <p:txBody>
                      <a:bodyPr vert="eaVert" wrap="none" rtlCol="0">
                        <a:spAutoFit/>
                      </a:bodyPr>
                      <a:lstStyle/>
                      <a:p>
                        <a:pPr algn="ctr"/>
                        <a:r>
                          <a:rPr kumimoji="1" lang="ja-JP" altLang="en-US" dirty="0" smtClean="0">
                            <a:latin typeface="ＭＳ Ｐゴシック" pitchFamily="50" charset="-128"/>
                            <a:ea typeface="ＭＳ Ｐゴシック" pitchFamily="50" charset="-128"/>
                          </a:rPr>
                          <a:t>シミュレータ</a:t>
                        </a:r>
                        <a:endParaRPr kumimoji="1" lang="ja-JP" altLang="en-US" dirty="0">
                          <a:latin typeface="ＭＳ Ｐゴシック" pitchFamily="50" charset="-128"/>
                          <a:ea typeface="ＭＳ Ｐゴシック" pitchFamily="50" charset="-128"/>
                        </a:endParaRPr>
                      </a:p>
                    </p:txBody>
                  </p:sp>
                  <p:sp>
                    <p:nvSpPr>
                      <p:cNvPr id="54" name="テキスト ボックス 53"/>
                      <p:cNvSpPr txBox="1"/>
                      <p:nvPr/>
                    </p:nvSpPr>
                    <p:spPr>
                      <a:xfrm rot="16200000">
                        <a:off x="5977581" y="5394015"/>
                        <a:ext cx="430887" cy="1109022"/>
                      </a:xfrm>
                      <a:prstGeom prst="rect">
                        <a:avLst/>
                      </a:prstGeom>
                      <a:noFill/>
                      <a:ln w="28575">
                        <a:solidFill>
                          <a:schemeClr val="tx1"/>
                        </a:solidFill>
                      </a:ln>
                    </p:spPr>
                    <p:txBody>
                      <a:bodyPr vert="eaVert" wrap="square" rtlCol="0">
                        <a:spAutoFit/>
                      </a:bodyPr>
                      <a:lstStyle/>
                      <a:p>
                        <a:pPr algn="ctr"/>
                        <a:r>
                          <a:rPr lang="ja-JP" altLang="en-US" sz="1600" dirty="0">
                            <a:latin typeface="ＭＳ Ｐゴシック" pitchFamily="50" charset="-128"/>
                            <a:ea typeface="ＭＳ Ｐゴシック" pitchFamily="50" charset="-128"/>
                          </a:rPr>
                          <a:t>環境</a:t>
                        </a:r>
                        <a:endParaRPr kumimoji="1" lang="ja-JP" altLang="en-US" sz="1600" dirty="0">
                          <a:latin typeface="ＭＳ Ｐゴシック" pitchFamily="50" charset="-128"/>
                          <a:ea typeface="ＭＳ Ｐゴシック" pitchFamily="50" charset="-128"/>
                        </a:endParaRPr>
                      </a:p>
                    </p:txBody>
                  </p:sp>
                  <p:sp>
                    <p:nvSpPr>
                      <p:cNvPr id="56" name="テキスト ボックス 55"/>
                      <p:cNvSpPr txBox="1"/>
                      <p:nvPr/>
                    </p:nvSpPr>
                    <p:spPr>
                      <a:xfrm rot="16200000">
                        <a:off x="8435705" y="3887325"/>
                        <a:ext cx="430887" cy="1342675"/>
                      </a:xfrm>
                      <a:prstGeom prst="rect">
                        <a:avLst/>
                      </a:prstGeom>
                      <a:noFill/>
                      <a:ln w="28575">
                        <a:solidFill>
                          <a:schemeClr val="tx1"/>
                        </a:solidFill>
                      </a:ln>
                    </p:spPr>
                    <p:txBody>
                      <a:bodyPr vert="eaVert" wrap="none" rtlCol="0">
                        <a:spAutoFit/>
                      </a:bodyPr>
                      <a:lstStyle/>
                      <a:p>
                        <a:pPr algn="ctr"/>
                        <a:r>
                          <a:rPr kumimoji="1" lang="ja-JP" altLang="en-US" sz="1600" b="1" dirty="0" smtClean="0">
                            <a:latin typeface="ＭＳ Ｐゴシック" pitchFamily="50" charset="-128"/>
                            <a:ea typeface="ＭＳ Ｐゴシック" pitchFamily="50" charset="-128"/>
                          </a:rPr>
                          <a:t>アクチュエータ</a:t>
                        </a:r>
                        <a:endParaRPr kumimoji="1" lang="ja-JP" altLang="en-US" sz="1600" b="1" dirty="0">
                          <a:latin typeface="ＭＳ Ｐゴシック" pitchFamily="50" charset="-128"/>
                          <a:ea typeface="ＭＳ Ｐゴシック" pitchFamily="50" charset="-128"/>
                        </a:endParaRPr>
                      </a:p>
                    </p:txBody>
                  </p:sp>
                  <p:sp>
                    <p:nvSpPr>
                      <p:cNvPr id="57" name="テキスト ボックス 56"/>
                      <p:cNvSpPr txBox="1"/>
                      <p:nvPr/>
                    </p:nvSpPr>
                    <p:spPr>
                      <a:xfrm rot="16200000">
                        <a:off x="3597470" y="4132136"/>
                        <a:ext cx="430887" cy="1189533"/>
                      </a:xfrm>
                      <a:prstGeom prst="rect">
                        <a:avLst/>
                      </a:prstGeom>
                      <a:noFill/>
                      <a:ln w="28575">
                        <a:solidFill>
                          <a:schemeClr val="tx1"/>
                        </a:solidFill>
                      </a:ln>
                    </p:spPr>
                    <p:txBody>
                      <a:bodyPr vert="eaVert" wrap="square" rtlCol="0">
                        <a:spAutoFit/>
                      </a:bodyPr>
                      <a:lstStyle/>
                      <a:p>
                        <a:pPr algn="ctr"/>
                        <a:r>
                          <a:rPr kumimoji="1" lang="ja-JP" altLang="en-US" sz="1600" b="1" dirty="0" smtClean="0">
                            <a:latin typeface="ＭＳ Ｐゴシック" pitchFamily="50" charset="-128"/>
                            <a:ea typeface="ＭＳ Ｐゴシック" pitchFamily="50" charset="-128"/>
                          </a:rPr>
                          <a:t>センサ</a:t>
                        </a:r>
                        <a:endParaRPr kumimoji="1" lang="ja-JP" altLang="en-US" sz="1600" b="1" dirty="0">
                          <a:latin typeface="ＭＳ Ｐゴシック" pitchFamily="50" charset="-128"/>
                          <a:ea typeface="ＭＳ Ｐゴシック" pitchFamily="50" charset="-128"/>
                        </a:endParaRPr>
                      </a:p>
                    </p:txBody>
                  </p:sp>
                </p:grpSp>
                <p:cxnSp>
                  <p:nvCxnSpPr>
                    <p:cNvPr id="65" name="カギ線コネクタ 64"/>
                    <p:cNvCxnSpPr/>
                    <p:nvPr/>
                  </p:nvCxnSpPr>
                  <p:spPr>
                    <a:xfrm rot="10800000" flipV="1">
                      <a:off x="5514180" y="4435847"/>
                      <a:ext cx="1470364" cy="1215347"/>
                    </a:xfrm>
                    <a:prstGeom prst="bentConnector3">
                      <a:avLst>
                        <a:gd name="adj1" fmla="val 100007"/>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2050958" y="3796243"/>
                      <a:ext cx="6480720" cy="1661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カギ線コネクタ 79"/>
                    <p:cNvCxnSpPr/>
                    <p:nvPr/>
                  </p:nvCxnSpPr>
                  <p:spPr>
                    <a:xfrm rot="10800000">
                      <a:off x="3412413" y="4452545"/>
                      <a:ext cx="1644006" cy="1145550"/>
                    </a:xfrm>
                    <a:prstGeom prst="bentConnector3">
                      <a:avLst>
                        <a:gd name="adj1" fmla="val 114"/>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3242785" y="4097295"/>
                      <a:ext cx="1813634"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lang="ja-JP" altLang="en-US" sz="1600" b="1" dirty="0">
                        <a:latin typeface="ＭＳ Ｐゴシック" pitchFamily="50" charset="-128"/>
                        <a:ea typeface="ＭＳ Ｐゴシック" pitchFamily="50" charset="-128"/>
                      </a:endParaRPr>
                    </a:p>
                  </p:txBody>
                </p:sp>
                <p:sp>
                  <p:nvSpPr>
                    <p:cNvPr id="122" name="テキスト ボックス 121"/>
                    <p:cNvSpPr txBox="1"/>
                    <p:nvPr/>
                  </p:nvSpPr>
                  <p:spPr>
                    <a:xfrm>
                      <a:off x="3412413" y="4727277"/>
                      <a:ext cx="1474377"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lang="ja-JP" altLang="en-US" sz="1600" b="1" dirty="0">
                        <a:latin typeface="ＭＳ Ｐゴシック" pitchFamily="50" charset="-128"/>
                        <a:ea typeface="ＭＳ Ｐゴシック" pitchFamily="50" charset="-128"/>
                      </a:endParaRPr>
                    </a:p>
                  </p:txBody>
                </p:sp>
                <p:sp>
                  <p:nvSpPr>
                    <p:cNvPr id="123" name="テキスト ボックス 122"/>
                    <p:cNvSpPr txBox="1"/>
                    <p:nvPr/>
                  </p:nvSpPr>
                  <p:spPr>
                    <a:xfrm>
                      <a:off x="5461538" y="4097295"/>
                      <a:ext cx="1459240"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ロボットの動作</a:t>
                      </a:r>
                      <a:endParaRPr lang="ja-JP" altLang="en-US" sz="1600" b="1" dirty="0">
                        <a:latin typeface="ＭＳ Ｐゴシック" pitchFamily="50" charset="-128"/>
                        <a:ea typeface="ＭＳ Ｐゴシック" pitchFamily="50" charset="-128"/>
                      </a:endParaRPr>
                    </a:p>
                  </p:txBody>
                </p:sp>
              </p:grpSp>
            </p:grpSp>
            <p:grpSp>
              <p:nvGrpSpPr>
                <p:cNvPr id="166" name="グループ化 165"/>
                <p:cNvGrpSpPr/>
                <p:nvPr/>
              </p:nvGrpSpPr>
              <p:grpSpPr>
                <a:xfrm>
                  <a:off x="952416" y="1475115"/>
                  <a:ext cx="7645046" cy="3241753"/>
                  <a:chOff x="952416" y="1475115"/>
                  <a:chExt cx="7645046" cy="3241753"/>
                </a:xfrm>
              </p:grpSpPr>
              <p:grpSp>
                <p:nvGrpSpPr>
                  <p:cNvPr id="163" name="グループ化 162"/>
                  <p:cNvGrpSpPr/>
                  <p:nvPr/>
                </p:nvGrpSpPr>
                <p:grpSpPr>
                  <a:xfrm>
                    <a:off x="952416" y="1475115"/>
                    <a:ext cx="7002381" cy="3241753"/>
                    <a:chOff x="1263172" y="1475115"/>
                    <a:chExt cx="7002381" cy="3241753"/>
                  </a:xfrm>
                </p:grpSpPr>
                <p:cxnSp>
                  <p:nvCxnSpPr>
                    <p:cNvPr id="88" name="カギ線コネクタ 87"/>
                    <p:cNvCxnSpPr/>
                    <p:nvPr/>
                  </p:nvCxnSpPr>
                  <p:spPr>
                    <a:xfrm rot="16200000" flipV="1">
                      <a:off x="814753" y="3310481"/>
                      <a:ext cx="1854807" cy="957968"/>
                    </a:xfrm>
                    <a:prstGeom prst="bentConnector3">
                      <a:avLst>
                        <a:gd name="adj1" fmla="val 70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rot="16200000">
                      <a:off x="2005694" y="1890254"/>
                      <a:ext cx="430887" cy="1389614"/>
                    </a:xfrm>
                    <a:prstGeom prst="rect">
                      <a:avLst/>
                    </a:prstGeom>
                    <a:noFill/>
                    <a:ln w="28575">
                      <a:noFill/>
                    </a:ln>
                  </p:spPr>
                  <p:txBody>
                    <a:bodyPr vert="eaVert"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kumimoji="1" lang="ja-JP" altLang="en-US" sz="1600" b="1" dirty="0">
                        <a:latin typeface="ＭＳ Ｐゴシック" pitchFamily="50" charset="-128"/>
                        <a:ea typeface="ＭＳ Ｐゴシック" pitchFamily="50" charset="-128"/>
                      </a:endParaRPr>
                    </a:p>
                  </p:txBody>
                </p:sp>
                <p:sp>
                  <p:nvSpPr>
                    <p:cNvPr id="121" name="テキスト ボックス 120"/>
                    <p:cNvSpPr txBox="1"/>
                    <p:nvPr/>
                  </p:nvSpPr>
                  <p:spPr>
                    <a:xfrm rot="16200000">
                      <a:off x="7292167" y="2136716"/>
                      <a:ext cx="430887" cy="1515884"/>
                    </a:xfrm>
                    <a:prstGeom prst="rect">
                      <a:avLst/>
                    </a:prstGeom>
                    <a:noFill/>
                    <a:ln w="28575">
                      <a:noFill/>
                    </a:ln>
                  </p:spPr>
                  <p:txBody>
                    <a:bodyPr vert="eaVert" wrap="square" rtlCol="0">
                      <a:spAutoFit/>
                    </a:bodyPr>
                    <a:lstStyle/>
                    <a:p>
                      <a:pPr algn="ctr"/>
                      <a:r>
                        <a:rPr kumimoji="1" lang="ja-JP" altLang="en-US" sz="1600" b="1" dirty="0" smtClean="0">
                          <a:latin typeface="ＭＳ Ｐゴシック" pitchFamily="50" charset="-128"/>
                          <a:ea typeface="ＭＳ Ｐゴシック" pitchFamily="50" charset="-128"/>
                        </a:rPr>
                        <a:t>ロボットの動作</a:t>
                      </a:r>
                      <a:endParaRPr kumimoji="1" lang="ja-JP" altLang="en-US" sz="1600" b="1" dirty="0">
                        <a:latin typeface="ＭＳ Ｐゴシック" pitchFamily="50" charset="-128"/>
                        <a:ea typeface="ＭＳ Ｐゴシック" pitchFamily="50" charset="-128"/>
                      </a:endParaRPr>
                    </a:p>
                  </p:txBody>
                </p:sp>
                <p:grpSp>
                  <p:nvGrpSpPr>
                    <p:cNvPr id="27" name="グループ化 26"/>
                    <p:cNvGrpSpPr/>
                    <p:nvPr/>
                  </p:nvGrpSpPr>
                  <p:grpSpPr>
                    <a:xfrm>
                      <a:off x="3790932" y="1475115"/>
                      <a:ext cx="2808312" cy="2111836"/>
                      <a:chOff x="3540697" y="1399903"/>
                      <a:chExt cx="2808312" cy="2111836"/>
                    </a:xfrm>
                  </p:grpSpPr>
                  <p:sp>
                    <p:nvSpPr>
                      <p:cNvPr id="14" name="正方形/長方形 13"/>
                      <p:cNvSpPr/>
                      <p:nvPr/>
                    </p:nvSpPr>
                    <p:spPr>
                      <a:xfrm>
                        <a:off x="3540697" y="1399903"/>
                        <a:ext cx="2808312" cy="2111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rot="16200000">
                        <a:off x="4588090" y="1078687"/>
                        <a:ext cx="553998" cy="1323440"/>
                      </a:xfrm>
                      <a:prstGeom prst="rect">
                        <a:avLst/>
                      </a:prstGeom>
                      <a:noFill/>
                      <a:ln w="28575">
                        <a:noFill/>
                      </a:ln>
                    </p:spPr>
                    <p:txBody>
                      <a:bodyPr vert="eaVert" wrap="none" rtlCol="0">
                        <a:spAutoFit/>
                      </a:bodyPr>
                      <a:lstStyle/>
                      <a:p>
                        <a:pPr algn="ctr"/>
                        <a:r>
                          <a:rPr kumimoji="1" lang="ja-JP" altLang="en-US" sz="2400" dirty="0" smtClean="0">
                            <a:latin typeface="ＭＳ Ｐゴシック" pitchFamily="50" charset="-128"/>
                            <a:ea typeface="ＭＳ Ｐゴシック" pitchFamily="50" charset="-128"/>
                          </a:rPr>
                          <a:t>提案手法</a:t>
                        </a:r>
                        <a:endParaRPr kumimoji="1" lang="ja-JP" altLang="en-US" sz="2400" dirty="0">
                          <a:latin typeface="ＭＳ Ｐゴシック" pitchFamily="50" charset="-128"/>
                          <a:ea typeface="ＭＳ Ｐゴシック" pitchFamily="50" charset="-128"/>
                        </a:endParaRPr>
                      </a:p>
                    </p:txBody>
                  </p:sp>
                  <p:sp>
                    <p:nvSpPr>
                      <p:cNvPr id="79" name="テキスト ボックス 78"/>
                      <p:cNvSpPr txBox="1"/>
                      <p:nvPr/>
                    </p:nvSpPr>
                    <p:spPr>
                      <a:xfrm rot="16200000">
                        <a:off x="4593146" y="1324909"/>
                        <a:ext cx="553998" cy="1938993"/>
                      </a:xfrm>
                      <a:prstGeom prst="rect">
                        <a:avLst/>
                      </a:prstGeom>
                      <a:solidFill>
                        <a:schemeClr val="accent1">
                          <a:lumMod val="40000"/>
                          <a:lumOff val="60000"/>
                        </a:schemeClr>
                      </a:solidFill>
                      <a:ln w="28575">
                        <a:solidFill>
                          <a:schemeClr val="tx1"/>
                        </a:solidFill>
                      </a:ln>
                    </p:spPr>
                    <p:txBody>
                      <a:bodyPr vert="eaVert" wrap="none" rtlCol="0">
                        <a:spAutoFit/>
                      </a:bodyPr>
                      <a:lstStyle/>
                      <a:p>
                        <a:pPr algn="ctr"/>
                        <a:r>
                          <a:rPr kumimoji="1" lang="ja-JP" altLang="en-US" sz="2400" dirty="0" smtClean="0">
                            <a:latin typeface="ＭＳ Ｐゴシック" pitchFamily="50" charset="-128"/>
                            <a:ea typeface="ＭＳ Ｐゴシック" pitchFamily="50" charset="-128"/>
                          </a:rPr>
                          <a:t>動作知識化部</a:t>
                        </a:r>
                        <a:endParaRPr kumimoji="1" lang="ja-JP" altLang="en-US" sz="2400" dirty="0">
                          <a:latin typeface="ＭＳ Ｐゴシック" pitchFamily="50" charset="-128"/>
                          <a:ea typeface="ＭＳ Ｐゴシック" pitchFamily="50" charset="-128"/>
                        </a:endParaRPr>
                      </a:p>
                    </p:txBody>
                  </p:sp>
                  <p:sp>
                    <p:nvSpPr>
                      <p:cNvPr id="17" name="テキスト ボックス 16"/>
                      <p:cNvSpPr txBox="1"/>
                      <p:nvPr/>
                    </p:nvSpPr>
                    <p:spPr>
                      <a:xfrm rot="16200000">
                        <a:off x="4593146" y="2229350"/>
                        <a:ext cx="553998" cy="1631216"/>
                      </a:xfrm>
                      <a:prstGeom prst="rect">
                        <a:avLst/>
                      </a:prstGeom>
                      <a:solidFill>
                        <a:srgbClr val="89B0FF"/>
                      </a:solidFill>
                      <a:ln w="28575">
                        <a:solidFill>
                          <a:schemeClr val="tx1"/>
                        </a:solidFill>
                      </a:ln>
                    </p:spPr>
                    <p:txBody>
                      <a:bodyPr vert="eaVert" wrap="none" rtlCol="0">
                        <a:spAutoFit/>
                      </a:bodyPr>
                      <a:lstStyle/>
                      <a:p>
                        <a:pPr algn="ctr"/>
                        <a:r>
                          <a:rPr kumimoji="1" lang="ja-JP" altLang="en-US" sz="2400" dirty="0" smtClean="0">
                            <a:latin typeface="ＭＳ Ｐゴシック" pitchFamily="50" charset="-128"/>
                            <a:ea typeface="ＭＳ Ｐゴシック" pitchFamily="50" charset="-128"/>
                          </a:rPr>
                          <a:t>動作生成部</a:t>
                        </a:r>
                        <a:endParaRPr kumimoji="1" lang="ja-JP" altLang="en-US" sz="2400" dirty="0">
                          <a:latin typeface="ＭＳ Ｐゴシック" pitchFamily="50" charset="-128"/>
                          <a:ea typeface="ＭＳ Ｐゴシック" pitchFamily="50" charset="-128"/>
                        </a:endParaRPr>
                      </a:p>
                    </p:txBody>
                  </p:sp>
                </p:grpSp>
                <p:cxnSp>
                  <p:nvCxnSpPr>
                    <p:cNvPr id="28" name="カギ線コネクタ 27"/>
                    <p:cNvCxnSpPr>
                      <a:endCxn id="79" idx="0"/>
                    </p:cNvCxnSpPr>
                    <p:nvPr/>
                  </p:nvCxnSpPr>
                  <p:spPr>
                    <a:xfrm flipV="1">
                      <a:off x="1263172" y="2369618"/>
                      <a:ext cx="2887712" cy="619193"/>
                    </a:xfrm>
                    <a:prstGeom prst="bentConnector3">
                      <a:avLst>
                        <a:gd name="adj1" fmla="val 54"/>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a:endCxn id="17" idx="0"/>
                    </p:cNvCxnSpPr>
                    <p:nvPr/>
                  </p:nvCxnSpPr>
                  <p:spPr>
                    <a:xfrm flipV="1">
                      <a:off x="2221141" y="3120170"/>
                      <a:ext cx="2083631" cy="1332374"/>
                    </a:xfrm>
                    <a:prstGeom prst="bentConnector3">
                      <a:avLst>
                        <a:gd name="adj1" fmla="val -25554"/>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カギ線コネクタ 33"/>
                  <p:cNvCxnSpPr>
                    <a:stCxn id="17" idx="2"/>
                  </p:cNvCxnSpPr>
                  <p:nvPr/>
                </p:nvCxnSpPr>
                <p:spPr>
                  <a:xfrm>
                    <a:off x="5625232" y="3120170"/>
                    <a:ext cx="2972230" cy="1319415"/>
                  </a:xfrm>
                  <a:prstGeom prst="bentConnector3">
                    <a:avLst>
                      <a:gd name="adj1" fmla="val 99795"/>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98" name="テキスト ボックス 197"/>
              <p:cNvSpPr txBox="1"/>
              <p:nvPr/>
            </p:nvSpPr>
            <p:spPr>
              <a:xfrm rot="16200000">
                <a:off x="4653500" y="3630029"/>
                <a:ext cx="461665" cy="829714"/>
              </a:xfrm>
              <a:prstGeom prst="rect">
                <a:avLst/>
              </a:prstGeom>
              <a:noFill/>
              <a:ln w="28575">
                <a:noFill/>
              </a:ln>
            </p:spPr>
            <p:txBody>
              <a:bodyPr vert="eaVert" wrap="none" rtlCol="0">
                <a:spAutoFit/>
              </a:bodyPr>
              <a:lstStyle/>
              <a:p>
                <a:pPr algn="ctr"/>
                <a:r>
                  <a:rPr lang="ja-JP" altLang="en-US" dirty="0">
                    <a:latin typeface="ＭＳ Ｐゴシック" pitchFamily="50" charset="-128"/>
                    <a:ea typeface="ＭＳ Ｐゴシック" pitchFamily="50" charset="-128"/>
                  </a:rPr>
                  <a:t>ロボット</a:t>
                </a:r>
                <a:endParaRPr kumimoji="1" lang="ja-JP" altLang="en-US" dirty="0">
                  <a:latin typeface="ＭＳ Ｐゴシック" pitchFamily="50" charset="-128"/>
                  <a:ea typeface="ＭＳ Ｐゴシック" pitchFamily="50" charset="-128"/>
                </a:endParaRPr>
              </a:p>
            </p:txBody>
          </p:sp>
        </p:grpSp>
        <p:grpSp>
          <p:nvGrpSpPr>
            <p:cNvPr id="205" name="グループ化 204"/>
            <p:cNvGrpSpPr/>
            <p:nvPr/>
          </p:nvGrpSpPr>
          <p:grpSpPr>
            <a:xfrm>
              <a:off x="5888846" y="1475115"/>
              <a:ext cx="1664519" cy="677108"/>
              <a:chOff x="6938151" y="1511548"/>
              <a:chExt cx="1202687" cy="677108"/>
            </a:xfrm>
          </p:grpSpPr>
          <p:cxnSp>
            <p:nvCxnSpPr>
              <p:cNvPr id="200" name="カギ線コネクタ 199"/>
              <p:cNvCxnSpPr/>
              <p:nvPr/>
            </p:nvCxnSpPr>
            <p:spPr>
              <a:xfrm flipV="1">
                <a:off x="7772722" y="1746092"/>
                <a:ext cx="368116" cy="1518"/>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1" name="テキスト ボックス 200"/>
              <p:cNvSpPr txBox="1"/>
              <p:nvPr/>
            </p:nvSpPr>
            <p:spPr>
              <a:xfrm rot="16200000">
                <a:off x="7200382" y="1249317"/>
                <a:ext cx="677108" cy="1201570"/>
              </a:xfrm>
              <a:prstGeom prst="rect">
                <a:avLst/>
              </a:prstGeom>
              <a:noFill/>
              <a:ln w="28575">
                <a:noFill/>
              </a:ln>
            </p:spPr>
            <p:txBody>
              <a:bodyPr vert="eaVert" wrap="square" rtlCol="0">
                <a:spAutoFit/>
              </a:bodyPr>
              <a:lstStyle/>
              <a:p>
                <a:r>
                  <a:rPr kumimoji="1" lang="ja-JP" altLang="en-US" sz="1600" dirty="0" smtClean="0">
                    <a:latin typeface="ＭＳ Ｐゴシック" pitchFamily="50" charset="-128"/>
                    <a:ea typeface="ＭＳ Ｐゴシック" pitchFamily="50" charset="-128"/>
                  </a:rPr>
                  <a:t>動作知識化</a:t>
                </a:r>
                <a:endParaRPr kumimoji="1"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動作生成</a:t>
                </a:r>
                <a:endParaRPr lang="en-US" altLang="ja-JP" sz="1600" dirty="0" smtClean="0">
                  <a:latin typeface="ＭＳ Ｐゴシック" pitchFamily="50" charset="-128"/>
                  <a:ea typeface="ＭＳ Ｐゴシック" pitchFamily="50" charset="-128"/>
                </a:endParaRPr>
              </a:p>
            </p:txBody>
          </p:sp>
          <p:cxnSp>
            <p:nvCxnSpPr>
              <p:cNvPr id="202" name="カギ線コネクタ 201"/>
              <p:cNvCxnSpPr/>
              <p:nvPr/>
            </p:nvCxnSpPr>
            <p:spPr>
              <a:xfrm>
                <a:off x="7782257" y="1962116"/>
                <a:ext cx="349046" cy="1"/>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sp>
        <p:nvSpPr>
          <p:cNvPr id="96" name="テキスト ボックス 95"/>
          <p:cNvSpPr txBox="1"/>
          <p:nvPr/>
        </p:nvSpPr>
        <p:spPr>
          <a:xfrm rot="16200000">
            <a:off x="1742732" y="2715392"/>
            <a:ext cx="430887" cy="1389614"/>
          </a:xfrm>
          <a:prstGeom prst="rect">
            <a:avLst/>
          </a:prstGeom>
          <a:noFill/>
          <a:ln w="28575">
            <a:noFill/>
          </a:ln>
        </p:spPr>
        <p:txBody>
          <a:bodyPr vert="eaVert"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kumimoji="1" lang="ja-JP" altLang="en-US" sz="1600" b="1"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885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9886" y="350697"/>
            <a:ext cx="7689980" cy="792088"/>
          </a:xfrm>
        </p:spPr>
        <p:txBody>
          <a:bodyPr>
            <a:noAutofit/>
          </a:bodyPr>
          <a:lstStyle/>
          <a:p>
            <a:r>
              <a:rPr lang="ja-JP" altLang="en-US" sz="4800" dirty="0" smtClean="0">
                <a:latin typeface="ＭＳ Ｐゴシック" pitchFamily="50" charset="-128"/>
                <a:ea typeface="ＭＳ Ｐゴシック" pitchFamily="50" charset="-128"/>
              </a:rPr>
              <a:t>実験概要図</a:t>
            </a:r>
            <a:endParaRPr kumimoji="1" lang="ja-JP" altLang="en-US" sz="4800" dirty="0">
              <a:latin typeface="ＭＳ Ｐゴシック" pitchFamily="50" charset="-128"/>
              <a:ea typeface="ＭＳ Ｐゴシック" pitchFamily="50" charset="-128"/>
            </a:endParaRPr>
          </a:p>
        </p:txBody>
      </p:sp>
      <p:grpSp>
        <p:nvGrpSpPr>
          <p:cNvPr id="212" name="グループ化 211"/>
          <p:cNvGrpSpPr/>
          <p:nvPr/>
        </p:nvGrpSpPr>
        <p:grpSpPr>
          <a:xfrm>
            <a:off x="181583" y="1029160"/>
            <a:ext cx="8789892" cy="5161139"/>
            <a:chOff x="181583" y="1029160"/>
            <a:chExt cx="8789892" cy="5161139"/>
          </a:xfrm>
        </p:grpSpPr>
        <p:grpSp>
          <p:nvGrpSpPr>
            <p:cNvPr id="199" name="グループ化 198"/>
            <p:cNvGrpSpPr/>
            <p:nvPr/>
          </p:nvGrpSpPr>
          <p:grpSpPr>
            <a:xfrm>
              <a:off x="181583" y="1142785"/>
              <a:ext cx="7782190" cy="4953385"/>
              <a:chOff x="810678" y="1142785"/>
              <a:chExt cx="7782190" cy="4953385"/>
            </a:xfrm>
          </p:grpSpPr>
          <p:grpSp>
            <p:nvGrpSpPr>
              <p:cNvPr id="173" name="グループ化 172"/>
              <p:cNvGrpSpPr/>
              <p:nvPr/>
            </p:nvGrpSpPr>
            <p:grpSpPr>
              <a:xfrm>
                <a:off x="810678" y="1142785"/>
                <a:ext cx="7782190" cy="4953385"/>
                <a:chOff x="810678" y="1142785"/>
                <a:chExt cx="7782190" cy="4953385"/>
              </a:xfrm>
            </p:grpSpPr>
            <p:grpSp>
              <p:nvGrpSpPr>
                <p:cNvPr id="165" name="グループ化 164"/>
                <p:cNvGrpSpPr/>
                <p:nvPr/>
              </p:nvGrpSpPr>
              <p:grpSpPr>
                <a:xfrm>
                  <a:off x="2073707" y="4054061"/>
                  <a:ext cx="6455557" cy="2042109"/>
                  <a:chOff x="2073707" y="4054061"/>
                  <a:chExt cx="6455557" cy="2042109"/>
                </a:xfrm>
              </p:grpSpPr>
              <p:cxnSp>
                <p:nvCxnSpPr>
                  <p:cNvPr id="60" name="カギ線コネクタ 59"/>
                  <p:cNvCxnSpPr/>
                  <p:nvPr/>
                </p:nvCxnSpPr>
                <p:spPr>
                  <a:xfrm rot="10800000" flipV="1">
                    <a:off x="6798615" y="5024885"/>
                    <a:ext cx="1730649" cy="2638"/>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64" name="グループ化 163"/>
                  <p:cNvGrpSpPr/>
                  <p:nvPr/>
                </p:nvGrpSpPr>
                <p:grpSpPr>
                  <a:xfrm>
                    <a:off x="2073707" y="4054061"/>
                    <a:ext cx="5072161" cy="2042109"/>
                    <a:chOff x="2380159" y="4054062"/>
                    <a:chExt cx="5072161" cy="2042109"/>
                  </a:xfrm>
                </p:grpSpPr>
                <p:cxnSp>
                  <p:nvCxnSpPr>
                    <p:cNvPr id="51" name="カギ線コネクタ 50"/>
                    <p:cNvCxnSpPr/>
                    <p:nvPr/>
                  </p:nvCxnSpPr>
                  <p:spPr>
                    <a:xfrm rot="10800000">
                      <a:off x="3847220" y="5163665"/>
                      <a:ext cx="759462" cy="499372"/>
                    </a:xfrm>
                    <a:prstGeom prst="bentConnector3">
                      <a:avLst>
                        <a:gd name="adj1" fmla="val 22"/>
                      </a:avLst>
                    </a:prstGeom>
                    <a:ln w="28575">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2445602" y="4054062"/>
                      <a:ext cx="5006718" cy="2042109"/>
                      <a:chOff x="3440869" y="4173138"/>
                      <a:chExt cx="5006718" cy="2042109"/>
                    </a:xfrm>
                  </p:grpSpPr>
                  <p:sp>
                    <p:nvSpPr>
                      <p:cNvPr id="47" name="テキスト ボックス 46"/>
                      <p:cNvSpPr txBox="1"/>
                      <p:nvPr/>
                    </p:nvSpPr>
                    <p:spPr>
                      <a:xfrm rot="16200000">
                        <a:off x="7599117" y="3786333"/>
                        <a:ext cx="461665" cy="1235275"/>
                      </a:xfrm>
                      <a:prstGeom prst="rect">
                        <a:avLst/>
                      </a:prstGeom>
                      <a:noFill/>
                      <a:ln w="28575">
                        <a:noFill/>
                      </a:ln>
                    </p:spPr>
                    <p:txBody>
                      <a:bodyPr vert="eaVert" wrap="none" rtlCol="0">
                        <a:spAutoFit/>
                      </a:bodyPr>
                      <a:lstStyle/>
                      <a:p>
                        <a:pPr algn="ctr"/>
                        <a:r>
                          <a:rPr kumimoji="1" lang="ja-JP" altLang="en-US" dirty="0" smtClean="0">
                            <a:latin typeface="ＭＳ Ｐゴシック" pitchFamily="50" charset="-128"/>
                            <a:ea typeface="ＭＳ Ｐゴシック" pitchFamily="50" charset="-128"/>
                          </a:rPr>
                          <a:t>シミュレータ</a:t>
                        </a:r>
                        <a:endParaRPr kumimoji="1" lang="ja-JP" altLang="en-US" dirty="0">
                          <a:latin typeface="ＭＳ Ｐゴシック" pitchFamily="50" charset="-128"/>
                          <a:ea typeface="ＭＳ Ｐゴシック" pitchFamily="50" charset="-128"/>
                        </a:endParaRPr>
                      </a:p>
                    </p:txBody>
                  </p:sp>
                  <p:sp>
                    <p:nvSpPr>
                      <p:cNvPr id="54" name="テキスト ボックス 53"/>
                      <p:cNvSpPr txBox="1"/>
                      <p:nvPr/>
                    </p:nvSpPr>
                    <p:spPr>
                      <a:xfrm rot="16200000">
                        <a:off x="5609755" y="5445293"/>
                        <a:ext cx="430887" cy="1109022"/>
                      </a:xfrm>
                      <a:prstGeom prst="rect">
                        <a:avLst/>
                      </a:prstGeom>
                      <a:noFill/>
                      <a:ln w="28575">
                        <a:solidFill>
                          <a:schemeClr val="tx1"/>
                        </a:solidFill>
                      </a:ln>
                    </p:spPr>
                    <p:txBody>
                      <a:bodyPr vert="eaVert" wrap="square" rtlCol="0">
                        <a:spAutoFit/>
                      </a:bodyPr>
                      <a:lstStyle/>
                      <a:p>
                        <a:pPr algn="ctr"/>
                        <a:r>
                          <a:rPr lang="ja-JP" altLang="en-US" sz="1600" dirty="0">
                            <a:latin typeface="ＭＳ Ｐゴシック" pitchFamily="50" charset="-128"/>
                            <a:ea typeface="ＭＳ Ｐゴシック" pitchFamily="50" charset="-128"/>
                          </a:rPr>
                          <a:t>環境</a:t>
                        </a:r>
                        <a:endParaRPr kumimoji="1" lang="ja-JP" altLang="en-US" sz="1600" dirty="0">
                          <a:latin typeface="ＭＳ Ｐゴシック" pitchFamily="50" charset="-128"/>
                          <a:ea typeface="ＭＳ Ｐゴシック" pitchFamily="50" charset="-128"/>
                        </a:endParaRPr>
                      </a:p>
                    </p:txBody>
                  </p:sp>
                  <p:sp>
                    <p:nvSpPr>
                      <p:cNvPr id="56" name="テキスト ボックス 55"/>
                      <p:cNvSpPr txBox="1"/>
                      <p:nvPr/>
                    </p:nvSpPr>
                    <p:spPr>
                      <a:xfrm rot="16200000">
                        <a:off x="7424350" y="4767223"/>
                        <a:ext cx="677108" cy="707886"/>
                      </a:xfrm>
                      <a:prstGeom prst="rect">
                        <a:avLst/>
                      </a:prstGeom>
                      <a:noFill/>
                      <a:ln w="28575">
                        <a:solidFill>
                          <a:schemeClr val="tx1"/>
                        </a:solidFill>
                      </a:ln>
                    </p:spPr>
                    <p:txBody>
                      <a:bodyPr vert="eaVert" wrap="none" rtlCol="0">
                        <a:spAutoFit/>
                      </a:bodyPr>
                      <a:lstStyle/>
                      <a:p>
                        <a:pPr algn="ctr"/>
                        <a:r>
                          <a:rPr kumimoji="1" lang="ja-JP" altLang="en-US" sz="1600" dirty="0" smtClean="0">
                            <a:latin typeface="ＭＳ Ｐゴシック" pitchFamily="50" charset="-128"/>
                            <a:ea typeface="ＭＳ Ｐゴシック" pitchFamily="50" charset="-128"/>
                          </a:rPr>
                          <a:t>指令値</a:t>
                        </a:r>
                        <a:endParaRPr kumimoji="1" lang="en-US" altLang="ja-JP" sz="1600" dirty="0" smtClean="0">
                          <a:latin typeface="ＭＳ Ｐゴシック" pitchFamily="50" charset="-128"/>
                          <a:ea typeface="ＭＳ Ｐゴシック" pitchFamily="50" charset="-128"/>
                        </a:endParaRPr>
                      </a:p>
                      <a:p>
                        <a:pPr algn="ctr"/>
                        <a:r>
                          <a:rPr kumimoji="1" lang="ja-JP" altLang="en-US" sz="1600" dirty="0" smtClean="0">
                            <a:latin typeface="ＭＳ Ｐゴシック" pitchFamily="50" charset="-128"/>
                            <a:ea typeface="ＭＳ Ｐゴシック" pitchFamily="50" charset="-128"/>
                          </a:rPr>
                          <a:t>変換</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7" name="テキスト ボックス 56"/>
                          <p:cNvSpPr txBox="1"/>
                          <p:nvPr/>
                        </p:nvSpPr>
                        <p:spPr>
                          <a:xfrm rot="16200000">
                            <a:off x="3694664" y="4366314"/>
                            <a:ext cx="894027" cy="1401618"/>
                          </a:xfrm>
                          <a:prstGeom prst="rect">
                            <a:avLst/>
                          </a:prstGeom>
                          <a:noFill/>
                          <a:ln w="28575">
                            <a:solidFill>
                              <a:schemeClr val="tx1"/>
                            </a:solidFill>
                          </a:ln>
                        </p:spPr>
                        <p:txBody>
                          <a:bodyPr vert="eaVert" wrap="square" rtlCol="0">
                            <a:spAutoFit/>
                          </a:bodyPr>
                          <a:lstStyle/>
                          <a:p>
                            <a:pPr algn="ctr"/>
                            <a:r>
                              <a:rPr lang="ja-JP" altLang="en-US" sz="1600" dirty="0" smtClean="0">
                                <a:latin typeface="ＭＳ Ｐゴシック" pitchFamily="50" charset="-128"/>
                                <a:ea typeface="ＭＳ Ｐゴシック" pitchFamily="50" charset="-128"/>
                              </a:rPr>
                              <a:t>状態追加</a:t>
                            </a:r>
                            <a:endParaRPr lang="en-US" altLang="ja-JP" sz="1600" dirty="0" smtClean="0">
                              <a:latin typeface="ＭＳ Ｐゴシック" pitchFamily="50" charset="-128"/>
                              <a:ea typeface="ＭＳ Ｐゴシック" pitchFamily="50" charset="-128"/>
                            </a:endParaRPr>
                          </a:p>
                          <a:p>
                            <a:pPr algn="ctr"/>
                            <a14:m>
                              <m:oMathPara xmlns:m="http://schemas.openxmlformats.org/officeDocument/2006/math">
                                <m:oMathParaPr>
                                  <m:jc m:val="centerGroup"/>
                                </m:oMathParaPr>
                                <m:oMath xmlns:m="http://schemas.openxmlformats.org/officeDocument/2006/math">
                                  <m:sSub>
                                    <m:sSubPr>
                                      <m:ctrlPr>
                                        <a:rPr lang="en-US" altLang="ja-JP" sz="1600" i="1" dirty="0">
                                          <a:latin typeface="Cambria Math"/>
                                          <a:ea typeface="ＭＳ Ｐゴシック" pitchFamily="50" charset="-128"/>
                                        </a:rPr>
                                      </m:ctrlPr>
                                    </m:sSubPr>
                                    <m:e>
                                      <m:acc>
                                        <m:accPr>
                                          <m:chr m:val="̇"/>
                                          <m:ctrlPr>
                                            <a:rPr lang="en-US" altLang="ja-JP" sz="1600" i="1" dirty="0">
                                              <a:latin typeface="Cambria Math"/>
                                              <a:ea typeface="ＭＳ Ｐゴシック" pitchFamily="50" charset="-128"/>
                                            </a:rPr>
                                          </m:ctrlPr>
                                        </m:accPr>
                                        <m:e>
                                          <m:r>
                                            <a:rPr lang="ja-JP" altLang="en-US" sz="1600" i="1" dirty="0">
                                              <a:latin typeface="Cambria Math"/>
                                              <a:ea typeface="ＭＳ Ｐゴシック" pitchFamily="50" charset="-128"/>
                                            </a:rPr>
                                            <m:t>𝜃</m:t>
                                          </m:r>
                                        </m:e>
                                      </m:acc>
                                    </m:e>
                                    <m:sub>
                                      <m:r>
                                        <a:rPr lang="en-US" altLang="ja-JP" sz="1600" i="1" dirty="0">
                                          <a:latin typeface="Cambria Math"/>
                                          <a:ea typeface="ＭＳ Ｐゴシック" pitchFamily="50" charset="-128"/>
                                        </a:rPr>
                                        <m:t>𝑡</m:t>
                                      </m:r>
                                    </m:sub>
                                  </m:sSub>
                                  <m:r>
                                    <a:rPr lang="en-US" altLang="ja-JP" sz="1600" b="0" i="1" dirty="0" smtClean="0">
                                      <a:latin typeface="Cambria Math"/>
                                      <a:ea typeface="ＭＳ Ｐゴシック" pitchFamily="50" charset="-128"/>
                                    </a:rPr>
                                    <m:t>=</m:t>
                                  </m:r>
                                  <m:f>
                                    <m:fPr>
                                      <m:ctrlPr>
                                        <a:rPr lang="en-US" altLang="ja-JP" sz="1600" b="0" i="1" dirty="0" smtClean="0">
                                          <a:latin typeface="Cambria Math"/>
                                          <a:ea typeface="ＭＳ Ｐゴシック" pitchFamily="50" charset="-128"/>
                                        </a:rPr>
                                      </m:ctrlPr>
                                    </m:fPr>
                                    <m:num>
                                      <m:sSub>
                                        <m:sSubPr>
                                          <m:ctrlPr>
                                            <a:rPr lang="en-US" altLang="ja-JP" sz="1600" b="0" i="1" dirty="0" smtClean="0">
                                              <a:latin typeface="Cambria Math"/>
                                              <a:ea typeface="ＭＳ Ｐゴシック" pitchFamily="50" charset="-128"/>
                                            </a:rPr>
                                          </m:ctrlPr>
                                        </m:sSubPr>
                                        <m:e>
                                          <m:r>
                                            <a:rPr lang="ja-JP" altLang="en-US" sz="1600" b="0" i="1" dirty="0" smtClean="0">
                                              <a:latin typeface="Cambria Math"/>
                                              <a:ea typeface="ＭＳ Ｐゴシック" pitchFamily="50" charset="-128"/>
                                            </a:rPr>
                                            <m:t>𝜃</m:t>
                                          </m:r>
                                        </m:e>
                                        <m:sub>
                                          <m:r>
                                            <a:rPr lang="en-US" altLang="ja-JP" sz="1600" b="0" i="1" dirty="0" smtClean="0">
                                              <a:latin typeface="Cambria Math"/>
                                              <a:ea typeface="ＭＳ Ｐゴシック" pitchFamily="50" charset="-128"/>
                                            </a:rPr>
                                            <m:t>𝑡</m:t>
                                          </m:r>
                                        </m:sub>
                                      </m:sSub>
                                      <m:r>
                                        <a:rPr lang="en-US" altLang="ja-JP" sz="1600" b="0" i="1" dirty="0" smtClean="0">
                                          <a:latin typeface="Cambria Math"/>
                                          <a:ea typeface="ＭＳ Ｐゴシック" pitchFamily="50" charset="-128"/>
                                        </a:rPr>
                                        <m:t>−</m:t>
                                      </m:r>
                                      <m:sSub>
                                        <m:sSubPr>
                                          <m:ctrlPr>
                                            <a:rPr lang="en-US" altLang="ja-JP" sz="1600" b="0" i="1" dirty="0" smtClean="0">
                                              <a:latin typeface="Cambria Math"/>
                                              <a:ea typeface="ＭＳ Ｐゴシック" pitchFamily="50" charset="-128"/>
                                            </a:rPr>
                                          </m:ctrlPr>
                                        </m:sSubPr>
                                        <m:e>
                                          <m:r>
                                            <a:rPr lang="ja-JP" altLang="en-US" sz="1600" b="0" i="1" dirty="0" smtClean="0">
                                              <a:latin typeface="Cambria Math"/>
                                              <a:ea typeface="ＭＳ Ｐゴシック" pitchFamily="50" charset="-128"/>
                                            </a:rPr>
                                            <m:t>𝜃</m:t>
                                          </m:r>
                                        </m:e>
                                        <m:sub>
                                          <m:r>
                                            <a:rPr lang="en-US" altLang="ja-JP" sz="1600" b="0" i="1" dirty="0" smtClean="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num>
                                    <m:den>
                                      <m:r>
                                        <a:rPr lang="en-US" altLang="ja-JP" sz="1600" b="0" i="1" dirty="0" smtClean="0">
                                          <a:latin typeface="Cambria Math"/>
                                          <a:ea typeface="Cambria Math"/>
                                        </a:rPr>
                                        <m:t>∆</m:t>
                                      </m:r>
                                      <m:r>
                                        <a:rPr lang="en-US" altLang="ja-JP" sz="1600" b="0" i="1" dirty="0" smtClean="0">
                                          <a:latin typeface="Cambria Math"/>
                                          <a:ea typeface="Cambria Math"/>
                                        </a:rPr>
                                        <m:t>𝑇</m:t>
                                      </m:r>
                                    </m:den>
                                  </m:f>
                                </m:oMath>
                              </m:oMathPara>
                            </a14:m>
                            <a:endParaRPr kumimoji="1" lang="ja-JP" altLang="en-US" sz="1600" dirty="0">
                              <a:latin typeface="ＭＳ Ｐゴシック" pitchFamily="50" charset="-128"/>
                              <a:ea typeface="ＭＳ Ｐゴシック" pitchFamily="50" charset="-128"/>
                            </a:endParaRPr>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rot="16200000">
                            <a:off x="3694664" y="4366314"/>
                            <a:ext cx="894027" cy="1401618"/>
                          </a:xfrm>
                          <a:prstGeom prst="rect">
                            <a:avLst/>
                          </a:prstGeom>
                          <a:blipFill rotWithShape="1">
                            <a:blip r:embed="rId2"/>
                            <a:stretch>
                              <a:fillRect/>
                            </a:stretch>
                          </a:blipFill>
                          <a:ln w="28575">
                            <a:solidFill>
                              <a:schemeClr val="tx1"/>
                            </a:solidFill>
                          </a:ln>
                        </p:spPr>
                        <p:txBody>
                          <a:bodyPr/>
                          <a:lstStyle/>
                          <a:p>
                            <a:r>
                              <a:rPr lang="ja-JP" altLang="en-US">
                                <a:noFill/>
                              </a:rPr>
                              <a:t> </a:t>
                            </a:r>
                          </a:p>
                        </p:txBody>
                      </p:sp>
                    </mc:Fallback>
                  </mc:AlternateContent>
                </p:grpSp>
                <p:cxnSp>
                  <p:nvCxnSpPr>
                    <p:cNvPr id="65" name="カギ線コネクタ 64"/>
                    <p:cNvCxnSpPr>
                      <a:stCxn id="56" idx="0"/>
                    </p:cNvCxnSpPr>
                    <p:nvPr/>
                  </p:nvCxnSpPr>
                  <p:spPr>
                    <a:xfrm rot="10800000" flipV="1">
                      <a:off x="5067798" y="5002090"/>
                      <a:ext cx="1345897" cy="669618"/>
                    </a:xfrm>
                    <a:prstGeom prst="bentConnector3">
                      <a:avLst>
                        <a:gd name="adj1" fmla="val 99994"/>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2380159" y="4439718"/>
                      <a:ext cx="4927749" cy="1019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カギ線コネクタ 79"/>
                    <p:cNvCxnSpPr>
                      <a:stCxn id="54" idx="3"/>
                    </p:cNvCxnSpPr>
                    <p:nvPr/>
                  </p:nvCxnSpPr>
                  <p:spPr>
                    <a:xfrm rot="16200000" flipV="1">
                      <a:off x="3873166" y="4708517"/>
                      <a:ext cx="930823" cy="982711"/>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テキスト ボックス 108"/>
                        <p:cNvSpPr txBox="1"/>
                        <p:nvPr/>
                      </p:nvSpPr>
                      <p:spPr>
                        <a:xfrm>
                          <a:off x="3927112" y="4414676"/>
                          <a:ext cx="696616" cy="350032"/>
                        </a:xfrm>
                        <a:prstGeom prst="rect">
                          <a:avLst/>
                        </a:prstGeom>
                        <a:noFill/>
                        <a:ln w="28575">
                          <a:noFill/>
                        </a:ln>
                      </p:spPr>
                      <p:txBody>
                        <a:bodyPr wrap="square" rtlCol="0">
                          <a:spAutoFit/>
                        </a:bodyPr>
                        <a:lstStyle/>
                        <a:p>
                          <a:pPr algn="ctr"/>
                          <a14:m>
                            <m:oMath xmlns:m="http://schemas.openxmlformats.org/officeDocument/2006/math">
                              <m:sSub>
                                <m:sSubPr>
                                  <m:ctrlPr>
                                    <a:rPr lang="en-US" altLang="ja-JP" sz="1600" i="1" dirty="0">
                                      <a:latin typeface="Cambria Math"/>
                                      <a:ea typeface="ＭＳ Ｐゴシック" pitchFamily="50" charset="-128"/>
                                    </a:rPr>
                                  </m:ctrlPr>
                                </m:sSubPr>
                                <m:e>
                                  <m:r>
                                    <a:rPr lang="en-US" altLang="ja-JP" sz="1600" i="1" dirty="0">
                                      <a:latin typeface="Cambria Math"/>
                                      <a:ea typeface="ＭＳ Ｐゴシック" pitchFamily="50" charset="-128"/>
                                    </a:rPr>
                                    <m:t>𝑆</m:t>
                                  </m:r>
                                </m:e>
                                <m:sub>
                                  <m:r>
                                    <a:rPr lang="en-US" altLang="ja-JP" sz="1600" i="1" dirty="0">
                                      <a:latin typeface="Cambria Math"/>
                                      <a:ea typeface="ＭＳ Ｐゴシック" pitchFamily="50" charset="-128"/>
                                    </a:rPr>
                                    <m:t>𝑡</m:t>
                                  </m:r>
                                </m:sub>
                              </m:sSub>
                            </m:oMath>
                          </a14:m>
                          <a:r>
                            <a:rPr lang="en-US" altLang="ja-JP" sz="1600" dirty="0">
                              <a:latin typeface="ＭＳ Ｐゴシック" pitchFamily="50" charset="-128"/>
                              <a:ea typeface="ＭＳ Ｐゴシック" pitchFamily="50" charset="-128"/>
                            </a:rPr>
                            <a:t>(</a:t>
                          </a:r>
                          <a14:m>
                            <m:oMath xmlns:m="http://schemas.openxmlformats.org/officeDocument/2006/math">
                              <m:sSub>
                                <m:sSubPr>
                                  <m:ctrlPr>
                                    <a:rPr lang="en-US" altLang="ja-JP" sz="1600" i="1" dirty="0">
                                      <a:latin typeface="Cambria Math"/>
                                      <a:ea typeface="ＭＳ Ｐゴシック" pitchFamily="50" charset="-128"/>
                                    </a:rPr>
                                  </m:ctrlPr>
                                </m:sSubPr>
                                <m:e>
                                  <m:r>
                                    <a:rPr lang="ja-JP" altLang="en-US" sz="1600" i="1" dirty="0">
                                      <a:latin typeface="Cambria Math"/>
                                      <a:ea typeface="ＭＳ Ｐゴシック" pitchFamily="50" charset="-128"/>
                                    </a:rPr>
                                    <m:t>𝜃</m:t>
                                  </m:r>
                                </m:e>
                                <m:sub>
                                  <m:r>
                                    <a:rPr lang="en-US" altLang="ja-JP" sz="1600" i="1" dirty="0">
                                      <a:latin typeface="Cambria Math"/>
                                      <a:ea typeface="ＭＳ Ｐゴシック" pitchFamily="50" charset="-128"/>
                                    </a:rPr>
                                    <m:t>𝑡</m:t>
                                  </m:r>
                                </m:sub>
                              </m:sSub>
                            </m:oMath>
                          </a14:m>
                          <a:r>
                            <a:rPr lang="en-US" altLang="ja-JP" sz="1600" dirty="0">
                              <a:latin typeface="ＭＳ Ｐゴシック" pitchFamily="50" charset="-128"/>
                              <a:ea typeface="ＭＳ Ｐゴシック" pitchFamily="50" charset="-128"/>
                            </a:rPr>
                            <a:t>)</a:t>
                          </a:r>
                          <a:endParaRPr lang="ja-JP" altLang="en-US" sz="1600" dirty="0">
                            <a:latin typeface="ＭＳ Ｐゴシック" pitchFamily="50" charset="-128"/>
                            <a:ea typeface="ＭＳ Ｐゴシック" pitchFamily="50" charset="-128"/>
                          </a:endParaRPr>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3927112" y="4414676"/>
                          <a:ext cx="696616" cy="350032"/>
                        </a:xfrm>
                        <a:prstGeom prst="rect">
                          <a:avLst/>
                        </a:prstGeom>
                        <a:blipFill rotWithShape="1">
                          <a:blip r:embed="rId3"/>
                          <a:stretch>
                            <a:fillRect t="-6897" r="-1754" b="-15517"/>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2" name="テキスト ボックス 121"/>
                        <p:cNvSpPr txBox="1"/>
                        <p:nvPr/>
                      </p:nvSpPr>
                      <p:spPr>
                        <a:xfrm>
                          <a:off x="3910066" y="4849870"/>
                          <a:ext cx="696616" cy="350032"/>
                        </a:xfrm>
                        <a:prstGeom prst="rect">
                          <a:avLst/>
                        </a:prstGeom>
                        <a:noFill/>
                        <a:ln w="28575">
                          <a:noFill/>
                        </a:ln>
                      </p:spPr>
                      <p:txBody>
                        <a:bodyPr wrap="square" rtlCol="0">
                          <a:spAutoFit/>
                        </a:bodyPr>
                        <a:lstStyle/>
                        <a:p>
                          <a:pPr algn="ctr"/>
                          <a14:m>
                            <m:oMath xmlns:m="http://schemas.openxmlformats.org/officeDocument/2006/math">
                              <m:sSub>
                                <m:sSubPr>
                                  <m:ctrlPr>
                                    <a:rPr lang="en-US" altLang="ja-JP" sz="1600" i="1" dirty="0">
                                      <a:latin typeface="Cambria Math"/>
                                      <a:ea typeface="ＭＳ Ｐゴシック" pitchFamily="50" charset="-128"/>
                                    </a:rPr>
                                  </m:ctrlPr>
                                </m:sSubPr>
                                <m:e>
                                  <m:r>
                                    <a:rPr lang="en-US" altLang="ja-JP" sz="1600" i="1" dirty="0">
                                      <a:latin typeface="Cambria Math"/>
                                      <a:ea typeface="ＭＳ Ｐゴシック" pitchFamily="50" charset="-128"/>
                                    </a:rPr>
                                    <m:t>𝑆</m:t>
                                  </m:r>
                                </m:e>
                                <m:sub>
                                  <m:r>
                                    <a:rPr lang="en-US" altLang="ja-JP" sz="1600" i="1" dirty="0">
                                      <a:latin typeface="Cambria Math"/>
                                      <a:ea typeface="ＭＳ Ｐゴシック" pitchFamily="50" charset="-128"/>
                                    </a:rPr>
                                    <m:t>𝑡</m:t>
                                  </m:r>
                                </m:sub>
                              </m:sSub>
                            </m:oMath>
                          </a14:m>
                          <a:r>
                            <a:rPr lang="en-US" altLang="ja-JP" sz="1600" dirty="0">
                              <a:latin typeface="ＭＳ Ｐゴシック" pitchFamily="50" charset="-128"/>
                              <a:ea typeface="ＭＳ Ｐゴシック" pitchFamily="50" charset="-128"/>
                            </a:rPr>
                            <a:t>(</a:t>
                          </a:r>
                          <a14:m>
                            <m:oMath xmlns:m="http://schemas.openxmlformats.org/officeDocument/2006/math">
                              <m:sSub>
                                <m:sSubPr>
                                  <m:ctrlPr>
                                    <a:rPr lang="en-US" altLang="ja-JP" sz="1600" i="1" dirty="0">
                                      <a:latin typeface="Cambria Math"/>
                                      <a:ea typeface="ＭＳ Ｐゴシック" pitchFamily="50" charset="-128"/>
                                    </a:rPr>
                                  </m:ctrlPr>
                                </m:sSubPr>
                                <m:e>
                                  <m:r>
                                    <a:rPr lang="ja-JP" altLang="en-US" sz="1600" i="1" dirty="0">
                                      <a:latin typeface="Cambria Math"/>
                                      <a:ea typeface="ＭＳ Ｐゴシック" pitchFamily="50" charset="-128"/>
                                    </a:rPr>
                                    <m:t>𝜃</m:t>
                                  </m:r>
                                </m:e>
                                <m:sub>
                                  <m:r>
                                    <a:rPr lang="en-US" altLang="ja-JP" sz="1600" i="1" dirty="0">
                                      <a:latin typeface="Cambria Math"/>
                                      <a:ea typeface="ＭＳ Ｐゴシック" pitchFamily="50" charset="-128"/>
                                    </a:rPr>
                                    <m:t>𝑡</m:t>
                                  </m:r>
                                </m:sub>
                              </m:sSub>
                            </m:oMath>
                          </a14:m>
                          <a:r>
                            <a:rPr lang="en-US" altLang="ja-JP" sz="1600" dirty="0">
                              <a:latin typeface="ＭＳ Ｐゴシック" pitchFamily="50" charset="-128"/>
                              <a:ea typeface="ＭＳ Ｐゴシック" pitchFamily="50" charset="-128"/>
                            </a:rPr>
                            <a:t>)</a:t>
                          </a:r>
                          <a:endParaRPr lang="ja-JP" altLang="en-US" sz="1600" dirty="0">
                            <a:latin typeface="ＭＳ Ｐゴシック" pitchFamily="50" charset="-128"/>
                            <a:ea typeface="ＭＳ Ｐゴシック" pitchFamily="50" charset="-128"/>
                          </a:endParaRPr>
                        </a:p>
                      </p:txBody>
                    </p:sp>
                  </mc:Choice>
                  <mc:Fallback xmlns="">
                    <p:sp>
                      <p:nvSpPr>
                        <p:cNvPr id="122" name="テキスト ボックス 121"/>
                        <p:cNvSpPr txBox="1">
                          <a:spLocks noRot="1" noChangeAspect="1" noMove="1" noResize="1" noEditPoints="1" noAdjustHandles="1" noChangeArrowheads="1" noChangeShapeType="1" noTextEdit="1"/>
                        </p:cNvSpPr>
                        <p:nvPr/>
                      </p:nvSpPr>
                      <p:spPr>
                        <a:xfrm>
                          <a:off x="3910066" y="4849870"/>
                          <a:ext cx="696616" cy="350032"/>
                        </a:xfrm>
                        <a:prstGeom prst="rect">
                          <a:avLst/>
                        </a:prstGeom>
                        <a:blipFill rotWithShape="1">
                          <a:blip r:embed="rId4"/>
                          <a:stretch>
                            <a:fillRect t="-7018" r="-2632" b="-17544"/>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3" name="テキスト ボックス 122"/>
                        <p:cNvSpPr txBox="1"/>
                        <p:nvPr/>
                      </p:nvSpPr>
                      <p:spPr>
                        <a:xfrm>
                          <a:off x="5056419" y="4686332"/>
                          <a:ext cx="1459240" cy="338554"/>
                        </a:xfrm>
                        <a:prstGeom prst="rect">
                          <a:avLst/>
                        </a:prstGeom>
                        <a:noFill/>
                        <a:ln w="28575">
                          <a:noFill/>
                        </a:ln>
                      </p:spPr>
                      <p:txBody>
                        <a:bodyPr wrap="square" rtlCol="0">
                          <a:spAutoFit/>
                        </a:bodyPr>
                        <a:lstStyle/>
                        <a:p>
                          <a:pPr algn="ct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i="1" dirty="0">
                                      <a:latin typeface="Cambria Math"/>
                                      <a:ea typeface="ＭＳ Ｐゴシック" pitchFamily="50" charset="-128"/>
                                    </a:rPr>
                                    <m:t>𝑆</m:t>
                                  </m:r>
                                </m:e>
                                <m:sub>
                                  <m:r>
                                    <a:rPr lang="en-US" altLang="ja-JP" sz="1600" i="1" dirty="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oMath>
                          </a14:m>
                          <a:r>
                            <a:rPr lang="en-US" altLang="ja-JP" sz="1600" dirty="0">
                              <a:latin typeface="ＭＳ Ｐゴシック" pitchFamily="50" charset="-128"/>
                              <a:ea typeface="ＭＳ Ｐゴシック" pitchFamily="50" charset="-128"/>
                            </a:rPr>
                            <a:t>(</a:t>
                          </a:r>
                          <a14:m>
                            <m:oMath xmlns:m="http://schemas.openxmlformats.org/officeDocument/2006/math">
                              <m:sSub>
                                <m:sSubPr>
                                  <m:ctrlPr>
                                    <a:rPr lang="en-US" altLang="ja-JP" sz="1600" i="1" dirty="0">
                                      <a:latin typeface="Cambria Math"/>
                                      <a:ea typeface="ＭＳ Ｐゴシック" pitchFamily="50" charset="-128"/>
                                    </a:rPr>
                                  </m:ctrlPr>
                                </m:sSubPr>
                                <m:e>
                                  <m:r>
                                    <a:rPr lang="ja-JP" altLang="en-US" sz="1600" i="1" dirty="0">
                                      <a:latin typeface="Cambria Math"/>
                                      <a:ea typeface="ＭＳ Ｐゴシック" pitchFamily="50" charset="-128"/>
                                    </a:rPr>
                                    <m:t>𝜃</m:t>
                                  </m:r>
                                </m:e>
                                <m:sub>
                                  <m:r>
                                    <a:rPr lang="en-US" altLang="ja-JP" sz="1600" i="1" dirty="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oMath>
                          </a14:m>
                          <a:r>
                            <a:rPr lang="en-US" altLang="ja-JP" sz="1600" dirty="0">
                              <a:latin typeface="ＭＳ Ｐゴシック" pitchFamily="50" charset="-128"/>
                              <a:ea typeface="ＭＳ Ｐゴシック" pitchFamily="50" charset="-128"/>
                            </a:rPr>
                            <a:t>),</a:t>
                          </a:r>
                          <a14:m>
                            <m:oMath xmlns:m="http://schemas.openxmlformats.org/officeDocument/2006/math">
                              <m:r>
                                <a:rPr lang="ja-JP" altLang="en-US" sz="1600" i="1" dirty="0" smtClean="0">
                                  <a:latin typeface="Cambria Math"/>
                                  <a:ea typeface="ＭＳ Ｐゴシック" pitchFamily="50" charset="-128"/>
                                </a:rPr>
                                <m:t>∆</m:t>
                              </m:r>
                              <m:r>
                                <a:rPr lang="en-US" altLang="ja-JP" sz="1600" b="0" i="1" dirty="0" smtClean="0">
                                  <a:latin typeface="Cambria Math"/>
                                  <a:ea typeface="ＭＳ Ｐゴシック" pitchFamily="50" charset="-128"/>
                                </a:rPr>
                                <m:t>𝑇</m:t>
                              </m:r>
                            </m:oMath>
                          </a14:m>
                          <a:endParaRPr lang="ja-JP" altLang="en-US" sz="1600" dirty="0">
                            <a:latin typeface="ＭＳ Ｐゴシック" pitchFamily="50" charset="-128"/>
                            <a:ea typeface="ＭＳ Ｐゴシック" pitchFamily="50" charset="-128"/>
                          </a:endParaRPr>
                        </a:p>
                      </p:txBody>
                    </p:sp>
                  </mc:Choice>
                  <mc:Fallback xmlns="">
                    <p:sp>
                      <p:nvSpPr>
                        <p:cNvPr id="123" name="テキスト ボックス 122"/>
                        <p:cNvSpPr txBox="1">
                          <a:spLocks noRot="1" noChangeAspect="1" noMove="1" noResize="1" noEditPoints="1" noAdjustHandles="1" noChangeArrowheads="1" noChangeShapeType="1" noTextEdit="1"/>
                        </p:cNvSpPr>
                        <p:nvPr/>
                      </p:nvSpPr>
                      <p:spPr>
                        <a:xfrm>
                          <a:off x="5056419" y="4686332"/>
                          <a:ext cx="1459240" cy="338554"/>
                        </a:xfrm>
                        <a:prstGeom prst="rect">
                          <a:avLst/>
                        </a:prstGeom>
                        <a:blipFill rotWithShape="1">
                          <a:blip r:embed="rId5"/>
                          <a:stretch>
                            <a:fillRect t="-7273" b="-21818"/>
                          </a:stretch>
                        </a:blipFill>
                        <a:ln w="28575">
                          <a:noFill/>
                        </a:ln>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24" name="テキスト ボックス 123"/>
                    <p:cNvSpPr txBox="1"/>
                    <p:nvPr/>
                  </p:nvSpPr>
                  <p:spPr>
                    <a:xfrm rot="16200000">
                      <a:off x="7621726" y="4429736"/>
                      <a:ext cx="442365" cy="1499919"/>
                    </a:xfrm>
                    <a:prstGeom prst="rect">
                      <a:avLst/>
                    </a:prstGeom>
                    <a:noFill/>
                    <a:ln w="28575">
                      <a:noFill/>
                    </a:ln>
                  </p:spPr>
                  <p:txBody>
                    <a:bodyPr vert="eaVert" wrap="square" rtlCol="0">
                      <a:spAutoFit/>
                    </a:bodyPr>
                    <a:lstStyle/>
                    <a:p>
                      <a:pPr algn="ct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𝑆</m:t>
                              </m:r>
                            </m:e>
                            <m:sub>
                              <m:r>
                                <a:rPr lang="en-US" altLang="ja-JP" sz="1600" b="0" i="1" dirty="0" smtClean="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oMath>
                      </a14:m>
                      <a:r>
                        <a:rPr lang="en-US" altLang="ja-JP" sz="1600" dirty="0" smtClean="0">
                          <a:latin typeface="ＭＳ Ｐゴシック" pitchFamily="50" charset="-128"/>
                          <a:ea typeface="ＭＳ Ｐゴシック" pitchFamily="50" charset="-128"/>
                        </a:rPr>
                        <a:t>(</a:t>
                      </a:r>
                      <a14:m>
                        <m:oMath xmlns:m="http://schemas.openxmlformats.org/officeDocument/2006/math">
                          <m:sSub>
                            <m:sSubPr>
                              <m:ctrlPr>
                                <a:rPr lang="en-US" altLang="ja-JP" sz="1600" i="1" dirty="0" smtClean="0">
                                  <a:latin typeface="Cambria Math"/>
                                  <a:ea typeface="ＭＳ Ｐゴシック" pitchFamily="50" charset="-128"/>
                                </a:rPr>
                              </m:ctrlPr>
                            </m:sSubPr>
                            <m:e>
                              <m:r>
                                <a:rPr lang="ja-JP" altLang="en-US" sz="1600" i="1" dirty="0" smtClean="0">
                                  <a:latin typeface="Cambria Math"/>
                                  <a:ea typeface="ＭＳ Ｐゴシック" pitchFamily="50" charset="-128"/>
                                </a:rPr>
                                <m:t>𝜃</m:t>
                              </m:r>
                            </m:e>
                            <m:sub>
                              <m:r>
                                <a:rPr lang="en-US" altLang="ja-JP" sz="1600" b="0" i="1" dirty="0" smtClean="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r>
                            <a:rPr lang="en-US" altLang="ja-JP" sz="1600" b="0" i="1" dirty="0" smtClean="0">
                              <a:latin typeface="Cambria Math"/>
                              <a:ea typeface="ＭＳ Ｐゴシック" pitchFamily="50" charset="-128"/>
                            </a:rPr>
                            <m:t>,</m:t>
                          </m:r>
                          <m:sSub>
                            <m:sSubPr>
                              <m:ctrlPr>
                                <a:rPr lang="en-US" altLang="ja-JP" sz="1600" b="0" i="1" dirty="0" smtClean="0">
                                  <a:latin typeface="Cambria Math"/>
                                  <a:ea typeface="ＭＳ Ｐゴシック" pitchFamily="50" charset="-128"/>
                                </a:rPr>
                              </m:ctrlPr>
                            </m:sSubPr>
                            <m:e>
                              <m:acc>
                                <m:accPr>
                                  <m:chr m:val="̇"/>
                                  <m:ctrlPr>
                                    <a:rPr lang="en-US" altLang="ja-JP" sz="1600" b="0" i="1" dirty="0" smtClean="0">
                                      <a:latin typeface="Cambria Math"/>
                                      <a:ea typeface="ＭＳ Ｐゴシック" pitchFamily="50" charset="-128"/>
                                    </a:rPr>
                                  </m:ctrlPr>
                                </m:accPr>
                                <m:e>
                                  <m:r>
                                    <a:rPr lang="ja-JP" altLang="en-US" sz="1600" b="0" i="1" dirty="0" smtClean="0">
                                      <a:latin typeface="Cambria Math"/>
                                      <a:ea typeface="ＭＳ Ｐゴシック" pitchFamily="50" charset="-128"/>
                                    </a:rPr>
                                    <m:t>𝜃</m:t>
                                  </m:r>
                                </m:e>
                              </m:acc>
                            </m:e>
                            <m:sub>
                              <m:r>
                                <a:rPr lang="en-US" altLang="ja-JP" sz="1600" b="0" i="1" dirty="0" smtClean="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oMath>
                      </a14:m>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mc:Choice>
              <mc:Fallback xmlns="">
                <p:sp>
                  <p:nvSpPr>
                    <p:cNvPr id="124" name="テキスト ボックス 123"/>
                    <p:cNvSpPr txBox="1">
                      <a:spLocks noRot="1" noChangeAspect="1" noMove="1" noResize="1" noEditPoints="1" noAdjustHandles="1" noChangeArrowheads="1" noChangeShapeType="1" noTextEdit="1"/>
                    </p:cNvSpPr>
                    <p:nvPr/>
                  </p:nvSpPr>
                  <p:spPr>
                    <a:xfrm rot="16200000">
                      <a:off x="7621726" y="4429736"/>
                      <a:ext cx="442365" cy="1499919"/>
                    </a:xfrm>
                    <a:prstGeom prst="rect">
                      <a:avLst/>
                    </a:prstGeom>
                    <a:blipFill rotWithShape="1">
                      <a:blip r:embed="rId6"/>
                      <a:stretch>
                        <a:fillRect r="-2439" b="-4110"/>
                      </a:stretch>
                    </a:blipFill>
                    <a:ln w="28575">
                      <a:noFill/>
                    </a:ln>
                  </p:spPr>
                  <p:txBody>
                    <a:bodyPr/>
                    <a:lstStyle/>
                    <a:p>
                      <a:r>
                        <a:rPr lang="ja-JP" altLang="en-US">
                          <a:noFill/>
                        </a:rPr>
                        <a:t> </a:t>
                      </a:r>
                    </a:p>
                  </p:txBody>
                </p:sp>
              </mc:Fallback>
            </mc:AlternateContent>
            <p:grpSp>
              <p:nvGrpSpPr>
                <p:cNvPr id="166" name="グループ化 165"/>
                <p:cNvGrpSpPr/>
                <p:nvPr/>
              </p:nvGrpSpPr>
              <p:grpSpPr>
                <a:xfrm>
                  <a:off x="810678" y="1142785"/>
                  <a:ext cx="7712224" cy="4103283"/>
                  <a:chOff x="810678" y="1142785"/>
                  <a:chExt cx="7712224" cy="4103283"/>
                </a:xfrm>
              </p:grpSpPr>
              <p:grpSp>
                <p:nvGrpSpPr>
                  <p:cNvPr id="163" name="グループ化 162"/>
                  <p:cNvGrpSpPr/>
                  <p:nvPr/>
                </p:nvGrpSpPr>
                <p:grpSpPr>
                  <a:xfrm>
                    <a:off x="810678" y="1142785"/>
                    <a:ext cx="7073866" cy="4103283"/>
                    <a:chOff x="1121434" y="1142785"/>
                    <a:chExt cx="7073866" cy="4103283"/>
                  </a:xfrm>
                </p:grpSpPr>
                <p:cxnSp>
                  <p:nvCxnSpPr>
                    <p:cNvPr id="88" name="カギ線コネクタ 87"/>
                    <p:cNvCxnSpPr/>
                    <p:nvPr/>
                  </p:nvCxnSpPr>
                  <p:spPr>
                    <a:xfrm rot="16200000" flipV="1">
                      <a:off x="325375" y="3047759"/>
                      <a:ext cx="2912169" cy="1319640"/>
                    </a:xfrm>
                    <a:prstGeom prst="bentConnector3">
                      <a:avLst>
                        <a:gd name="adj1" fmla="val -357"/>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p:nvPr/>
                  </p:nvCxnSpPr>
                  <p:spPr>
                    <a:xfrm>
                      <a:off x="1259457" y="4726141"/>
                      <a:ext cx="1190448" cy="4"/>
                    </a:xfrm>
                    <a:prstGeom prst="bentConnector3">
                      <a:avLst>
                        <a:gd name="adj1" fmla="val 50000"/>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テキスト ボックス 111"/>
                        <p:cNvSpPr txBox="1"/>
                        <p:nvPr/>
                      </p:nvSpPr>
                      <p:spPr>
                        <a:xfrm rot="16200000">
                          <a:off x="1519115" y="4075801"/>
                          <a:ext cx="442365" cy="961681"/>
                        </a:xfrm>
                        <a:prstGeom prst="rect">
                          <a:avLst/>
                        </a:prstGeom>
                        <a:noFill/>
                        <a:ln w="28575">
                          <a:noFill/>
                        </a:ln>
                      </p:spPr>
                      <p:txBody>
                        <a:bodyPr vert="eaVert" wrap="square" rtlCol="0">
                          <a:spAutoFit/>
                        </a:bodyPr>
                        <a:lstStyle/>
                        <a:p>
                          <a:pPr algn="ct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𝑆</m:t>
                                  </m:r>
                                </m:e>
                                <m:sub>
                                  <m:r>
                                    <a:rPr lang="en-US" altLang="ja-JP" sz="1600" b="0" i="1" dirty="0" smtClean="0">
                                      <a:latin typeface="Cambria Math"/>
                                      <a:ea typeface="ＭＳ Ｐゴシック" pitchFamily="50" charset="-128"/>
                                    </a:rPr>
                                    <m:t>𝑡</m:t>
                                  </m:r>
                                </m:sub>
                              </m:sSub>
                            </m:oMath>
                          </a14:m>
                          <a:r>
                            <a:rPr lang="en-US" altLang="ja-JP" sz="1600" dirty="0" smtClean="0">
                              <a:latin typeface="ＭＳ Ｐゴシック" pitchFamily="50" charset="-128"/>
                              <a:ea typeface="ＭＳ Ｐゴシック" pitchFamily="50" charset="-128"/>
                            </a:rPr>
                            <a:t>(</a:t>
                          </a:r>
                          <a14:m>
                            <m:oMath xmlns:m="http://schemas.openxmlformats.org/officeDocument/2006/math">
                              <m:sSub>
                                <m:sSubPr>
                                  <m:ctrlPr>
                                    <a:rPr lang="en-US" altLang="ja-JP" sz="1600" i="1" dirty="0" smtClean="0">
                                      <a:latin typeface="Cambria Math"/>
                                      <a:ea typeface="ＭＳ Ｐゴシック" pitchFamily="50" charset="-128"/>
                                    </a:rPr>
                                  </m:ctrlPr>
                                </m:sSubPr>
                                <m:e>
                                  <m:r>
                                    <a:rPr lang="ja-JP" altLang="en-US" sz="1600" i="1" dirty="0" smtClean="0">
                                      <a:latin typeface="Cambria Math"/>
                                      <a:ea typeface="ＭＳ Ｐゴシック" pitchFamily="50" charset="-128"/>
                                    </a:rPr>
                                    <m:t>𝜃</m:t>
                                  </m:r>
                                </m:e>
                                <m:sub>
                                  <m:r>
                                    <a:rPr lang="en-US" altLang="ja-JP" sz="1600" b="0" i="1" dirty="0" smtClean="0">
                                      <a:latin typeface="Cambria Math"/>
                                      <a:ea typeface="ＭＳ Ｐゴシック" pitchFamily="50" charset="-128"/>
                                    </a:rPr>
                                    <m:t>𝑡</m:t>
                                  </m:r>
                                </m:sub>
                              </m:sSub>
                              <m:r>
                                <a:rPr lang="en-US" altLang="ja-JP" sz="1600" b="0" i="1" dirty="0" smtClean="0">
                                  <a:latin typeface="Cambria Math"/>
                                  <a:ea typeface="ＭＳ Ｐゴシック" pitchFamily="50" charset="-128"/>
                                </a:rPr>
                                <m:t>,</m:t>
                              </m:r>
                              <m:sSub>
                                <m:sSubPr>
                                  <m:ctrlPr>
                                    <a:rPr lang="en-US" altLang="ja-JP" sz="1600" b="0" i="1" dirty="0" smtClean="0">
                                      <a:latin typeface="Cambria Math"/>
                                      <a:ea typeface="ＭＳ Ｐゴシック" pitchFamily="50" charset="-128"/>
                                    </a:rPr>
                                  </m:ctrlPr>
                                </m:sSubPr>
                                <m:e>
                                  <m:acc>
                                    <m:accPr>
                                      <m:chr m:val="̇"/>
                                      <m:ctrlPr>
                                        <a:rPr lang="en-US" altLang="ja-JP" sz="1600" b="0" i="1" dirty="0" smtClean="0">
                                          <a:latin typeface="Cambria Math"/>
                                          <a:ea typeface="ＭＳ Ｐゴシック" pitchFamily="50" charset="-128"/>
                                        </a:rPr>
                                      </m:ctrlPr>
                                    </m:accPr>
                                    <m:e>
                                      <m:r>
                                        <a:rPr lang="ja-JP" altLang="en-US" sz="1600" b="0" i="1" dirty="0" smtClean="0">
                                          <a:latin typeface="Cambria Math"/>
                                          <a:ea typeface="ＭＳ Ｐゴシック" pitchFamily="50" charset="-128"/>
                                        </a:rPr>
                                        <m:t>𝜃</m:t>
                                      </m:r>
                                    </m:e>
                                  </m:acc>
                                </m:e>
                                <m:sub>
                                  <m:r>
                                    <a:rPr lang="en-US" altLang="ja-JP" sz="1600" b="0" i="1" dirty="0" smtClean="0">
                                      <a:latin typeface="Cambria Math"/>
                                      <a:ea typeface="ＭＳ Ｐゴシック" pitchFamily="50" charset="-128"/>
                                    </a:rPr>
                                    <m:t>𝑡</m:t>
                                  </m:r>
                                </m:sub>
                              </m:sSub>
                            </m:oMath>
                          </a14:m>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rot="16200000">
                          <a:off x="1519115" y="4075801"/>
                          <a:ext cx="442365" cy="961681"/>
                        </a:xfrm>
                        <a:prstGeom prst="rect">
                          <a:avLst/>
                        </a:prstGeom>
                        <a:blipFill rotWithShape="1">
                          <a:blip r:embed="rId7"/>
                          <a:stretch>
                            <a:fillRect r="-1266" b="-4110"/>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1" name="テキスト ボックス 120"/>
                        <p:cNvSpPr txBox="1"/>
                        <p:nvPr/>
                      </p:nvSpPr>
                      <p:spPr>
                        <a:xfrm rot="16200000">
                          <a:off x="1519115" y="4544045"/>
                          <a:ext cx="442365" cy="961681"/>
                        </a:xfrm>
                        <a:prstGeom prst="rect">
                          <a:avLst/>
                        </a:prstGeom>
                        <a:noFill/>
                        <a:ln w="28575">
                          <a:noFill/>
                        </a:ln>
                      </p:spPr>
                      <p:txBody>
                        <a:bodyPr vert="eaVert" wrap="square" rtlCol="0">
                          <a:spAutoFit/>
                        </a:bodyPr>
                        <a:lstStyle/>
                        <a:p>
                          <a:pPr algn="ct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𝑆</m:t>
                                  </m:r>
                                </m:e>
                                <m:sub>
                                  <m:r>
                                    <a:rPr lang="en-US" altLang="ja-JP" sz="1600" b="0" i="1" dirty="0" smtClean="0">
                                      <a:latin typeface="Cambria Math"/>
                                      <a:ea typeface="ＭＳ Ｐゴシック" pitchFamily="50" charset="-128"/>
                                    </a:rPr>
                                    <m:t>𝑡</m:t>
                                  </m:r>
                                </m:sub>
                              </m:sSub>
                            </m:oMath>
                          </a14:m>
                          <a:r>
                            <a:rPr lang="en-US" altLang="ja-JP" sz="1600" dirty="0" smtClean="0">
                              <a:latin typeface="ＭＳ Ｐゴシック" pitchFamily="50" charset="-128"/>
                              <a:ea typeface="ＭＳ Ｐゴシック" pitchFamily="50" charset="-128"/>
                            </a:rPr>
                            <a:t>(</a:t>
                          </a:r>
                          <a14:m>
                            <m:oMath xmlns:m="http://schemas.openxmlformats.org/officeDocument/2006/math">
                              <m:sSub>
                                <m:sSubPr>
                                  <m:ctrlPr>
                                    <a:rPr lang="en-US" altLang="ja-JP" sz="1600" i="1" dirty="0" smtClean="0">
                                      <a:latin typeface="Cambria Math"/>
                                      <a:ea typeface="ＭＳ Ｐゴシック" pitchFamily="50" charset="-128"/>
                                    </a:rPr>
                                  </m:ctrlPr>
                                </m:sSubPr>
                                <m:e>
                                  <m:r>
                                    <a:rPr lang="ja-JP" altLang="en-US" sz="1600" i="1" dirty="0" smtClean="0">
                                      <a:latin typeface="Cambria Math"/>
                                      <a:ea typeface="ＭＳ Ｐゴシック" pitchFamily="50" charset="-128"/>
                                    </a:rPr>
                                    <m:t>𝜃</m:t>
                                  </m:r>
                                </m:e>
                                <m:sub>
                                  <m:r>
                                    <a:rPr lang="en-US" altLang="ja-JP" sz="1600" b="0" i="1" dirty="0" smtClean="0">
                                      <a:latin typeface="Cambria Math"/>
                                      <a:ea typeface="ＭＳ Ｐゴシック" pitchFamily="50" charset="-128"/>
                                    </a:rPr>
                                    <m:t>𝑡</m:t>
                                  </m:r>
                                </m:sub>
                              </m:sSub>
                              <m:r>
                                <a:rPr lang="en-US" altLang="ja-JP" sz="1600" b="0" i="1" dirty="0" smtClean="0">
                                  <a:latin typeface="Cambria Math"/>
                                  <a:ea typeface="ＭＳ Ｐゴシック" pitchFamily="50" charset="-128"/>
                                </a:rPr>
                                <m:t>,</m:t>
                              </m:r>
                              <m:sSub>
                                <m:sSubPr>
                                  <m:ctrlPr>
                                    <a:rPr lang="en-US" altLang="ja-JP" sz="1600" b="0" i="1" dirty="0" smtClean="0">
                                      <a:latin typeface="Cambria Math"/>
                                      <a:ea typeface="ＭＳ Ｐゴシック" pitchFamily="50" charset="-128"/>
                                    </a:rPr>
                                  </m:ctrlPr>
                                </m:sSubPr>
                                <m:e>
                                  <m:acc>
                                    <m:accPr>
                                      <m:chr m:val="̇"/>
                                      <m:ctrlPr>
                                        <a:rPr lang="en-US" altLang="ja-JP" sz="1600" b="0" i="1" dirty="0" smtClean="0">
                                          <a:latin typeface="Cambria Math"/>
                                          <a:ea typeface="ＭＳ Ｐゴシック" pitchFamily="50" charset="-128"/>
                                        </a:rPr>
                                      </m:ctrlPr>
                                    </m:accPr>
                                    <m:e>
                                      <m:r>
                                        <a:rPr lang="ja-JP" altLang="en-US" sz="1600" b="0" i="1" dirty="0" smtClean="0">
                                          <a:latin typeface="Cambria Math"/>
                                          <a:ea typeface="ＭＳ Ｐゴシック" pitchFamily="50" charset="-128"/>
                                        </a:rPr>
                                        <m:t>𝜃</m:t>
                                      </m:r>
                                    </m:e>
                                  </m:acc>
                                </m:e>
                                <m:sub>
                                  <m:r>
                                    <a:rPr lang="en-US" altLang="ja-JP" sz="1600" b="0" i="1" dirty="0" smtClean="0">
                                      <a:latin typeface="Cambria Math"/>
                                      <a:ea typeface="ＭＳ Ｐゴシック" pitchFamily="50" charset="-128"/>
                                    </a:rPr>
                                    <m:t>𝑡</m:t>
                                  </m:r>
                                </m:sub>
                              </m:sSub>
                            </m:oMath>
                          </a14:m>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mc:Choice>
                  <mc:Fallback xmlns="">
                    <p:sp>
                      <p:nvSpPr>
                        <p:cNvPr id="121" name="テキスト ボックス 120"/>
                        <p:cNvSpPr txBox="1">
                          <a:spLocks noRot="1" noChangeAspect="1" noMove="1" noResize="1" noEditPoints="1" noAdjustHandles="1" noChangeArrowheads="1" noChangeShapeType="1" noTextEdit="1"/>
                        </p:cNvSpPr>
                        <p:nvPr/>
                      </p:nvSpPr>
                      <p:spPr>
                        <a:xfrm rot="16200000">
                          <a:off x="1519115" y="4544045"/>
                          <a:ext cx="442365" cy="961681"/>
                        </a:xfrm>
                        <a:prstGeom prst="rect">
                          <a:avLst/>
                        </a:prstGeom>
                        <a:blipFill rotWithShape="1">
                          <a:blip r:embed="rId8"/>
                          <a:stretch>
                            <a:fillRect r="-1266" b="-4110"/>
                          </a:stretch>
                        </a:blipFill>
                        <a:ln w="28575">
                          <a:noFill/>
                        </a:ln>
                      </p:spPr>
                      <p:txBody>
                        <a:bodyPr/>
                        <a:lstStyle/>
                        <a:p>
                          <a:r>
                            <a:rPr lang="ja-JP" altLang="en-US">
                              <a:noFill/>
                            </a:rPr>
                            <a:t> </a:t>
                          </a:r>
                        </a:p>
                      </p:txBody>
                    </p:sp>
                  </mc:Fallback>
                </mc:AlternateContent>
                <p:grpSp>
                  <p:nvGrpSpPr>
                    <p:cNvPr id="162" name="グループ化 161"/>
                    <p:cNvGrpSpPr/>
                    <p:nvPr/>
                  </p:nvGrpSpPr>
                  <p:grpSpPr>
                    <a:xfrm>
                      <a:off x="1854680" y="1142785"/>
                      <a:ext cx="6340620" cy="2862279"/>
                      <a:chOff x="1854680" y="1142785"/>
                      <a:chExt cx="6340620" cy="2862279"/>
                    </a:xfrm>
                  </p:grpSpPr>
                  <p:grpSp>
                    <p:nvGrpSpPr>
                      <p:cNvPr id="27" name="グループ化 26"/>
                      <p:cNvGrpSpPr/>
                      <p:nvPr/>
                    </p:nvGrpSpPr>
                    <p:grpSpPr>
                      <a:xfrm>
                        <a:off x="1854680" y="1142785"/>
                        <a:ext cx="6340620" cy="2862279"/>
                        <a:chOff x="1604445" y="1067573"/>
                        <a:chExt cx="6340620" cy="2862279"/>
                      </a:xfrm>
                    </p:grpSpPr>
                    <p:sp>
                      <p:nvSpPr>
                        <p:cNvPr id="24" name="正方形/長方形 23"/>
                        <p:cNvSpPr/>
                        <p:nvPr/>
                      </p:nvSpPr>
                      <p:spPr>
                        <a:xfrm>
                          <a:off x="1733840" y="2650734"/>
                          <a:ext cx="6067033" cy="1149811"/>
                        </a:xfrm>
                        <a:prstGeom prst="rect">
                          <a:avLst/>
                        </a:prstGeom>
                        <a:solidFill>
                          <a:srgbClr val="89B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742466" y="1462771"/>
                          <a:ext cx="5667555" cy="111032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604445" y="1143811"/>
                          <a:ext cx="6340620" cy="27860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rot="16200000">
                          <a:off x="7231451" y="826482"/>
                          <a:ext cx="430887" cy="913070"/>
                        </a:xfrm>
                        <a:prstGeom prst="rect">
                          <a:avLst/>
                        </a:prstGeom>
                        <a:noFill/>
                        <a:ln w="28575">
                          <a:noFill/>
                        </a:ln>
                      </p:spPr>
                      <p:txBody>
                        <a:bodyPr vert="eaVert" wrap="none" rtlCol="0">
                          <a:spAutoFit/>
                        </a:bodyPr>
                        <a:lstStyle/>
                        <a:p>
                          <a:pPr algn="ctr"/>
                          <a:r>
                            <a:rPr kumimoji="1" lang="ja-JP" altLang="en-US" sz="1600" dirty="0" smtClean="0">
                              <a:latin typeface="ＭＳ Ｐゴシック" pitchFamily="50" charset="-128"/>
                              <a:ea typeface="ＭＳ Ｐゴシック" pitchFamily="50" charset="-128"/>
                            </a:rPr>
                            <a:t>提案手法</a:t>
                          </a:r>
                          <a:endParaRPr kumimoji="1" lang="ja-JP" altLang="en-US" sz="1600" dirty="0">
                            <a:latin typeface="ＭＳ Ｐゴシック" pitchFamily="50" charset="-128"/>
                            <a:ea typeface="ＭＳ Ｐゴシック" pitchFamily="50" charset="-128"/>
                          </a:endParaRPr>
                        </a:p>
                      </p:txBody>
                    </p:sp>
                    <p:cxnSp>
                      <p:nvCxnSpPr>
                        <p:cNvPr id="7" name="カギ線コネクタ 6"/>
                        <p:cNvCxnSpPr/>
                        <p:nvPr/>
                      </p:nvCxnSpPr>
                      <p:spPr>
                        <a:xfrm>
                          <a:off x="2856738" y="2171278"/>
                          <a:ext cx="1034243" cy="220"/>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rot="16200000">
                          <a:off x="4551912" y="944941"/>
                          <a:ext cx="430887" cy="1323439"/>
                        </a:xfrm>
                        <a:prstGeom prst="rect">
                          <a:avLst/>
                        </a:prstGeom>
                        <a:noFill/>
                        <a:ln w="28575">
                          <a:noFill/>
                        </a:ln>
                      </p:spPr>
                      <p:txBody>
                        <a:bodyPr vert="eaVert" wrap="none" rtlCol="0">
                          <a:spAutoFit/>
                        </a:bodyPr>
                        <a:lstStyle/>
                        <a:p>
                          <a:pPr algn="ctr"/>
                          <a:r>
                            <a:rPr kumimoji="1" lang="ja-JP" altLang="en-US" sz="1600" dirty="0" smtClean="0">
                              <a:latin typeface="ＭＳ Ｐゴシック" pitchFamily="50" charset="-128"/>
                              <a:ea typeface="ＭＳ Ｐゴシック" pitchFamily="50" charset="-128"/>
                            </a:rPr>
                            <a:t>動作知識化部</a:t>
                          </a:r>
                          <a:endParaRPr kumimoji="1" lang="ja-JP" altLang="en-US" sz="1600" dirty="0">
                            <a:latin typeface="ＭＳ Ｐゴシック" pitchFamily="50" charset="-128"/>
                            <a:ea typeface="ＭＳ Ｐゴシック" pitchFamily="50" charset="-128"/>
                          </a:endParaRPr>
                        </a:p>
                      </p:txBody>
                    </p:sp>
                    <p:sp>
                      <p:nvSpPr>
                        <p:cNvPr id="17" name="テキスト ボックス 16"/>
                        <p:cNvSpPr txBox="1"/>
                        <p:nvPr/>
                      </p:nvSpPr>
                      <p:spPr>
                        <a:xfrm rot="16200000">
                          <a:off x="4595045" y="2227463"/>
                          <a:ext cx="430887" cy="1118255"/>
                        </a:xfrm>
                        <a:prstGeom prst="rect">
                          <a:avLst/>
                        </a:prstGeom>
                        <a:noFill/>
                        <a:ln w="28575">
                          <a:noFill/>
                        </a:ln>
                      </p:spPr>
                      <p:txBody>
                        <a:bodyPr vert="eaVert" wrap="none" rtlCol="0">
                          <a:spAutoFit/>
                        </a:bodyPr>
                        <a:lstStyle/>
                        <a:p>
                          <a:pPr algn="ctr"/>
                          <a:r>
                            <a:rPr kumimoji="1" lang="ja-JP" altLang="en-US" sz="1600" dirty="0" smtClean="0">
                              <a:latin typeface="ＭＳ Ｐゴシック" pitchFamily="50" charset="-128"/>
                              <a:ea typeface="ＭＳ Ｐゴシック" pitchFamily="50" charset="-128"/>
                            </a:rPr>
                            <a:t>動作生成部</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25" name="テキスト ボックス 24"/>
                            <p:cNvSpPr txBox="1"/>
                            <p:nvPr/>
                          </p:nvSpPr>
                          <p:spPr>
                            <a:xfrm rot="16200000">
                              <a:off x="1925314" y="1563435"/>
                              <a:ext cx="934808" cy="927107"/>
                            </a:xfrm>
                            <a:prstGeom prst="rect">
                              <a:avLst/>
                            </a:prstGeom>
                            <a:solidFill>
                              <a:schemeClr val="accent1">
                                <a:lumMod val="60000"/>
                                <a:lumOff val="40000"/>
                              </a:schemeClr>
                            </a:solidFill>
                            <a:ln w="28575">
                              <a:solidFill>
                                <a:schemeClr val="tx1"/>
                              </a:solidFill>
                            </a:ln>
                          </p:spPr>
                          <p:txBody>
                            <a:bodyPr vert="eaVert" wrap="square" rtlCol="0">
                              <a:spAutoFit/>
                            </a:bodyPr>
                            <a:lstStyle/>
                            <a:p>
                              <a:pPr algn="ctr"/>
                              <a:r>
                                <a:rPr lang="ja-JP" altLang="en-US" sz="1600" dirty="0" smtClean="0">
                                  <a:latin typeface="ＭＳ Ｐゴシック" pitchFamily="50" charset="-128"/>
                                  <a:ea typeface="ＭＳ Ｐゴシック" pitchFamily="50" charset="-128"/>
                                </a:rPr>
                                <a:t>座標変換</a:t>
                              </a:r>
                              <a:endParaRPr lang="en-US" altLang="ja-JP" sz="1600" dirty="0" smtClean="0">
                                <a:latin typeface="ＭＳ Ｐゴシック" pitchFamily="50" charset="-128"/>
                                <a:ea typeface="ＭＳ Ｐゴシック" pitchFamily="50" charset="-128"/>
                              </a:endParaRPr>
                            </a:p>
                            <a:p>
                              <a:pPr algn="ct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a:ea typeface="ＭＳ Ｐゴシック" pitchFamily="50" charset="-128"/>
                                          </a:rPr>
                                        </m:ctrlPr>
                                      </m:sSubPr>
                                      <m:e>
                                        <m:r>
                                          <a:rPr lang="en-US" altLang="ja-JP" sz="1600" b="0" i="1" smtClean="0">
                                            <a:latin typeface="Cambria Math"/>
                                            <a:ea typeface="ＭＳ Ｐゴシック" pitchFamily="50" charset="-128"/>
                                          </a:rPr>
                                          <m:t>𝑥</m:t>
                                        </m:r>
                                      </m:e>
                                      <m:sub>
                                        <m:r>
                                          <a:rPr lang="en-US" altLang="ja-JP" sz="1600" b="0" i="1" smtClean="0">
                                            <a:latin typeface="Cambria Math"/>
                                            <a:ea typeface="ＭＳ Ｐゴシック" pitchFamily="50" charset="-128"/>
                                          </a:rPr>
                                          <m:t>𝑡</m:t>
                                        </m:r>
                                      </m:sub>
                                    </m:sSub>
                                    <m:r>
                                      <a:rPr lang="en-US" altLang="ja-JP" sz="1600" i="1" smtClean="0">
                                        <a:latin typeface="Cambria Math"/>
                                        <a:ea typeface="Cambria Math"/>
                                      </a:rPr>
                                      <m:t>←</m:t>
                                    </m:r>
                                    <m:sSub>
                                      <m:sSubPr>
                                        <m:ctrlPr>
                                          <a:rPr lang="en-US" altLang="ja-JP" sz="1600" i="1" smtClean="0">
                                            <a:latin typeface="Cambria Math"/>
                                            <a:ea typeface="Cambria Math"/>
                                          </a:rPr>
                                        </m:ctrlPr>
                                      </m:sSubPr>
                                      <m:e>
                                        <m:r>
                                          <a:rPr lang="ja-JP" altLang="en-US" sz="1600" i="1" smtClean="0">
                                            <a:latin typeface="Cambria Math"/>
                                            <a:ea typeface="Cambria Math"/>
                                          </a:rPr>
                                          <m:t>𝜃</m:t>
                                        </m:r>
                                      </m:e>
                                      <m:sub>
                                        <m:r>
                                          <a:rPr lang="en-US" altLang="ja-JP" sz="1600" b="0" i="1" smtClean="0">
                                            <a:latin typeface="Cambria Math"/>
                                            <a:ea typeface="Cambria Math"/>
                                          </a:rPr>
                                          <m:t>𝑡</m:t>
                                        </m:r>
                                      </m:sub>
                                    </m:sSub>
                                  </m:oMath>
                                </m:oMathPara>
                              </a14:m>
                              <a:endParaRPr lang="en-US" altLang="ja-JP" sz="1600" dirty="0" smtClean="0">
                                <a:latin typeface="ＭＳ Ｐゴシック" pitchFamily="50" charset="-128"/>
                                <a:ea typeface="ＭＳ Ｐゴシック" pitchFamily="50" charset="-128"/>
                              </a:endParaRPr>
                            </a:p>
                            <a:p>
                              <a:pPr algn="ct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a:ea typeface="ＭＳ Ｐゴシック" pitchFamily="50" charset="-128"/>
                                          </a:rPr>
                                        </m:ctrlPr>
                                      </m:sSubPr>
                                      <m:e>
                                        <m:r>
                                          <a:rPr lang="en-US" altLang="ja-JP" sz="1600" b="0" i="1" smtClean="0">
                                            <a:latin typeface="Cambria Math"/>
                                            <a:ea typeface="ＭＳ Ｐゴシック" pitchFamily="50" charset="-128"/>
                                          </a:rPr>
                                          <m:t>𝑦</m:t>
                                        </m:r>
                                      </m:e>
                                      <m:sub>
                                        <m:r>
                                          <a:rPr lang="en-US" altLang="ja-JP" sz="1600" b="0" i="1" smtClean="0">
                                            <a:latin typeface="Cambria Math"/>
                                            <a:ea typeface="ＭＳ Ｐゴシック" pitchFamily="50" charset="-128"/>
                                          </a:rPr>
                                          <m:t>𝑡</m:t>
                                        </m:r>
                                      </m:sub>
                                    </m:sSub>
                                    <m:r>
                                      <a:rPr lang="en-US" altLang="ja-JP" sz="1600" i="1" smtClean="0">
                                        <a:latin typeface="Cambria Math"/>
                                        <a:ea typeface="Cambria Math"/>
                                      </a:rPr>
                                      <m:t>←</m:t>
                                    </m:r>
                                    <m:sSub>
                                      <m:sSubPr>
                                        <m:ctrlPr>
                                          <a:rPr lang="en-US" altLang="ja-JP" sz="1600" i="1" smtClean="0">
                                            <a:latin typeface="Cambria Math"/>
                                            <a:ea typeface="Cambria Math"/>
                                          </a:rPr>
                                        </m:ctrlPr>
                                      </m:sSubPr>
                                      <m:e>
                                        <m:acc>
                                          <m:accPr>
                                            <m:chr m:val="̇"/>
                                            <m:ctrlPr>
                                              <a:rPr lang="en-US" altLang="ja-JP" sz="1600" i="1" smtClean="0">
                                                <a:latin typeface="Cambria Math"/>
                                                <a:ea typeface="Cambria Math"/>
                                              </a:rPr>
                                            </m:ctrlPr>
                                          </m:accPr>
                                          <m:e>
                                            <m:r>
                                              <a:rPr lang="ja-JP" altLang="en-US" sz="1600" i="1" smtClean="0">
                                                <a:latin typeface="Cambria Math"/>
                                                <a:ea typeface="Cambria Math"/>
                                              </a:rPr>
                                              <m:t>𝜃</m:t>
                                            </m:r>
                                          </m:e>
                                        </m:acc>
                                      </m:e>
                                      <m:sub>
                                        <m:r>
                                          <a:rPr lang="en-US" altLang="ja-JP" sz="1600" b="0" i="1" smtClean="0">
                                            <a:latin typeface="Cambria Math"/>
                                            <a:ea typeface="Cambria Math"/>
                                          </a:rPr>
                                          <m:t>𝑡</m:t>
                                        </m:r>
                                      </m:sub>
                                    </m:sSub>
                                  </m:oMath>
                                </m:oMathPara>
                              </a14:m>
                              <a:endParaRPr lang="en-US" altLang="ja-JP" sz="1600" dirty="0" smtClean="0">
                                <a:latin typeface="ＭＳ Ｐゴシック" pitchFamily="50" charset="-128"/>
                                <a:ea typeface="ＭＳ Ｐゴシック" pitchFamily="50" charset="-128"/>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rot="16200000">
                              <a:off x="1925314" y="1563435"/>
                              <a:ext cx="934808" cy="927107"/>
                            </a:xfrm>
                            <a:prstGeom prst="rect">
                              <a:avLst/>
                            </a:prstGeom>
                            <a:blipFill rotWithShape="1">
                              <a:blip r:embed="rId9"/>
                              <a:stretch>
                                <a:fillRect l="-5732" r="-4459"/>
                              </a:stretch>
                            </a:blipFill>
                            <a:ln w="28575">
                              <a:solidFill>
                                <a:schemeClr val="tx1"/>
                              </a:solidFill>
                            </a:ln>
                          </p:spPr>
                          <p:txBody>
                            <a:bodyPr/>
                            <a:lstStyle/>
                            <a:p>
                              <a:r>
                                <a:rPr lang="ja-JP" altLang="en-US">
                                  <a:noFill/>
                                </a:rPr>
                                <a:t> </a:t>
                              </a:r>
                            </a:p>
                          </p:txBody>
                        </p:sp>
                      </mc:Fallback>
                    </mc:AlternateContent>
                    <p:cxnSp>
                      <p:nvCxnSpPr>
                        <p:cNvPr id="33" name="カギ線コネクタ 32"/>
                        <p:cNvCxnSpPr/>
                        <p:nvPr/>
                      </p:nvCxnSpPr>
                      <p:spPr>
                        <a:xfrm>
                          <a:off x="2855479" y="3323596"/>
                          <a:ext cx="1051459" cy="1671"/>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rot="16200000">
                          <a:off x="4307329" y="1509559"/>
                          <a:ext cx="430887" cy="1323439"/>
                        </a:xfrm>
                        <a:prstGeom prst="rect">
                          <a:avLst/>
                        </a:prstGeom>
                        <a:solidFill>
                          <a:schemeClr val="accent1">
                            <a:lumMod val="60000"/>
                            <a:lumOff val="40000"/>
                          </a:schemeClr>
                        </a:solidFill>
                        <a:ln w="28575">
                          <a:solidFill>
                            <a:schemeClr val="tx1"/>
                          </a:solidFill>
                        </a:ln>
                      </p:spPr>
                      <p:txBody>
                        <a:bodyPr vert="eaVert" wrap="none" rtlCol="0">
                          <a:spAutoFit/>
                        </a:bodyPr>
                        <a:lstStyle/>
                        <a:p>
                          <a:pPr algn="ctr"/>
                          <a:r>
                            <a:rPr lang="ja-JP" altLang="en-US" sz="1600" dirty="0" smtClean="0">
                              <a:latin typeface="ＭＳ Ｐゴシック" pitchFamily="50" charset="-128"/>
                              <a:ea typeface="ＭＳ Ｐゴシック" pitchFamily="50" charset="-128"/>
                            </a:rPr>
                            <a:t>選択頻度</a:t>
                          </a:r>
                          <a:r>
                            <a:rPr kumimoji="1" lang="ja-JP" altLang="en-US" sz="1600" dirty="0" smtClean="0">
                              <a:latin typeface="ＭＳ Ｐゴシック" pitchFamily="50" charset="-128"/>
                              <a:ea typeface="ＭＳ Ｐゴシック" pitchFamily="50" charset="-128"/>
                            </a:rPr>
                            <a:t>加算</a:t>
                          </a:r>
                          <a:endParaRPr kumimoji="1" lang="ja-JP" altLang="en-US" sz="1600" dirty="0">
                            <a:latin typeface="ＭＳ Ｐゴシック" pitchFamily="50" charset="-128"/>
                            <a:ea typeface="ＭＳ Ｐゴシック" pitchFamily="50" charset="-128"/>
                          </a:endParaRPr>
                        </a:p>
                      </p:txBody>
                    </p:sp>
                    <p:sp>
                      <p:nvSpPr>
                        <p:cNvPr id="37" name="テキスト ボックス 36"/>
                        <p:cNvSpPr txBox="1"/>
                        <p:nvPr/>
                      </p:nvSpPr>
                      <p:spPr>
                        <a:xfrm rot="16200000">
                          <a:off x="4024919" y="2866336"/>
                          <a:ext cx="677108" cy="913070"/>
                        </a:xfrm>
                        <a:prstGeom prst="rect">
                          <a:avLst/>
                        </a:prstGeom>
                        <a:solidFill>
                          <a:srgbClr val="0070C0"/>
                        </a:solidFill>
                        <a:ln w="28575">
                          <a:solidFill>
                            <a:schemeClr val="tx1"/>
                          </a:solidFill>
                        </a:ln>
                      </p:spPr>
                      <p:txBody>
                        <a:bodyPr vert="eaVert" wrap="none" rtlCol="0">
                          <a:spAutoFit/>
                        </a:bodyPr>
                        <a:lstStyle/>
                        <a:p>
                          <a:pPr algn="ctr"/>
                          <a:r>
                            <a:rPr kumimoji="1" lang="ja-JP" altLang="en-US" sz="1600" dirty="0" smtClean="0">
                              <a:latin typeface="ＭＳ Ｐゴシック" pitchFamily="50" charset="-128"/>
                              <a:ea typeface="ＭＳ Ｐゴシック" pitchFamily="50" charset="-128"/>
                            </a:rPr>
                            <a:t>仮想球</a:t>
                          </a:r>
                          <a:endParaRPr kumimoji="1" lang="en-US" altLang="ja-JP" sz="1600" dirty="0" smtClean="0">
                            <a:latin typeface="ＭＳ Ｐゴシック" pitchFamily="50" charset="-128"/>
                            <a:ea typeface="ＭＳ Ｐゴシック" pitchFamily="50" charset="-128"/>
                          </a:endParaRPr>
                        </a:p>
                        <a:p>
                          <a:pPr algn="ctr"/>
                          <a:r>
                            <a:rPr kumimoji="1" lang="ja-JP" altLang="en-US" sz="1600" dirty="0" smtClean="0">
                              <a:latin typeface="ＭＳ Ｐゴシック" pitchFamily="50" charset="-128"/>
                              <a:ea typeface="ＭＳ Ｐゴシック" pitchFamily="50" charset="-128"/>
                            </a:rPr>
                            <a:t>運動生成</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9" name="テキスト ボックス 38"/>
                            <p:cNvSpPr txBox="1"/>
                            <p:nvPr/>
                          </p:nvSpPr>
                          <p:spPr>
                            <a:xfrm rot="16200000">
                              <a:off x="1911147" y="2763071"/>
                              <a:ext cx="934808" cy="927107"/>
                            </a:xfrm>
                            <a:prstGeom prst="rect">
                              <a:avLst/>
                            </a:prstGeom>
                            <a:solidFill>
                              <a:srgbClr val="0070C0"/>
                            </a:solidFill>
                            <a:ln w="28575">
                              <a:solidFill>
                                <a:schemeClr val="tx1"/>
                              </a:solidFill>
                            </a:ln>
                          </p:spPr>
                          <p:txBody>
                            <a:bodyPr vert="eaVert" wrap="square" rtlCol="0">
                              <a:spAutoFit/>
                            </a:bodyPr>
                            <a:lstStyle/>
                            <a:p>
                              <a:pPr algn="ctr"/>
                              <a:r>
                                <a:rPr lang="ja-JP" altLang="en-US" sz="1600" dirty="0" smtClean="0">
                                  <a:latin typeface="ＭＳ Ｐゴシック" pitchFamily="50" charset="-128"/>
                                  <a:ea typeface="ＭＳ Ｐゴシック" pitchFamily="50" charset="-128"/>
                                </a:rPr>
                                <a:t>座標変換</a:t>
                              </a:r>
                              <a:endParaRPr lang="en-US" altLang="ja-JP" sz="1600" dirty="0">
                                <a:latin typeface="ＭＳ Ｐゴシック" pitchFamily="50" charset="-128"/>
                                <a:ea typeface="ＭＳ Ｐゴシック" pitchFamily="50" charset="-128"/>
                              </a:endParaRPr>
                            </a:p>
                            <a:p>
                              <a:pPr algn="ctr"/>
                              <a14:m>
                                <m:oMathPara xmlns:m="http://schemas.openxmlformats.org/officeDocument/2006/math">
                                  <m:oMathParaPr>
                                    <m:jc m:val="centerGroup"/>
                                  </m:oMathParaPr>
                                  <m:oMath xmlns:m="http://schemas.openxmlformats.org/officeDocument/2006/math">
                                    <m:sSub>
                                      <m:sSubPr>
                                        <m:ctrlPr>
                                          <a:rPr lang="en-US" altLang="ja-JP" sz="1600" i="1">
                                            <a:latin typeface="Cambria Math"/>
                                            <a:ea typeface="ＭＳ Ｐゴシック" pitchFamily="50" charset="-128"/>
                                          </a:rPr>
                                        </m:ctrlPr>
                                      </m:sSubPr>
                                      <m:e>
                                        <m:r>
                                          <a:rPr lang="en-US" altLang="ja-JP" sz="1600" i="1">
                                            <a:latin typeface="Cambria Math"/>
                                            <a:ea typeface="ＭＳ Ｐゴシック" pitchFamily="50" charset="-128"/>
                                          </a:rPr>
                                          <m:t>𝑥</m:t>
                                        </m:r>
                                      </m:e>
                                      <m:sub>
                                        <m:r>
                                          <a:rPr lang="en-US" altLang="ja-JP" sz="1600" i="1">
                                            <a:latin typeface="Cambria Math"/>
                                            <a:ea typeface="ＭＳ Ｐゴシック" pitchFamily="50" charset="-128"/>
                                          </a:rPr>
                                          <m:t>𝑡</m:t>
                                        </m:r>
                                      </m:sub>
                                    </m:sSub>
                                    <m:r>
                                      <a:rPr lang="en-US" altLang="ja-JP" sz="1600" i="1">
                                        <a:latin typeface="Cambria Math"/>
                                        <a:ea typeface="Cambria Math"/>
                                      </a:rPr>
                                      <m:t>←</m:t>
                                    </m:r>
                                    <m:sSub>
                                      <m:sSubPr>
                                        <m:ctrlPr>
                                          <a:rPr lang="en-US" altLang="ja-JP" sz="1600" i="1">
                                            <a:latin typeface="Cambria Math"/>
                                            <a:ea typeface="Cambria Math"/>
                                          </a:rPr>
                                        </m:ctrlPr>
                                      </m:sSubPr>
                                      <m:e>
                                        <m:r>
                                          <a:rPr lang="ja-JP" altLang="en-US" sz="1600" i="1">
                                            <a:latin typeface="Cambria Math"/>
                                            <a:ea typeface="Cambria Math"/>
                                          </a:rPr>
                                          <m:t>𝜃</m:t>
                                        </m:r>
                                      </m:e>
                                      <m:sub>
                                        <m:r>
                                          <a:rPr lang="en-US" altLang="ja-JP" sz="1600" i="1">
                                            <a:latin typeface="Cambria Math"/>
                                            <a:ea typeface="Cambria Math"/>
                                          </a:rPr>
                                          <m:t>𝑡</m:t>
                                        </m:r>
                                      </m:sub>
                                    </m:sSub>
                                  </m:oMath>
                                </m:oMathPara>
                              </a14:m>
                              <a:endParaRPr lang="en-US" altLang="ja-JP" sz="1600" dirty="0">
                                <a:latin typeface="ＭＳ Ｐゴシック" pitchFamily="50" charset="-128"/>
                                <a:ea typeface="ＭＳ Ｐゴシック" pitchFamily="50" charset="-128"/>
                              </a:endParaRPr>
                            </a:p>
                            <a:p>
                              <a:pPr algn="ctr"/>
                              <a14:m>
                                <m:oMathPara xmlns:m="http://schemas.openxmlformats.org/officeDocument/2006/math">
                                  <m:oMathParaPr>
                                    <m:jc m:val="centerGroup"/>
                                  </m:oMathParaPr>
                                  <m:oMath xmlns:m="http://schemas.openxmlformats.org/officeDocument/2006/math">
                                    <m:sSub>
                                      <m:sSubPr>
                                        <m:ctrlPr>
                                          <a:rPr lang="en-US" altLang="ja-JP" sz="1600" i="1">
                                            <a:latin typeface="Cambria Math"/>
                                            <a:ea typeface="ＭＳ Ｐゴシック" pitchFamily="50" charset="-128"/>
                                          </a:rPr>
                                        </m:ctrlPr>
                                      </m:sSubPr>
                                      <m:e>
                                        <m:r>
                                          <a:rPr lang="en-US" altLang="ja-JP" sz="1600" i="1">
                                            <a:latin typeface="Cambria Math"/>
                                            <a:ea typeface="ＭＳ Ｐゴシック" pitchFamily="50" charset="-128"/>
                                          </a:rPr>
                                          <m:t>𝑦</m:t>
                                        </m:r>
                                      </m:e>
                                      <m:sub>
                                        <m:r>
                                          <a:rPr lang="en-US" altLang="ja-JP" sz="1600" i="1">
                                            <a:latin typeface="Cambria Math"/>
                                            <a:ea typeface="ＭＳ Ｐゴシック" pitchFamily="50" charset="-128"/>
                                          </a:rPr>
                                          <m:t>𝑡</m:t>
                                        </m:r>
                                      </m:sub>
                                    </m:sSub>
                                    <m:r>
                                      <a:rPr lang="en-US" altLang="ja-JP" sz="1600" i="1">
                                        <a:latin typeface="Cambria Math"/>
                                        <a:ea typeface="Cambria Math"/>
                                      </a:rPr>
                                      <m:t>←</m:t>
                                    </m:r>
                                    <m:sSub>
                                      <m:sSubPr>
                                        <m:ctrlPr>
                                          <a:rPr lang="en-US" altLang="ja-JP" sz="1600" i="1">
                                            <a:latin typeface="Cambria Math"/>
                                            <a:ea typeface="Cambria Math"/>
                                          </a:rPr>
                                        </m:ctrlPr>
                                      </m:sSubPr>
                                      <m:e>
                                        <m:acc>
                                          <m:accPr>
                                            <m:chr m:val="̇"/>
                                            <m:ctrlPr>
                                              <a:rPr lang="en-US" altLang="ja-JP" sz="1600" i="1">
                                                <a:latin typeface="Cambria Math"/>
                                                <a:ea typeface="Cambria Math"/>
                                              </a:rPr>
                                            </m:ctrlPr>
                                          </m:accPr>
                                          <m:e>
                                            <m:r>
                                              <a:rPr lang="ja-JP" altLang="en-US" sz="1600" i="1">
                                                <a:latin typeface="Cambria Math"/>
                                                <a:ea typeface="Cambria Math"/>
                                              </a:rPr>
                                              <m:t>𝜃</m:t>
                                            </m:r>
                                          </m:e>
                                        </m:acc>
                                      </m:e>
                                      <m:sub>
                                        <m:r>
                                          <a:rPr lang="en-US" altLang="ja-JP" sz="1600" i="1">
                                            <a:latin typeface="Cambria Math"/>
                                            <a:ea typeface="Cambria Math"/>
                                          </a:rPr>
                                          <m:t>𝑡</m:t>
                                        </m:r>
                                      </m:sub>
                                    </m:sSub>
                                  </m:oMath>
                                </m:oMathPara>
                              </a14:m>
                              <a:endParaRPr lang="en-US" altLang="ja-JP" sz="1600" dirty="0" smtClean="0">
                                <a:latin typeface="ＭＳ Ｐゴシック" pitchFamily="50" charset="-128"/>
                                <a:ea typeface="ＭＳ Ｐゴシック"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rot="16200000">
                              <a:off x="1911147" y="2763071"/>
                              <a:ext cx="934808" cy="927107"/>
                            </a:xfrm>
                            <a:prstGeom prst="rect">
                              <a:avLst/>
                            </a:prstGeom>
                            <a:blipFill rotWithShape="1">
                              <a:blip r:embed="rId10"/>
                              <a:stretch>
                                <a:fillRect l="-5732" r="-4459"/>
                              </a:stretch>
                            </a:blipFill>
                            <a:ln w="28575">
                              <a:solidFill>
                                <a:schemeClr val="tx1"/>
                              </a:solidFill>
                            </a:ln>
                          </p:spPr>
                          <p:txBody>
                            <a:bodyPr/>
                            <a:lstStyle/>
                            <a:p>
                              <a:r>
                                <a:rPr lang="ja-JP" altLang="en-US">
                                  <a:noFill/>
                                </a:rPr>
                                <a:t> </a:t>
                              </a:r>
                            </a:p>
                          </p:txBody>
                        </p:sp>
                      </mc:Fallback>
                    </mc:AlternateContent>
                    <p:cxnSp>
                      <p:nvCxnSpPr>
                        <p:cNvPr id="43" name="カギ線コネクタ 42"/>
                        <p:cNvCxnSpPr/>
                        <p:nvPr/>
                      </p:nvCxnSpPr>
                      <p:spPr>
                        <a:xfrm flipV="1">
                          <a:off x="4822097" y="3323596"/>
                          <a:ext cx="1630598" cy="2"/>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5" name="テキスト ボックス 174"/>
                            <p:cNvSpPr txBox="1"/>
                            <p:nvPr/>
                          </p:nvSpPr>
                          <p:spPr>
                            <a:xfrm rot="16200000">
                              <a:off x="6582647" y="2635399"/>
                              <a:ext cx="934808" cy="1181001"/>
                            </a:xfrm>
                            <a:prstGeom prst="rect">
                              <a:avLst/>
                            </a:prstGeom>
                            <a:solidFill>
                              <a:srgbClr val="0070C0"/>
                            </a:solidFill>
                            <a:ln w="28575">
                              <a:solidFill>
                                <a:schemeClr val="tx1"/>
                              </a:solidFill>
                            </a:ln>
                          </p:spPr>
                          <p:txBody>
                            <a:bodyPr vert="eaVert" wrap="square" rtlCol="0">
                              <a:spAutoFit/>
                            </a:bodyPr>
                            <a:lstStyle/>
                            <a:p>
                              <a:pPr algn="ctr"/>
                              <a:r>
                                <a:rPr lang="ja-JP" altLang="en-US" sz="1600" dirty="0" smtClean="0">
                                  <a:latin typeface="ＭＳ Ｐゴシック" pitchFamily="50" charset="-128"/>
                                  <a:ea typeface="ＭＳ Ｐゴシック" pitchFamily="50" charset="-128"/>
                                </a:rPr>
                                <a:t>状態変換</a:t>
                              </a:r>
                              <a:endParaRPr lang="en-US" altLang="ja-JP" sz="1600" dirty="0">
                                <a:latin typeface="ＭＳ Ｐゴシック" pitchFamily="50" charset="-128"/>
                                <a:ea typeface="ＭＳ Ｐゴシック" pitchFamily="50" charset="-128"/>
                              </a:endParaRPr>
                            </a:p>
                            <a:p>
                              <a:pPr algn="ctr"/>
                              <a14:m>
                                <m:oMathPara xmlns:m="http://schemas.openxmlformats.org/officeDocument/2006/math">
                                  <m:oMathParaPr>
                                    <m:jc m:val="centerGroup"/>
                                  </m:oMathParaPr>
                                  <m:oMath xmlns:m="http://schemas.openxmlformats.org/officeDocument/2006/math">
                                    <m:sSub>
                                      <m:sSubPr>
                                        <m:ctrlPr>
                                          <a:rPr lang="en-US" altLang="ja-JP" sz="1600" i="1">
                                            <a:latin typeface="Cambria Math"/>
                                            <a:ea typeface="ＭＳ Ｐゴシック" pitchFamily="50" charset="-128"/>
                                          </a:rPr>
                                        </m:ctrlPr>
                                      </m:sSubPr>
                                      <m:e>
                                        <m:r>
                                          <a:rPr lang="ja-JP" altLang="en-US" sz="1600" i="1" smtClean="0">
                                            <a:latin typeface="Cambria Math"/>
                                            <a:ea typeface="ＭＳ Ｐゴシック" pitchFamily="50" charset="-128"/>
                                          </a:rPr>
                                          <m:t>𝜃</m:t>
                                        </m:r>
                                      </m:e>
                                      <m:sub>
                                        <m:r>
                                          <a:rPr lang="en-US" altLang="ja-JP" sz="1600" i="1">
                                            <a:latin typeface="Cambria Math"/>
                                            <a:ea typeface="ＭＳ Ｐゴシック" pitchFamily="50" charset="-128"/>
                                          </a:rPr>
                                          <m:t>𝑡</m:t>
                                        </m:r>
                                        <m:r>
                                          <a:rPr lang="en-US" altLang="ja-JP" sz="1600" b="0" i="1" smtClean="0">
                                            <a:latin typeface="Cambria Math"/>
                                            <a:ea typeface="ＭＳ Ｐゴシック" pitchFamily="50" charset="-128"/>
                                          </a:rPr>
                                          <m:t>+1</m:t>
                                        </m:r>
                                      </m:sub>
                                    </m:sSub>
                                    <m:r>
                                      <a:rPr lang="en-US" altLang="ja-JP" sz="1600" i="1">
                                        <a:latin typeface="Cambria Math"/>
                                        <a:ea typeface="Cambria Math"/>
                                      </a:rPr>
                                      <m:t>←</m:t>
                                    </m:r>
                                    <m:sSub>
                                      <m:sSubPr>
                                        <m:ctrlPr>
                                          <a:rPr lang="en-US" altLang="ja-JP" sz="1600" i="1">
                                            <a:latin typeface="Cambria Math"/>
                                            <a:ea typeface="Cambria Math"/>
                                          </a:rPr>
                                        </m:ctrlPr>
                                      </m:sSubPr>
                                      <m:e>
                                        <m:r>
                                          <a:rPr lang="en-US" altLang="ja-JP" sz="1600" b="0" i="1" smtClean="0">
                                            <a:latin typeface="Cambria Math"/>
                                            <a:ea typeface="Cambria Math"/>
                                          </a:rPr>
                                          <m:t>𝑥</m:t>
                                        </m:r>
                                      </m:e>
                                      <m:sub>
                                        <m:r>
                                          <a:rPr lang="en-US" altLang="ja-JP" sz="1600" i="1">
                                            <a:latin typeface="Cambria Math"/>
                                            <a:ea typeface="Cambria Math"/>
                                          </a:rPr>
                                          <m:t>𝑡</m:t>
                                        </m:r>
                                        <m:r>
                                          <a:rPr lang="en-US" altLang="ja-JP" sz="1600" b="0" i="1" smtClean="0">
                                            <a:latin typeface="Cambria Math"/>
                                            <a:ea typeface="Cambria Math"/>
                                          </a:rPr>
                                          <m:t>+1</m:t>
                                        </m:r>
                                      </m:sub>
                                    </m:sSub>
                                  </m:oMath>
                                </m:oMathPara>
                              </a14:m>
                              <a:endParaRPr lang="en-US" altLang="ja-JP" sz="1600" dirty="0">
                                <a:latin typeface="ＭＳ Ｐゴシック" pitchFamily="50" charset="-128"/>
                                <a:ea typeface="ＭＳ Ｐゴシック" pitchFamily="50" charset="-128"/>
                              </a:endParaRPr>
                            </a:p>
                            <a:p>
                              <a:pPr algn="ctr"/>
                              <a14:m>
                                <m:oMathPara xmlns:m="http://schemas.openxmlformats.org/officeDocument/2006/math">
                                  <m:oMathParaPr>
                                    <m:jc m:val="centerGroup"/>
                                  </m:oMathParaPr>
                                  <m:oMath xmlns:m="http://schemas.openxmlformats.org/officeDocument/2006/math">
                                    <m:sSub>
                                      <m:sSubPr>
                                        <m:ctrlPr>
                                          <a:rPr lang="en-US" altLang="ja-JP" sz="1600" i="1">
                                            <a:latin typeface="Cambria Math"/>
                                            <a:ea typeface="ＭＳ Ｐゴシック" pitchFamily="50" charset="-128"/>
                                          </a:rPr>
                                        </m:ctrlPr>
                                      </m:sSubPr>
                                      <m:e>
                                        <m:acc>
                                          <m:accPr>
                                            <m:chr m:val="̇"/>
                                            <m:ctrlPr>
                                              <a:rPr lang="en-US" altLang="ja-JP" sz="1600" i="1" smtClean="0">
                                                <a:latin typeface="Cambria Math"/>
                                                <a:ea typeface="ＭＳ Ｐゴシック" pitchFamily="50" charset="-128"/>
                                              </a:rPr>
                                            </m:ctrlPr>
                                          </m:accPr>
                                          <m:e>
                                            <m:r>
                                              <a:rPr lang="ja-JP" altLang="en-US" sz="1600" i="1" smtClean="0">
                                                <a:latin typeface="Cambria Math"/>
                                                <a:ea typeface="ＭＳ Ｐゴシック" pitchFamily="50" charset="-128"/>
                                              </a:rPr>
                                              <m:t>𝜃</m:t>
                                            </m:r>
                                          </m:e>
                                        </m:acc>
                                      </m:e>
                                      <m:sub>
                                        <m:r>
                                          <a:rPr lang="en-US" altLang="ja-JP" sz="1600" i="1">
                                            <a:latin typeface="Cambria Math"/>
                                            <a:ea typeface="ＭＳ Ｐゴシック" pitchFamily="50" charset="-128"/>
                                          </a:rPr>
                                          <m:t>𝑡</m:t>
                                        </m:r>
                                        <m:r>
                                          <a:rPr lang="en-US" altLang="ja-JP" sz="1600" b="0" i="1" smtClean="0">
                                            <a:latin typeface="Cambria Math"/>
                                            <a:ea typeface="ＭＳ Ｐゴシック" pitchFamily="50" charset="-128"/>
                                          </a:rPr>
                                          <m:t>+1</m:t>
                                        </m:r>
                                      </m:sub>
                                    </m:sSub>
                                    <m:r>
                                      <a:rPr lang="en-US" altLang="ja-JP" sz="1600" i="1">
                                        <a:latin typeface="Cambria Math"/>
                                        <a:ea typeface="Cambria Math"/>
                                      </a:rPr>
                                      <m:t>←</m:t>
                                    </m:r>
                                    <m:sSub>
                                      <m:sSubPr>
                                        <m:ctrlPr>
                                          <a:rPr lang="en-US" altLang="ja-JP" sz="1600" i="1">
                                            <a:latin typeface="Cambria Math"/>
                                            <a:ea typeface="Cambria Math"/>
                                          </a:rPr>
                                        </m:ctrlPr>
                                      </m:sSubPr>
                                      <m:e>
                                        <m:r>
                                          <a:rPr lang="en-US" altLang="ja-JP" sz="1600" b="0" i="1" smtClean="0">
                                            <a:latin typeface="Cambria Math"/>
                                            <a:ea typeface="Cambria Math"/>
                                          </a:rPr>
                                          <m:t>𝑦</m:t>
                                        </m:r>
                                      </m:e>
                                      <m:sub>
                                        <m:r>
                                          <a:rPr lang="en-US" altLang="ja-JP" sz="1600" i="1">
                                            <a:latin typeface="Cambria Math"/>
                                            <a:ea typeface="Cambria Math"/>
                                          </a:rPr>
                                          <m:t>𝑡</m:t>
                                        </m:r>
                                        <m:r>
                                          <a:rPr lang="en-US" altLang="ja-JP" sz="1600" b="0" i="1" smtClean="0">
                                            <a:latin typeface="Cambria Math"/>
                                            <a:ea typeface="Cambria Math"/>
                                          </a:rPr>
                                          <m:t>+1</m:t>
                                        </m:r>
                                      </m:sub>
                                    </m:sSub>
                                  </m:oMath>
                                </m:oMathPara>
                              </a14:m>
                              <a:endParaRPr lang="en-US" altLang="ja-JP" sz="1600" dirty="0" smtClean="0">
                                <a:latin typeface="ＭＳ Ｐゴシック" pitchFamily="50" charset="-128"/>
                                <a:ea typeface="ＭＳ Ｐゴシック" pitchFamily="50" charset="-128"/>
                              </a:endParaRPr>
                            </a:p>
                          </p:txBody>
                        </p:sp>
                      </mc:Choice>
                      <mc:Fallback xmlns="">
                        <p:sp>
                          <p:nvSpPr>
                            <p:cNvPr id="175" name="テキスト ボックス 174"/>
                            <p:cNvSpPr txBox="1">
                              <a:spLocks noRot="1" noChangeAspect="1" noMove="1" noResize="1" noEditPoints="1" noAdjustHandles="1" noChangeArrowheads="1" noChangeShapeType="1" noTextEdit="1"/>
                            </p:cNvSpPr>
                            <p:nvPr/>
                          </p:nvSpPr>
                          <p:spPr>
                            <a:xfrm rot="16200000">
                              <a:off x="6582647" y="2635399"/>
                              <a:ext cx="934808" cy="1181001"/>
                            </a:xfrm>
                            <a:prstGeom prst="rect">
                              <a:avLst/>
                            </a:prstGeom>
                            <a:blipFill rotWithShape="1">
                              <a:blip r:embed="rId11"/>
                              <a:stretch>
                                <a:fillRect/>
                              </a:stretch>
                            </a:blipFill>
                            <a:ln w="28575">
                              <a:solidFill>
                                <a:schemeClr val="tx1"/>
                              </a:solidFill>
                            </a:ln>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30" name="テキスト ボックス 129"/>
                          <p:cNvSpPr txBox="1"/>
                          <p:nvPr/>
                        </p:nvSpPr>
                        <p:spPr>
                          <a:xfrm rot="16200000">
                            <a:off x="3399556" y="1595766"/>
                            <a:ext cx="430887" cy="961681"/>
                          </a:xfrm>
                          <a:prstGeom prst="rect">
                            <a:avLst/>
                          </a:prstGeom>
                          <a:noFill/>
                          <a:ln w="28575">
                            <a:noFill/>
                          </a:ln>
                        </p:spPr>
                        <p:txBody>
                          <a:bodyPr vert="eaVert" wrap="square" rtlCol="0">
                            <a:spAutoFit/>
                          </a:bodyPr>
                          <a:lstStyle/>
                          <a:p>
                            <a:pPr algn="ct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𝑀</m:t>
                                    </m:r>
                                  </m:e>
                                  <m:sub>
                                    <m:r>
                                      <a:rPr lang="en-US" altLang="ja-JP" sz="1600" b="0" i="1" dirty="0" smtClean="0">
                                        <a:latin typeface="Cambria Math"/>
                                        <a:ea typeface="ＭＳ Ｐゴシック" pitchFamily="50" charset="-128"/>
                                      </a:rPr>
                                      <m:t>𝑡</m:t>
                                    </m:r>
                                  </m:sub>
                                </m:sSub>
                              </m:oMath>
                            </a14:m>
                            <a:r>
                              <a:rPr lang="en-US" altLang="ja-JP" sz="1600" dirty="0" smtClean="0">
                                <a:latin typeface="ＭＳ Ｐゴシック" pitchFamily="50" charset="-128"/>
                                <a:ea typeface="ＭＳ Ｐゴシック" pitchFamily="50" charset="-128"/>
                              </a:rPr>
                              <a:t>(</a:t>
                            </a: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𝑥</m:t>
                                    </m:r>
                                  </m:e>
                                  <m:sub>
                                    <m:r>
                                      <a:rPr lang="en-US" altLang="ja-JP" sz="1600" b="0" i="1" dirty="0" smtClean="0">
                                        <a:latin typeface="Cambria Math"/>
                                        <a:ea typeface="ＭＳ Ｐゴシック" pitchFamily="50" charset="-128"/>
                                      </a:rPr>
                                      <m:t>𝑡</m:t>
                                    </m:r>
                                  </m:sub>
                                </m:sSub>
                                <m:r>
                                  <a:rPr lang="en-US" altLang="ja-JP" sz="1600" b="0" i="1" dirty="0" smtClean="0">
                                    <a:latin typeface="Cambria Math"/>
                                    <a:ea typeface="ＭＳ Ｐゴシック" pitchFamily="50" charset="-128"/>
                                  </a:rPr>
                                  <m:t>,</m:t>
                                </m:r>
                                <m:sSub>
                                  <m:sSubPr>
                                    <m:ctrlPr>
                                      <a:rPr lang="en-US" altLang="ja-JP" sz="1600" b="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𝑦</m:t>
                                    </m:r>
                                  </m:e>
                                  <m:sub>
                                    <m:r>
                                      <a:rPr lang="en-US" altLang="ja-JP" sz="1600" b="0" i="1" dirty="0" smtClean="0">
                                        <a:latin typeface="Cambria Math"/>
                                        <a:ea typeface="ＭＳ Ｐゴシック" pitchFamily="50" charset="-128"/>
                                      </a:rPr>
                                      <m:t>𝑡</m:t>
                                    </m:r>
                                  </m:sub>
                                </m:sSub>
                              </m:oMath>
                            </a14:m>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rot="16200000">
                            <a:off x="3399556" y="1595766"/>
                            <a:ext cx="430887" cy="961681"/>
                          </a:xfrm>
                          <a:prstGeom prst="rect">
                            <a:avLst/>
                          </a:prstGeom>
                          <a:blipFill rotWithShape="1">
                            <a:blip r:embed="rId12"/>
                            <a:stretch>
                              <a:fillRect r="-4430" b="-5634"/>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3" name="テキスト ボックス 132"/>
                          <p:cNvSpPr txBox="1"/>
                          <p:nvPr/>
                        </p:nvSpPr>
                        <p:spPr>
                          <a:xfrm rot="16200000">
                            <a:off x="3427679" y="2751476"/>
                            <a:ext cx="430887" cy="961681"/>
                          </a:xfrm>
                          <a:prstGeom prst="rect">
                            <a:avLst/>
                          </a:prstGeom>
                          <a:noFill/>
                          <a:ln w="28575">
                            <a:noFill/>
                          </a:ln>
                        </p:spPr>
                        <p:txBody>
                          <a:bodyPr vert="eaVert" wrap="square" rtlCol="0">
                            <a:spAutoFit/>
                          </a:bodyPr>
                          <a:lstStyle/>
                          <a:p>
                            <a:pPr algn="ct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𝑀</m:t>
                                    </m:r>
                                  </m:e>
                                  <m:sub>
                                    <m:r>
                                      <a:rPr lang="en-US" altLang="ja-JP" sz="1600" b="0" i="1" dirty="0" smtClean="0">
                                        <a:latin typeface="Cambria Math"/>
                                        <a:ea typeface="ＭＳ Ｐゴシック" pitchFamily="50" charset="-128"/>
                                      </a:rPr>
                                      <m:t>𝑡</m:t>
                                    </m:r>
                                  </m:sub>
                                </m:sSub>
                              </m:oMath>
                            </a14:m>
                            <a:r>
                              <a:rPr lang="en-US" altLang="ja-JP" sz="1600" dirty="0" smtClean="0">
                                <a:latin typeface="ＭＳ Ｐゴシック" pitchFamily="50" charset="-128"/>
                                <a:ea typeface="ＭＳ Ｐゴシック" pitchFamily="50" charset="-128"/>
                              </a:rPr>
                              <a:t>(</a:t>
                            </a: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𝑥</m:t>
                                    </m:r>
                                  </m:e>
                                  <m:sub>
                                    <m:r>
                                      <a:rPr lang="en-US" altLang="ja-JP" sz="1600" b="0" i="1" dirty="0" smtClean="0">
                                        <a:latin typeface="Cambria Math"/>
                                        <a:ea typeface="ＭＳ Ｐゴシック" pitchFamily="50" charset="-128"/>
                                      </a:rPr>
                                      <m:t>𝑡</m:t>
                                    </m:r>
                                  </m:sub>
                                </m:sSub>
                                <m:r>
                                  <a:rPr lang="en-US" altLang="ja-JP" sz="1600" b="0" i="1" dirty="0" smtClean="0">
                                    <a:latin typeface="Cambria Math"/>
                                    <a:ea typeface="ＭＳ Ｐゴシック" pitchFamily="50" charset="-128"/>
                                  </a:rPr>
                                  <m:t>,</m:t>
                                </m:r>
                                <m:sSub>
                                  <m:sSubPr>
                                    <m:ctrlPr>
                                      <a:rPr lang="en-US" altLang="ja-JP" sz="1600" b="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𝑦</m:t>
                                    </m:r>
                                  </m:e>
                                  <m:sub>
                                    <m:r>
                                      <a:rPr lang="en-US" altLang="ja-JP" sz="1600" b="0" i="1" dirty="0" smtClean="0">
                                        <a:latin typeface="Cambria Math"/>
                                        <a:ea typeface="ＭＳ Ｐゴシック" pitchFamily="50" charset="-128"/>
                                      </a:rPr>
                                      <m:t>𝑡</m:t>
                                    </m:r>
                                  </m:sub>
                                </m:sSub>
                              </m:oMath>
                            </a14:m>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mc:Choice>
                    <mc:Fallback xmlns="">
                      <p:sp>
                        <p:nvSpPr>
                          <p:cNvPr id="133" name="テキスト ボックス 132"/>
                          <p:cNvSpPr txBox="1">
                            <a:spLocks noRot="1" noChangeAspect="1" noMove="1" noResize="1" noEditPoints="1" noAdjustHandles="1" noChangeArrowheads="1" noChangeShapeType="1" noTextEdit="1"/>
                          </p:cNvSpPr>
                          <p:nvPr/>
                        </p:nvSpPr>
                        <p:spPr>
                          <a:xfrm rot="16200000">
                            <a:off x="3427679" y="2751476"/>
                            <a:ext cx="430887" cy="961681"/>
                          </a:xfrm>
                          <a:prstGeom prst="rect">
                            <a:avLst/>
                          </a:prstGeom>
                          <a:blipFill rotWithShape="1">
                            <a:blip r:embed="rId13"/>
                            <a:stretch>
                              <a:fillRect r="-5096" b="-4225"/>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5" name="テキスト ボックス 134"/>
                          <p:cNvSpPr txBox="1"/>
                          <p:nvPr/>
                        </p:nvSpPr>
                        <p:spPr>
                          <a:xfrm rot="16200000">
                            <a:off x="5666657" y="2432431"/>
                            <a:ext cx="430887" cy="1586680"/>
                          </a:xfrm>
                          <a:prstGeom prst="rect">
                            <a:avLst/>
                          </a:prstGeom>
                          <a:noFill/>
                          <a:ln w="28575">
                            <a:noFill/>
                          </a:ln>
                        </p:spPr>
                        <p:txBody>
                          <a:bodyPr vert="eaVert" wrap="square" rtlCol="0">
                            <a:spAutoFit/>
                          </a:bodyPr>
                          <a:lstStyle/>
                          <a:p>
                            <a:pPr algn="ct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𝑀</m:t>
                                    </m:r>
                                  </m:e>
                                  <m:sub>
                                    <m:r>
                                      <a:rPr lang="en-US" altLang="ja-JP" sz="1600" b="0" i="1" dirty="0" smtClean="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oMath>
                            </a14:m>
                            <a:r>
                              <a:rPr lang="en-US" altLang="ja-JP" sz="1600" dirty="0" smtClean="0">
                                <a:latin typeface="ＭＳ Ｐゴシック" pitchFamily="50" charset="-128"/>
                                <a:ea typeface="ＭＳ Ｐゴシック" pitchFamily="50" charset="-128"/>
                              </a:rPr>
                              <a:t>(</a:t>
                            </a:r>
                            <a14:m>
                              <m:oMath xmlns:m="http://schemas.openxmlformats.org/officeDocument/2006/math">
                                <m:sSub>
                                  <m:sSubPr>
                                    <m:ctrlPr>
                                      <a:rPr lang="en-US" altLang="ja-JP" sz="160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𝑥</m:t>
                                    </m:r>
                                  </m:e>
                                  <m:sub>
                                    <m:r>
                                      <a:rPr lang="en-US" altLang="ja-JP" sz="1600" b="0" i="1" dirty="0" smtClean="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r>
                                  <a:rPr lang="en-US" altLang="ja-JP" sz="1600" b="0" i="1" dirty="0" smtClean="0">
                                    <a:latin typeface="Cambria Math"/>
                                    <a:ea typeface="ＭＳ Ｐゴシック" pitchFamily="50" charset="-128"/>
                                  </a:rPr>
                                  <m:t>,</m:t>
                                </m:r>
                                <m:sSub>
                                  <m:sSubPr>
                                    <m:ctrlPr>
                                      <a:rPr lang="en-US" altLang="ja-JP" sz="1600" b="0" i="1" dirty="0" smtClean="0">
                                        <a:latin typeface="Cambria Math"/>
                                        <a:ea typeface="ＭＳ Ｐゴシック" pitchFamily="50" charset="-128"/>
                                      </a:rPr>
                                    </m:ctrlPr>
                                  </m:sSubPr>
                                  <m:e>
                                    <m:r>
                                      <a:rPr lang="en-US" altLang="ja-JP" sz="1600" b="0" i="1" dirty="0" smtClean="0">
                                        <a:latin typeface="Cambria Math"/>
                                        <a:ea typeface="ＭＳ Ｐゴシック" pitchFamily="50" charset="-128"/>
                                      </a:rPr>
                                      <m:t>𝑦</m:t>
                                    </m:r>
                                  </m:e>
                                  <m:sub>
                                    <m:r>
                                      <a:rPr lang="en-US" altLang="ja-JP" sz="1600" b="0" i="1" dirty="0" smtClean="0">
                                        <a:latin typeface="Cambria Math"/>
                                        <a:ea typeface="ＭＳ Ｐゴシック" pitchFamily="50" charset="-128"/>
                                      </a:rPr>
                                      <m:t>𝑡</m:t>
                                    </m:r>
                                    <m:r>
                                      <a:rPr lang="en-US" altLang="ja-JP" sz="1600" b="0" i="1" dirty="0" smtClean="0">
                                        <a:latin typeface="Cambria Math"/>
                                        <a:ea typeface="ＭＳ Ｐゴシック" pitchFamily="50" charset="-128"/>
                                      </a:rPr>
                                      <m:t>+1</m:t>
                                    </m:r>
                                  </m:sub>
                                </m:sSub>
                              </m:oMath>
                            </a14:m>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mc:Choice>
                    <mc:Fallback xmlns="">
                      <p:sp>
                        <p:nvSpPr>
                          <p:cNvPr id="135" name="テキスト ボックス 134"/>
                          <p:cNvSpPr txBox="1">
                            <a:spLocks noRot="1" noChangeAspect="1" noMove="1" noResize="1" noEditPoints="1" noAdjustHandles="1" noChangeArrowheads="1" noChangeShapeType="1" noTextEdit="1"/>
                          </p:cNvSpPr>
                          <p:nvPr/>
                        </p:nvSpPr>
                        <p:spPr>
                          <a:xfrm rot="16200000">
                            <a:off x="5666657" y="2432431"/>
                            <a:ext cx="430887" cy="1586680"/>
                          </a:xfrm>
                          <a:prstGeom prst="rect">
                            <a:avLst/>
                          </a:prstGeom>
                          <a:blipFill rotWithShape="1">
                            <a:blip r:embed="rId14"/>
                            <a:stretch>
                              <a:fillRect r="-1538" b="-4225"/>
                            </a:stretch>
                          </a:blipFill>
                          <a:ln w="28575">
                            <a:noFill/>
                          </a:ln>
                        </p:spPr>
                        <p:txBody>
                          <a:bodyPr/>
                          <a:lstStyle/>
                          <a:p>
                            <a:r>
                              <a:rPr lang="ja-JP" altLang="en-US">
                                <a:noFill/>
                              </a:rPr>
                              <a:t> </a:t>
                            </a:r>
                          </a:p>
                        </p:txBody>
                      </p:sp>
                    </mc:Fallback>
                  </mc:AlternateContent>
                </p:grpSp>
                <p:cxnSp>
                  <p:nvCxnSpPr>
                    <p:cNvPr id="28" name="カギ線コネクタ 27"/>
                    <p:cNvCxnSpPr/>
                    <p:nvPr/>
                  </p:nvCxnSpPr>
                  <p:spPr>
                    <a:xfrm>
                      <a:off x="1121434" y="2242868"/>
                      <a:ext cx="1043796" cy="4074"/>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a:endCxn id="39" idx="0"/>
                    </p:cNvCxnSpPr>
                    <p:nvPr/>
                  </p:nvCxnSpPr>
                  <p:spPr>
                    <a:xfrm rot="5400000" flipH="1" flipV="1">
                      <a:off x="1004041" y="3566084"/>
                      <a:ext cx="1425438" cy="896945"/>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カギ線コネクタ 33"/>
                  <p:cNvCxnSpPr/>
                  <p:nvPr/>
                </p:nvCxnSpPr>
                <p:spPr>
                  <a:xfrm rot="16200000" flipH="1">
                    <a:off x="7263441" y="3761116"/>
                    <a:ext cx="1604517" cy="914404"/>
                  </a:xfrm>
                  <a:prstGeom prst="bentConnector3">
                    <a:avLst>
                      <a:gd name="adj1" fmla="val 538"/>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98" name="テキスト ボックス 197"/>
              <p:cNvSpPr txBox="1"/>
              <p:nvPr/>
            </p:nvSpPr>
            <p:spPr>
              <a:xfrm rot="16200000">
                <a:off x="4668511" y="4158094"/>
                <a:ext cx="461665" cy="829714"/>
              </a:xfrm>
              <a:prstGeom prst="rect">
                <a:avLst/>
              </a:prstGeom>
              <a:noFill/>
              <a:ln w="28575">
                <a:noFill/>
              </a:ln>
            </p:spPr>
            <p:txBody>
              <a:bodyPr vert="eaVert" wrap="none" rtlCol="0">
                <a:spAutoFit/>
              </a:bodyPr>
              <a:lstStyle/>
              <a:p>
                <a:pPr algn="ctr"/>
                <a:r>
                  <a:rPr lang="ja-JP" altLang="en-US" dirty="0">
                    <a:latin typeface="ＭＳ Ｐゴシック" pitchFamily="50" charset="-128"/>
                    <a:ea typeface="ＭＳ Ｐゴシック" pitchFamily="50" charset="-128"/>
                  </a:rPr>
                  <a:t>ロボット</a:t>
                </a:r>
                <a:endParaRPr kumimoji="1" lang="ja-JP" altLang="en-US" dirty="0">
                  <a:latin typeface="ＭＳ Ｐゴシック" pitchFamily="50" charset="-128"/>
                  <a:ea typeface="ＭＳ Ｐゴシック" pitchFamily="50" charset="-128"/>
                </a:endParaRPr>
              </a:p>
            </p:txBody>
          </p:sp>
        </p:grpSp>
        <p:grpSp>
          <p:nvGrpSpPr>
            <p:cNvPr id="205" name="グループ化 204"/>
            <p:cNvGrpSpPr/>
            <p:nvPr/>
          </p:nvGrpSpPr>
          <p:grpSpPr>
            <a:xfrm>
              <a:off x="7308502" y="1029160"/>
              <a:ext cx="1662973" cy="1908215"/>
              <a:chOff x="7963914" y="1065593"/>
              <a:chExt cx="1201570" cy="1908215"/>
            </a:xfrm>
          </p:grpSpPr>
          <p:cxnSp>
            <p:nvCxnSpPr>
              <p:cNvPr id="200" name="カギ線コネクタ 199"/>
              <p:cNvCxnSpPr/>
              <p:nvPr/>
            </p:nvCxnSpPr>
            <p:spPr>
              <a:xfrm flipV="1">
                <a:off x="8797366" y="1287263"/>
                <a:ext cx="368116" cy="1518"/>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1" name="テキスト ボックス 200"/>
                  <p:cNvSpPr txBox="1"/>
                  <p:nvPr/>
                </p:nvSpPr>
                <p:spPr>
                  <a:xfrm rot="16200000">
                    <a:off x="7610591" y="1418916"/>
                    <a:ext cx="1908215" cy="1201570"/>
                  </a:xfrm>
                  <a:prstGeom prst="rect">
                    <a:avLst/>
                  </a:prstGeom>
                  <a:noFill/>
                  <a:ln w="28575">
                    <a:noFill/>
                  </a:ln>
                </p:spPr>
                <p:txBody>
                  <a:bodyPr vert="eaVert" wrap="square" rtlCol="0">
                    <a:spAutoFit/>
                  </a:bodyPr>
                  <a:lstStyle/>
                  <a:p>
                    <a:r>
                      <a:rPr kumimoji="1" lang="ja-JP" altLang="en-US" sz="1600" dirty="0" smtClean="0">
                        <a:latin typeface="ＭＳ Ｐゴシック" pitchFamily="50" charset="-128"/>
                        <a:ea typeface="ＭＳ Ｐゴシック" pitchFamily="50" charset="-128"/>
                      </a:rPr>
                      <a:t>動作知識化</a:t>
                    </a:r>
                    <a:endParaRPr kumimoji="1"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動作生成</a:t>
                    </a:r>
                    <a:endParaRPr lang="en-US" altLang="ja-JP" sz="1600" dirty="0" smtClean="0">
                      <a:latin typeface="ＭＳ Ｐゴシック" pitchFamily="50" charset="-128"/>
                      <a:ea typeface="ＭＳ Ｐゴシック" pitchFamily="50" charset="-128"/>
                    </a:endParaRPr>
                  </a:p>
                  <a:p>
                    <a:endParaRPr lang="en-US" altLang="ja-JP" sz="1600" dirty="0" smtClean="0">
                      <a:latin typeface="ＭＳ Ｐゴシック" pitchFamily="50" charset="-128"/>
                      <a:ea typeface="ＭＳ Ｐゴシック" pitchFamily="50" charset="-128"/>
                    </a:endParaRPr>
                  </a:p>
                  <a:p>
                    <a14:m>
                      <m:oMath xmlns:m="http://schemas.openxmlformats.org/officeDocument/2006/math">
                        <m:r>
                          <a:rPr lang="en-US" altLang="ja-JP" sz="1600" b="0" i="1" smtClean="0">
                            <a:latin typeface="Cambria Math"/>
                            <a:ea typeface="ＭＳ Ｐゴシック" pitchFamily="50" charset="-128"/>
                          </a:rPr>
                          <m:t>𝑆</m:t>
                        </m:r>
                      </m:oMath>
                    </a14:m>
                    <a:r>
                      <a:rPr lang="en-US" altLang="ja-JP" sz="1600" dirty="0" smtClean="0">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ロボットの状態</a:t>
                    </a:r>
                    <a:endParaRPr lang="en-US" altLang="ja-JP" sz="1600" dirty="0" smtClean="0">
                      <a:latin typeface="ＭＳ Ｐゴシック" pitchFamily="50" charset="-128"/>
                      <a:ea typeface="ＭＳ Ｐゴシック" pitchFamily="50" charset="-128"/>
                    </a:endParaRPr>
                  </a:p>
                  <a:p>
                    <a14:m>
                      <m:oMath xmlns:m="http://schemas.openxmlformats.org/officeDocument/2006/math">
                        <m:r>
                          <a:rPr kumimoji="1" lang="ja-JP" altLang="en-US" sz="1600" i="1" smtClean="0">
                            <a:latin typeface="Cambria Math"/>
                            <a:ea typeface="ＭＳ Ｐゴシック" pitchFamily="50" charset="-128"/>
                          </a:rPr>
                          <m:t>𝜃</m:t>
                        </m:r>
                      </m:oMath>
                    </a14:m>
                    <a:r>
                      <a:rPr kumimoji="1" lang="en-US" altLang="ja-JP" sz="1600" dirty="0" smtClean="0">
                        <a:latin typeface="ＭＳ Ｐゴシック" pitchFamily="50" charset="-128"/>
                        <a:ea typeface="ＭＳ Ｐゴシック" pitchFamily="50" charset="-128"/>
                      </a:rPr>
                      <a:t>:</a:t>
                    </a:r>
                    <a:r>
                      <a:rPr kumimoji="1" lang="ja-JP" altLang="en-US" sz="1600" dirty="0" smtClean="0">
                        <a:latin typeface="ＭＳ Ｐゴシック" pitchFamily="50" charset="-128"/>
                        <a:ea typeface="ＭＳ Ｐゴシック" pitchFamily="50" charset="-128"/>
                      </a:rPr>
                      <a:t>角度</a:t>
                    </a:r>
                    <a:endParaRPr kumimoji="1" lang="en-US" altLang="ja-JP" sz="1600" dirty="0" smtClean="0">
                      <a:latin typeface="ＭＳ Ｐゴシック" pitchFamily="50" charset="-128"/>
                      <a:ea typeface="ＭＳ Ｐゴシック" pitchFamily="50" charset="-128"/>
                    </a:endParaRPr>
                  </a:p>
                  <a:p>
                    <a14:m>
                      <m:oMath xmlns:m="http://schemas.openxmlformats.org/officeDocument/2006/math">
                        <m:sSub>
                          <m:sSubPr>
                            <m:ctrlPr>
                              <a:rPr kumimoji="1" lang="en-US" altLang="ja-JP" sz="1600" i="1" smtClean="0">
                                <a:latin typeface="Cambria Math"/>
                                <a:ea typeface="ＭＳ Ｐゴシック" pitchFamily="50" charset="-128"/>
                              </a:rPr>
                            </m:ctrlPr>
                          </m:sSubPr>
                          <m:e>
                            <m:r>
                              <a:rPr kumimoji="1" lang="ja-JP" altLang="en-US" sz="1600" i="1" smtClean="0">
                                <a:latin typeface="Cambria Math"/>
                                <a:ea typeface="ＭＳ Ｐゴシック" pitchFamily="50" charset="-128"/>
                              </a:rPr>
                              <m:t>𝜃</m:t>
                            </m:r>
                          </m:e>
                          <m:sub>
                            <m:r>
                              <a:rPr kumimoji="1" lang="en-US" altLang="ja-JP" sz="1600" b="0" i="1" smtClean="0">
                                <a:latin typeface="Cambria Math"/>
                                <a:ea typeface="ＭＳ Ｐゴシック" pitchFamily="50" charset="-128"/>
                              </a:rPr>
                              <m:t>𝑡</m:t>
                            </m:r>
                          </m:sub>
                        </m:sSub>
                      </m:oMath>
                    </a14:m>
                    <a:r>
                      <a:rPr kumimoji="1" lang="en-US" altLang="ja-JP" sz="1600" dirty="0" smtClean="0">
                        <a:latin typeface="ＭＳ Ｐゴシック" pitchFamily="50" charset="-128"/>
                        <a:ea typeface="ＭＳ Ｐゴシック" pitchFamily="50" charset="-128"/>
                      </a:rPr>
                      <a:t>:</a:t>
                    </a:r>
                    <a:r>
                      <a:rPr kumimoji="1" lang="ja-JP" altLang="en-US" sz="1600" dirty="0" smtClean="0">
                        <a:latin typeface="ＭＳ Ｐゴシック" pitchFamily="50" charset="-128"/>
                        <a:ea typeface="ＭＳ Ｐゴシック" pitchFamily="50" charset="-128"/>
                      </a:rPr>
                      <a:t>角速度</a:t>
                    </a:r>
                    <a:endParaRPr kumimoji="1" lang="en-US" altLang="ja-JP" sz="1600" dirty="0" smtClean="0">
                      <a:latin typeface="ＭＳ Ｐゴシック" pitchFamily="50" charset="-128"/>
                      <a:ea typeface="ＭＳ Ｐゴシック" pitchFamily="50" charset="-128"/>
                    </a:endParaRPr>
                  </a:p>
                  <a:p>
                    <a14:m>
                      <m:oMath xmlns:m="http://schemas.openxmlformats.org/officeDocument/2006/math">
                        <m:r>
                          <a:rPr kumimoji="1" lang="en-US" altLang="ja-JP" sz="1600" b="0" i="1" smtClean="0">
                            <a:latin typeface="Cambria Math"/>
                            <a:ea typeface="ＭＳ Ｐゴシック" pitchFamily="50" charset="-128"/>
                          </a:rPr>
                          <m:t>𝑀</m:t>
                        </m:r>
                      </m:oMath>
                    </a14:m>
                    <a:r>
                      <a:rPr kumimoji="1" lang="en-US" altLang="ja-JP" sz="1600" dirty="0" smtClean="0">
                        <a:latin typeface="ＭＳ Ｐゴシック" pitchFamily="50" charset="-128"/>
                        <a:ea typeface="ＭＳ Ｐゴシック" pitchFamily="50" charset="-128"/>
                      </a:rPr>
                      <a:t>:</a:t>
                    </a:r>
                    <a:r>
                      <a:rPr kumimoji="1" lang="ja-JP" altLang="en-US" sz="1600" dirty="0" smtClean="0">
                        <a:latin typeface="ＭＳ Ｐゴシック" pitchFamily="50" charset="-128"/>
                        <a:ea typeface="ＭＳ Ｐゴシック" pitchFamily="50" charset="-128"/>
                      </a:rPr>
                      <a:t>知識空間座標</a:t>
                    </a:r>
                    <a:endParaRPr kumimoji="1" lang="ja-JP" altLang="en-US" sz="1600" dirty="0">
                      <a:latin typeface="ＭＳ Ｐゴシック" pitchFamily="50" charset="-128"/>
                      <a:ea typeface="ＭＳ Ｐゴシック" pitchFamily="50" charset="-128"/>
                    </a:endParaRPr>
                  </a:p>
                </p:txBody>
              </p:sp>
            </mc:Choice>
            <mc:Fallback xmlns="">
              <p:sp>
                <p:nvSpPr>
                  <p:cNvPr id="201" name="テキスト ボックス 200"/>
                  <p:cNvSpPr txBox="1">
                    <a:spLocks noRot="1" noChangeAspect="1" noMove="1" noResize="1" noEditPoints="1" noAdjustHandles="1" noChangeArrowheads="1" noChangeShapeType="1" noTextEdit="1"/>
                  </p:cNvSpPr>
                  <p:nvPr/>
                </p:nvSpPr>
                <p:spPr>
                  <a:xfrm rot="16200000">
                    <a:off x="7610591" y="1418916"/>
                    <a:ext cx="1908215" cy="1201570"/>
                  </a:xfrm>
                  <a:prstGeom prst="rect">
                    <a:avLst/>
                  </a:prstGeom>
                  <a:blipFill rotWithShape="1">
                    <a:blip r:embed="rId15"/>
                    <a:stretch>
                      <a:fillRect l="-4762" b="-319"/>
                    </a:stretch>
                  </a:blipFill>
                  <a:ln w="28575">
                    <a:noFill/>
                  </a:ln>
                </p:spPr>
                <p:txBody>
                  <a:bodyPr/>
                  <a:lstStyle/>
                  <a:p>
                    <a:r>
                      <a:rPr lang="ja-JP" altLang="en-US">
                        <a:noFill/>
                      </a:rPr>
                      <a:t> </a:t>
                    </a:r>
                  </a:p>
                </p:txBody>
              </p:sp>
            </mc:Fallback>
          </mc:AlternateContent>
          <p:cxnSp>
            <p:nvCxnSpPr>
              <p:cNvPr id="202" name="カギ線コネクタ 201"/>
              <p:cNvCxnSpPr/>
              <p:nvPr/>
            </p:nvCxnSpPr>
            <p:spPr>
              <a:xfrm>
                <a:off x="8803972" y="1537429"/>
                <a:ext cx="349046" cy="1"/>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11" name="テキスト ボックス 210"/>
            <p:cNvSpPr txBox="1"/>
            <p:nvPr/>
          </p:nvSpPr>
          <p:spPr>
            <a:xfrm rot="16200000">
              <a:off x="4824803" y="5115966"/>
              <a:ext cx="738664" cy="1410001"/>
            </a:xfrm>
            <a:prstGeom prst="rect">
              <a:avLst/>
            </a:prstGeom>
            <a:noFill/>
            <a:ln w="28575">
              <a:noFill/>
            </a:ln>
          </p:spPr>
          <p:txBody>
            <a:bodyPr vert="eaVert" wrap="none" rtlCol="0">
              <a:spAutoFit/>
            </a:bodyPr>
            <a:lstStyle/>
            <a:p>
              <a:pPr algn="ctr"/>
              <a:r>
                <a:rPr lang="en-US" altLang="ja-JP" dirty="0" smtClean="0">
                  <a:latin typeface="ＭＳ Ｐゴシック" pitchFamily="50" charset="-128"/>
                  <a:ea typeface="ＭＳ Ｐゴシック" pitchFamily="50" charset="-128"/>
                </a:rPr>
                <a:t>※</a:t>
              </a:r>
              <a:r>
                <a:rPr lang="ja-JP" altLang="en-US" dirty="0" smtClean="0">
                  <a:latin typeface="ＭＳ Ｐゴシック" pitchFamily="50" charset="-128"/>
                  <a:ea typeface="ＭＳ Ｐゴシック" pitchFamily="50" charset="-128"/>
                </a:rPr>
                <a:t>環境による</a:t>
              </a:r>
              <a:endParaRPr lang="en-US" altLang="ja-JP" dirty="0" smtClean="0">
                <a:latin typeface="ＭＳ Ｐゴシック" pitchFamily="50" charset="-128"/>
                <a:ea typeface="ＭＳ Ｐゴシック" pitchFamily="50" charset="-128"/>
              </a:endParaRPr>
            </a:p>
            <a:p>
              <a:pPr algn="r"/>
              <a:r>
                <a:rPr lang="ja-JP" altLang="en-US" dirty="0" smtClean="0">
                  <a:latin typeface="ＭＳ Ｐゴシック" pitchFamily="50" charset="-128"/>
                  <a:ea typeface="ＭＳ Ｐゴシック" pitchFamily="50" charset="-128"/>
                </a:rPr>
                <a:t>変化なし</a:t>
              </a:r>
              <a:endParaRPr kumimoji="1" lang="ja-JP" altLang="en-US" dirty="0">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301937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53198963"/>
              </p:ext>
            </p:extLst>
          </p:nvPr>
        </p:nvGraphicFramePr>
        <p:xfrm>
          <a:off x="1121310" y="3301320"/>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a:spLocks noGrp="1"/>
          </p:cNvSpPr>
          <p:nvPr>
            <p:ph type="title"/>
          </p:nvPr>
        </p:nvSpPr>
        <p:spPr>
          <a:xfrm>
            <a:off x="782957" y="332656"/>
            <a:ext cx="7560840" cy="792088"/>
          </a:xfrm>
        </p:spPr>
        <p:txBody>
          <a:bodyPr>
            <a:noAutofit/>
          </a:bodyPr>
          <a:lstStyle/>
          <a:p>
            <a:r>
              <a:rPr lang="ja-JP" altLang="en-US" sz="4800" dirty="0">
                <a:latin typeface="ＭＳ Ｐゴシック" pitchFamily="50" charset="-128"/>
                <a:ea typeface="ＭＳ Ｐゴシック" pitchFamily="50" charset="-128"/>
              </a:rPr>
              <a:t>動作</a:t>
            </a:r>
            <a:r>
              <a:rPr lang="ja-JP" altLang="en-US" sz="4800" dirty="0" smtClean="0">
                <a:latin typeface="ＭＳ Ｐゴシック" pitchFamily="50" charset="-128"/>
                <a:ea typeface="ＭＳ Ｐゴシック" pitchFamily="50" charset="-128"/>
              </a:rPr>
              <a:t>知識化</a:t>
            </a:r>
            <a:r>
              <a:rPr lang="ja-JP" altLang="en-US" sz="4800" dirty="0">
                <a:latin typeface="ＭＳ Ｐゴシック" pitchFamily="50" charset="-128"/>
                <a:ea typeface="ＭＳ Ｐゴシック" pitchFamily="50" charset="-128"/>
              </a:rPr>
              <a:t>部</a:t>
            </a:r>
            <a:r>
              <a:rPr lang="ja-JP" altLang="en-US" sz="4800" dirty="0" smtClean="0">
                <a:latin typeface="ＭＳ Ｐゴシック" pitchFamily="50" charset="-128"/>
                <a:ea typeface="ＭＳ Ｐゴシック" pitchFamily="50" charset="-128"/>
              </a:rPr>
              <a:t>の</a:t>
            </a:r>
            <a:r>
              <a:rPr lang="ja-JP" altLang="en-US" sz="4800" dirty="0">
                <a:latin typeface="ＭＳ Ｐゴシック" pitchFamily="50" charset="-128"/>
                <a:ea typeface="ＭＳ Ｐゴシック" pitchFamily="50" charset="-128"/>
              </a:rPr>
              <a:t>プロセス</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38111" y="1124744"/>
            <a:ext cx="8352928" cy="1512169"/>
          </a:xfrm>
        </p:spPr>
        <p:txBody>
          <a:bodyPr>
            <a:normAutofit fontScale="92500"/>
          </a:bodyPr>
          <a:lstStyle/>
          <a:p>
            <a:r>
              <a:rPr lang="ja-JP" altLang="en-US" dirty="0" smtClean="0">
                <a:latin typeface="ＭＳ Ｐゴシック" pitchFamily="50" charset="-128"/>
                <a:ea typeface="ＭＳ Ｐゴシック" pitchFamily="50" charset="-128"/>
              </a:rPr>
              <a:t>各時刻に入力される状態を知識空間内の状態点として扱う</a:t>
            </a:r>
            <a:endParaRPr lang="en-US" altLang="ja-JP" dirty="0" smtClean="0">
              <a:latin typeface="ＭＳ Ｐゴシック" pitchFamily="50" charset="-128"/>
              <a:ea typeface="ＭＳ Ｐゴシック" pitchFamily="50" charset="-128"/>
            </a:endParaRPr>
          </a:p>
          <a:p>
            <a:r>
              <a:rPr lang="ja-JP" altLang="en-US" dirty="0">
                <a:latin typeface="ＭＳ Ｐゴシック" pitchFamily="50" charset="-128"/>
                <a:ea typeface="ＭＳ Ｐゴシック" pitchFamily="50" charset="-128"/>
              </a:rPr>
              <a:t>状態</a:t>
            </a:r>
            <a:r>
              <a:rPr lang="ja-JP" altLang="en-US" dirty="0" smtClean="0">
                <a:latin typeface="ＭＳ Ｐゴシック" pitchFamily="50" charset="-128"/>
                <a:ea typeface="ＭＳ Ｐゴシック" pitchFamily="50" charset="-128"/>
              </a:rPr>
              <a:t>点が含まれるセルを中心に円状の範囲に選択頻度を与える</a:t>
            </a:r>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選択頻度は円</a:t>
            </a:r>
            <a:r>
              <a:rPr lang="ja-JP" altLang="en-US" dirty="0" smtClean="0">
                <a:latin typeface="ＭＳ Ｐゴシック" pitchFamily="50" charset="-128"/>
                <a:ea typeface="ＭＳ Ｐゴシック" pitchFamily="50" charset="-128"/>
              </a:rPr>
              <a:t>の中心</a:t>
            </a:r>
            <a:r>
              <a:rPr kumimoji="1" lang="ja-JP" altLang="en-US" dirty="0" smtClean="0">
                <a:latin typeface="ＭＳ Ｐゴシック" pitchFamily="50" charset="-128"/>
                <a:ea typeface="ＭＳ Ｐゴシック" pitchFamily="50" charset="-128"/>
              </a:rPr>
              <a:t>に近いセルほど高く与えられる</a:t>
            </a:r>
            <a:endParaRPr kumimoji="1" lang="en-US" altLang="ja-JP" dirty="0" smtClean="0">
              <a:latin typeface="ＭＳ Ｐゴシック" pitchFamily="50" charset="-128"/>
              <a:ea typeface="ＭＳ Ｐゴシック" pitchFamily="50" charset="-128"/>
            </a:endParaRPr>
          </a:p>
        </p:txBody>
      </p:sp>
      <p:sp>
        <p:nvSpPr>
          <p:cNvPr id="49" name="正方形/長方形 48"/>
          <p:cNvSpPr/>
          <p:nvPr/>
        </p:nvSpPr>
        <p:spPr>
          <a:xfrm>
            <a:off x="7893546" y="3284984"/>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836832" y="294643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2" name="テキスト ボックス 51"/>
          <p:cNvSpPr txBox="1"/>
          <p:nvPr/>
        </p:nvSpPr>
        <p:spPr>
          <a:xfrm>
            <a:off x="7842637" y="580230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640894" y="4789457"/>
                <a:ext cx="46161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sub>
                      </m:sSub>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640894" y="4789457"/>
                <a:ext cx="461610" cy="381515"/>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2801803" y="5747160"/>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2801803" y="5747160"/>
                <a:ext cx="559640" cy="381515"/>
              </a:xfrm>
              <a:prstGeom prst="rect">
                <a:avLst/>
              </a:prstGeom>
              <a:blipFill rotWithShape="1">
                <a:blip r:embed="rId16"/>
                <a:stretch>
                  <a:fillRect/>
                </a:stretch>
              </a:blipFill>
            </p:spPr>
            <p:txBody>
              <a:bodyPr/>
              <a:lstStyle/>
              <a:p>
                <a:r>
                  <a:rPr lang="ja-JP" altLang="en-US">
                    <a:noFill/>
                  </a:rPr>
                  <a:t> </a:t>
                </a:r>
              </a:p>
            </p:txBody>
          </p:sp>
        </mc:Fallback>
      </mc:AlternateContent>
      <p:sp>
        <p:nvSpPr>
          <p:cNvPr id="59" name="右矢印 58"/>
          <p:cNvSpPr/>
          <p:nvPr/>
        </p:nvSpPr>
        <p:spPr>
          <a:xfrm>
            <a:off x="4076949" y="4511011"/>
            <a:ext cx="576064"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8181578" y="3973251"/>
            <a:ext cx="430887" cy="1120359"/>
            <a:chOff x="8181578" y="3973251"/>
            <a:chExt cx="430887" cy="1120359"/>
          </a:xfrm>
        </p:grpSpPr>
        <p:sp>
          <p:nvSpPr>
            <p:cNvPr id="53" name="テキスト ボックス 5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grpSp>
        <p:nvGrpSpPr>
          <p:cNvPr id="15" name="グループ化 14"/>
          <p:cNvGrpSpPr/>
          <p:nvPr/>
        </p:nvGrpSpPr>
        <p:grpSpPr>
          <a:xfrm>
            <a:off x="1112982" y="4922872"/>
            <a:ext cx="1958022" cy="877839"/>
            <a:chOff x="5722146" y="467354"/>
            <a:chExt cx="1958022" cy="877839"/>
          </a:xfrm>
        </p:grpSpPr>
        <p:cxnSp>
          <p:nvCxnSpPr>
            <p:cNvPr id="11" name="直線コネクタ 10"/>
            <p:cNvCxnSpPr/>
            <p:nvPr/>
          </p:nvCxnSpPr>
          <p:spPr>
            <a:xfrm flipV="1">
              <a:off x="5722146" y="478791"/>
              <a:ext cx="1958022" cy="144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677623" y="467354"/>
              <a:ext cx="0" cy="87783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747539" y="2996952"/>
            <a:ext cx="3291871" cy="3156343"/>
            <a:chOff x="390133" y="2914406"/>
            <a:chExt cx="3291871" cy="3156343"/>
          </a:xfrm>
        </p:grpSpPr>
        <p:cxnSp>
          <p:nvCxnSpPr>
            <p:cNvPr id="6" name="直線矢印コネクタ 5"/>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3235856" y="5701417"/>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235856" y="5701417"/>
                  <a:ext cx="446148" cy="369332"/>
                </a:xfrm>
                <a:prstGeom prst="rect">
                  <a:avLst/>
                </a:prstGeom>
                <a:blipFill rotWithShape="1">
                  <a:blip r:embed="rId12"/>
                  <a:stretch>
                    <a:fillRect b="-1667"/>
                  </a:stretch>
                </a:blipFill>
              </p:spPr>
              <p:txBody>
                <a:bodyPr/>
                <a:lstStyle/>
                <a:p>
                  <a:r>
                    <a:rPr lang="ja-JP" altLang="en-US">
                      <a:noFill/>
                    </a:rPr>
                    <a:t> </a:t>
                  </a:r>
                </a:p>
              </p:txBody>
            </p:sp>
          </mc:Fallback>
        </mc:AlternateContent>
      </p:grpSp>
      <p:sp>
        <p:nvSpPr>
          <p:cNvPr id="60" name="円/楕円 59"/>
          <p:cNvSpPr/>
          <p:nvPr/>
        </p:nvSpPr>
        <p:spPr>
          <a:xfrm>
            <a:off x="2421365" y="4313207"/>
            <a:ext cx="1286540" cy="1237289"/>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4" name="表 43"/>
          <p:cNvGraphicFramePr>
            <a:graphicFrameLocks noGrp="1"/>
          </p:cNvGraphicFramePr>
          <p:nvPr>
            <p:extLst>
              <p:ext uri="{D42A27DB-BD31-4B8C-83A1-F6EECF244321}">
                <p14:modId xmlns:p14="http://schemas.microsoft.com/office/powerpoint/2010/main" val="895076178"/>
              </p:ext>
            </p:extLst>
          </p:nvPr>
        </p:nvGraphicFramePr>
        <p:xfrm>
          <a:off x="4840974" y="3329627"/>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6" name="テキスト ボックス 45"/>
              <p:cNvSpPr txBox="1"/>
              <p:nvPr/>
            </p:nvSpPr>
            <p:spPr>
              <a:xfrm>
                <a:off x="4188176" y="3973251"/>
                <a:ext cx="652798"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4188176" y="3973251"/>
                <a:ext cx="652798" cy="381515"/>
              </a:xfrm>
              <a:prstGeom prst="rect">
                <a:avLst/>
              </a:prstGeom>
              <a:blipFill rotWithShape="1">
                <a:blip r:embed="rId17"/>
                <a:stretch>
                  <a:fillRect r="-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5626034" y="5759343"/>
                <a:ext cx="773153"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626034" y="5759343"/>
                <a:ext cx="773153" cy="381515"/>
              </a:xfrm>
              <a:prstGeom prst="rect">
                <a:avLst/>
              </a:prstGeom>
              <a:blipFill rotWithShape="1">
                <a:blip r:embed="rId18"/>
                <a:stretch>
                  <a:fillRect/>
                </a:stretch>
              </a:blipFill>
            </p:spPr>
            <p:txBody>
              <a:bodyPr/>
              <a:lstStyle/>
              <a:p>
                <a:r>
                  <a:rPr lang="ja-JP" altLang="en-US">
                    <a:noFill/>
                  </a:rPr>
                  <a:t> </a:t>
                </a:r>
              </a:p>
            </p:txBody>
          </p:sp>
        </mc:Fallback>
      </mc:AlternateContent>
      <p:grpSp>
        <p:nvGrpSpPr>
          <p:cNvPr id="68" name="グループ化 67"/>
          <p:cNvGrpSpPr/>
          <p:nvPr/>
        </p:nvGrpSpPr>
        <p:grpSpPr>
          <a:xfrm>
            <a:off x="4475531" y="3014001"/>
            <a:ext cx="3291871" cy="3114674"/>
            <a:chOff x="390133" y="2914406"/>
            <a:chExt cx="3291871" cy="3114674"/>
          </a:xfrm>
        </p:grpSpPr>
        <p:cxnSp>
          <p:nvCxnSpPr>
            <p:cNvPr id="69" name="直線矢印コネクタ 68"/>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テキスト ボックス 70"/>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3235856" y="5659748"/>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3235856" y="5659748"/>
                  <a:ext cx="446148" cy="369332"/>
                </a:xfrm>
                <a:prstGeom prst="rect">
                  <a:avLst/>
                </a:prstGeom>
                <a:blipFill rotWithShape="1">
                  <a:blip r:embed="rId19"/>
                  <a:stretch>
                    <a:fillRect b="-1667"/>
                  </a:stretch>
                </a:blipFill>
              </p:spPr>
              <p:txBody>
                <a:bodyPr/>
                <a:lstStyle/>
                <a:p>
                  <a:r>
                    <a:rPr lang="ja-JP" altLang="en-US">
                      <a:noFill/>
                    </a:rPr>
                    <a:t> </a:t>
                  </a:r>
                </a:p>
              </p:txBody>
            </p:sp>
          </mc:Fallback>
        </mc:AlternateContent>
      </p:grpSp>
      <p:grpSp>
        <p:nvGrpSpPr>
          <p:cNvPr id="74" name="グループ化 73"/>
          <p:cNvGrpSpPr/>
          <p:nvPr/>
        </p:nvGrpSpPr>
        <p:grpSpPr>
          <a:xfrm>
            <a:off x="4830220" y="3579962"/>
            <a:ext cx="1820746" cy="2248683"/>
            <a:chOff x="775048" y="3413400"/>
            <a:chExt cx="1820746" cy="2248683"/>
          </a:xfrm>
        </p:grpSpPr>
        <p:grpSp>
          <p:nvGrpSpPr>
            <p:cNvPr id="77" name="グループ化 76"/>
            <p:cNvGrpSpPr/>
            <p:nvPr/>
          </p:nvGrpSpPr>
          <p:grpSpPr>
            <a:xfrm>
              <a:off x="775048" y="4039603"/>
              <a:ext cx="1182391" cy="1622480"/>
              <a:chOff x="6837358" y="967675"/>
              <a:chExt cx="1182391" cy="1622480"/>
            </a:xfrm>
          </p:grpSpPr>
          <p:cxnSp>
            <p:nvCxnSpPr>
              <p:cNvPr id="79" name="直線コネクタ 78"/>
              <p:cNvCxnSpPr/>
              <p:nvPr/>
            </p:nvCxnSpPr>
            <p:spPr>
              <a:xfrm flipH="1">
                <a:off x="8019299" y="971201"/>
                <a:ext cx="450" cy="1618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837358" y="967675"/>
                <a:ext cx="1182391" cy="3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円/楕円 75"/>
            <p:cNvSpPr/>
            <p:nvPr/>
          </p:nvSpPr>
          <p:spPr>
            <a:xfrm>
              <a:off x="1301832" y="3413400"/>
              <a:ext cx="1293962" cy="124220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円/楕円 81"/>
          <p:cNvSpPr>
            <a:spLocks noChangeAspect="1"/>
          </p:cNvSpPr>
          <p:nvPr/>
        </p:nvSpPr>
        <p:spPr>
          <a:xfrm>
            <a:off x="3024000" y="489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a:spLocks noChangeAspect="1"/>
          </p:cNvSpPr>
          <p:nvPr/>
        </p:nvSpPr>
        <p:spPr>
          <a:xfrm>
            <a:off x="5976000" y="417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08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仮想球運動の計算</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3349" y="1108289"/>
                <a:ext cx="7543800" cy="2247086"/>
              </a:xfrm>
            </p:spPr>
            <p:txBody>
              <a:bodyPr>
                <a:noAutofit/>
              </a:bodyPr>
              <a:lstStyle/>
              <a:p>
                <a:r>
                  <a:rPr kumimoji="1" lang="ja-JP" altLang="en-US" dirty="0" smtClean="0">
                    <a:latin typeface="ＭＳ Ｐゴシック" pitchFamily="50" charset="-128"/>
                    <a:ea typeface="ＭＳ Ｐゴシック" pitchFamily="50" charset="-128"/>
                  </a:rPr>
                  <a:t>取得した時刻</a:t>
                </a:r>
                <a14:m>
                  <m:oMath xmlns:m="http://schemas.openxmlformats.org/officeDocument/2006/math">
                    <m:r>
                      <a:rPr kumimoji="1" lang="en-US" altLang="ja-JP" i="1" dirty="0" smtClean="0">
                        <a:latin typeface="Cambria Math"/>
                        <a:ea typeface="ＭＳ Ｐゴシック" pitchFamily="50" charset="-128"/>
                      </a:rPr>
                      <m:t>𝑡</m:t>
                    </m:r>
                  </m:oMath>
                </a14:m>
                <a:r>
                  <a:rPr kumimoji="1" lang="ja-JP" altLang="en-US" dirty="0" smtClean="0">
                    <a:latin typeface="ＭＳ Ｐゴシック" pitchFamily="50" charset="-128"/>
                    <a:ea typeface="ＭＳ Ｐゴシック" pitchFamily="50" charset="-128"/>
                  </a:rPr>
                  <a:t>の</a:t>
                </a:r>
                <a:r>
                  <a:rPr lang="ja-JP" altLang="en-US" dirty="0">
                    <a:latin typeface="ＭＳ Ｐゴシック" pitchFamily="50" charset="-128"/>
                    <a:ea typeface="ＭＳ Ｐゴシック" pitchFamily="50" charset="-128"/>
                  </a:rPr>
                  <a:t>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と時刻</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b="0" dirty="0" smtClean="0">
                    <a:latin typeface="ＭＳ Ｐゴシック" pitchFamily="50" charset="-128"/>
                    <a:ea typeface="ＭＳ Ｐゴシック" pitchFamily="50" charset="-128"/>
                  </a:rPr>
                  <a:t>の状態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i="1">
                            <a:latin typeface="Cambria Math"/>
                            <a:ea typeface="Cambria Math"/>
                          </a:rPr>
                          <m:t>−1</m:t>
                        </m:r>
                      </m:sub>
                    </m:sSub>
                  </m:oMath>
                </a14:m>
                <a:r>
                  <a:rPr lang="ja-JP" altLang="en-US" b="0" dirty="0" smtClean="0">
                    <a:latin typeface="ＭＳ Ｐゴシック" pitchFamily="50" charset="-128"/>
                    <a:ea typeface="ＭＳ Ｐゴシック" pitchFamily="50" charset="-128"/>
                  </a:rPr>
                  <a:t>間のベクトル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oMath>
                </a14:m>
                <a:r>
                  <a:rPr lang="ja-JP" altLang="en-US" b="0" dirty="0" smtClean="0">
                    <a:latin typeface="ＭＳ Ｐゴシック" pitchFamily="50" charset="-128"/>
                    <a:ea typeface="ＭＳ Ｐゴシック" pitchFamily="50" charset="-128"/>
                  </a:rPr>
                  <a:t>を次状態の目安の</a:t>
                </a:r>
                <a:r>
                  <a:rPr lang="ja-JP" altLang="en-US" dirty="0">
                    <a:latin typeface="ＭＳ Ｐゴシック" pitchFamily="50" charset="-128"/>
                    <a:ea typeface="ＭＳ Ｐゴシック" pitchFamily="50" charset="-128"/>
                  </a:rPr>
                  <a:t>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i="1">
                        <a:latin typeface="Cambria Math"/>
                        <a:ea typeface="ＭＳ Ｐゴシック" pitchFamily="50" charset="-128"/>
                      </a:rPr>
                      <m:t>′</m:t>
                    </m:r>
                  </m:oMath>
                </a14:m>
                <a:r>
                  <a:rPr lang="ja-JP" altLang="en-US" b="0" dirty="0" smtClean="0">
                    <a:latin typeface="ＭＳ Ｐゴシック" pitchFamily="50" charset="-128"/>
                    <a:ea typeface="ＭＳ Ｐゴシック" pitchFamily="50" charset="-128"/>
                  </a:rPr>
                  <a:t>とする</a:t>
                </a:r>
                <a:endParaRPr lang="en-US" altLang="ja-JP" b="0"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i="1">
                        <a:latin typeface="Cambria Math"/>
                        <a:ea typeface="ＭＳ Ｐゴシック" pitchFamily="50" charset="-128"/>
                      </a:rPr>
                      <m:t>′</m:t>
                    </m:r>
                  </m:oMath>
                </a14:m>
                <a:r>
                  <a:rPr lang="ja-JP" altLang="en-US" dirty="0" smtClean="0">
                    <a:latin typeface="ＭＳ Ｐゴシック" pitchFamily="50" charset="-128"/>
                    <a:ea typeface="ＭＳ Ｐゴシック" pitchFamily="50" charset="-128"/>
                  </a:rPr>
                  <a:t>を中心に展開した扇型内の最高の選択頻度を持つセルへのベクトル</a:t>
                </a:r>
                <a14:m>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を求める</a:t>
                </a:r>
                <a:endParaRPr lang="en-US" altLang="ja-JP" dirty="0" smtClean="0">
                  <a:latin typeface="ＭＳ Ｐゴシック" pitchFamily="50" charset="-128"/>
                  <a:ea typeface="ＭＳ Ｐゴシック" pitchFamily="50" charset="-128"/>
                </a:endParaRPr>
              </a:p>
              <a:p>
                <a:r>
                  <a:rPr lang="en-US" altLang="ja-JP" dirty="0" smtClean="0">
                    <a:latin typeface="ＭＳ Ｐゴシック" pitchFamily="50" charset="-128"/>
                    <a:ea typeface="ＭＳ Ｐゴシック" pitchFamily="50" charset="-128"/>
                  </a:rPr>
                  <a:t>2</a:t>
                </a:r>
                <a:r>
                  <a:rPr lang="ja-JP" altLang="en-US" dirty="0" err="1" smtClean="0">
                    <a:latin typeface="ＭＳ Ｐゴシック" pitchFamily="50" charset="-128"/>
                    <a:ea typeface="ＭＳ Ｐゴシック" pitchFamily="50" charset="-128"/>
                  </a:rPr>
                  <a:t>つの</a:t>
                </a:r>
                <a:r>
                  <a:rPr lang="ja-JP" altLang="en-US" dirty="0" smtClean="0">
                    <a:latin typeface="ＭＳ Ｐゴシック" pitchFamily="50" charset="-128"/>
                    <a:ea typeface="ＭＳ Ｐゴシック" pitchFamily="50" charset="-128"/>
                  </a:rPr>
                  <a:t>ベクトル</a:t>
                </a:r>
                <a14:m>
                  <m:oMath xmlns:m="http://schemas.openxmlformats.org/officeDocument/2006/math">
                    <m:sSubSup>
                      <m:sSubSupPr>
                        <m:ctrlPr>
                          <a:rPr lang="en-US" altLang="ja-JP" i="1">
                            <a:latin typeface="Cambria Math"/>
                            <a:ea typeface="ＭＳ Ｐゴシック" pitchFamily="50" charset="-128"/>
                          </a:rPr>
                        </m:ctrlPr>
                      </m:sSubSup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up>
                        <m:r>
                          <a:rPr lang="en-US" altLang="ja-JP" i="1">
                            <a:latin typeface="Cambria Math"/>
                            <a:ea typeface="ＭＳ Ｐゴシック" pitchFamily="50" charset="-128"/>
                          </a:rPr>
                          <m:t>′</m:t>
                        </m:r>
                      </m:sup>
                    </m:sSubSup>
                    <m:r>
                      <a:rPr lang="en-US" altLang="ja-JP" b="0" i="0" smtClean="0">
                        <a:latin typeface="Cambria Math"/>
                        <a:ea typeface="ＭＳ Ｐゴシック" pitchFamily="50" charset="-128"/>
                      </a:rPr>
                      <m:t>,</m:t>
                    </m:r>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を合成したベクトル</a:t>
                </a:r>
                <a14:m>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dirty="0" smtClean="0">
                    <a:latin typeface="ＭＳ Ｐゴシック" pitchFamily="50" charset="-128"/>
                    <a:ea typeface="ＭＳ Ｐゴシック" pitchFamily="50" charset="-128"/>
                  </a:rPr>
                  <a:t>状態への速度</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として次状態</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を求める</a:t>
                </a:r>
                <a:endParaRPr lang="en-US" altLang="ja-JP" b="0"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3349" y="1108289"/>
                <a:ext cx="7543800" cy="2247086"/>
              </a:xfrm>
              <a:blipFill rotWithShape="1">
                <a:blip r:embed="rId52"/>
                <a:stretch>
                  <a:fillRect l="-1050" t="-7065" r="-889" b="-9783"/>
                </a:stretch>
              </a:blipFill>
            </p:spPr>
            <p:txBody>
              <a:bodyPr/>
              <a:lstStyle/>
              <a:p>
                <a:r>
                  <a:rPr lang="ja-JP" altLang="en-US">
                    <a:noFill/>
                  </a:rPr>
                  <a:t> </a:t>
                </a:r>
              </a:p>
            </p:txBody>
          </p:sp>
        </mc:Fallback>
      </mc:AlternateContent>
      <p:graphicFrame>
        <p:nvGraphicFramePr>
          <p:cNvPr id="23" name="表 22"/>
          <p:cNvGraphicFramePr>
            <a:graphicFrameLocks noGrp="1"/>
          </p:cNvGraphicFramePr>
          <p:nvPr>
            <p:extLst>
              <p:ext uri="{D42A27DB-BD31-4B8C-83A1-F6EECF244321}">
                <p14:modId xmlns:p14="http://schemas.microsoft.com/office/powerpoint/2010/main" val="535956852"/>
              </p:ext>
            </p:extLst>
          </p:nvPr>
        </p:nvGraphicFramePr>
        <p:xfrm>
          <a:off x="488596" y="3587037"/>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567776561"/>
              </p:ext>
            </p:extLst>
          </p:nvPr>
        </p:nvGraphicFramePr>
        <p:xfrm>
          <a:off x="3383890" y="3620222"/>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9" name="右矢印 38"/>
          <p:cNvSpPr/>
          <p:nvPr/>
        </p:nvSpPr>
        <p:spPr>
          <a:xfrm>
            <a:off x="2953298" y="4437772"/>
            <a:ext cx="29243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141070" y="3355375"/>
            <a:ext cx="2891979" cy="2788725"/>
            <a:chOff x="1056919" y="3441214"/>
            <a:chExt cx="2891979" cy="2788725"/>
          </a:xfrm>
        </p:grpSpPr>
        <p:grpSp>
          <p:nvGrpSpPr>
            <p:cNvPr id="59" name="グループ化 58"/>
            <p:cNvGrpSpPr/>
            <p:nvPr/>
          </p:nvGrpSpPr>
          <p:grpSpPr>
            <a:xfrm>
              <a:off x="1056919" y="3441214"/>
              <a:ext cx="2891979" cy="2788725"/>
              <a:chOff x="5006489" y="460734"/>
              <a:chExt cx="2891979" cy="2788725"/>
            </a:xfrm>
          </p:grpSpPr>
          <p:grpSp>
            <p:nvGrpSpPr>
              <p:cNvPr id="60" name="グループ化 59"/>
              <p:cNvGrpSpPr/>
              <p:nvPr/>
            </p:nvGrpSpPr>
            <p:grpSpPr>
              <a:xfrm>
                <a:off x="5361455" y="692696"/>
                <a:ext cx="2313330" cy="2237795"/>
                <a:chOff x="5361455" y="692696"/>
                <a:chExt cx="2313330" cy="2237795"/>
              </a:xfrm>
            </p:grpSpPr>
            <p:sp>
              <p:nvSpPr>
                <p:cNvPr id="67" name="パイ 66"/>
                <p:cNvSpPr/>
                <p:nvPr/>
              </p:nvSpPr>
              <p:spPr>
                <a:xfrm>
                  <a:off x="5361455" y="692696"/>
                  <a:ext cx="2313330" cy="2237795"/>
                </a:xfrm>
                <a:prstGeom prst="pie">
                  <a:avLst>
                    <a:gd name="adj1" fmla="val 13627267"/>
                    <a:gd name="adj2" fmla="val 27656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8" name="グループ化 67"/>
                <p:cNvGrpSpPr/>
                <p:nvPr/>
              </p:nvGrpSpPr>
              <p:grpSpPr>
                <a:xfrm>
                  <a:off x="5724692" y="1073935"/>
                  <a:ext cx="1563812" cy="1483640"/>
                  <a:chOff x="5724692" y="1073935"/>
                  <a:chExt cx="1563812" cy="1483640"/>
                </a:xfrm>
              </p:grpSpPr>
              <p:cxnSp>
                <p:nvCxnSpPr>
                  <p:cNvPr id="69" name="直線矢印コネクタ 68"/>
                  <p:cNvCxnSpPr>
                    <a:stCxn id="88" idx="4"/>
                  </p:cNvCxnSpPr>
                  <p:nvPr/>
                </p:nvCxnSpPr>
                <p:spPr>
                  <a:xfrm flipH="1" flipV="1">
                    <a:off x="6270076" y="1073935"/>
                    <a:ext cx="270932" cy="76958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6518120" y="1108942"/>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5724692" y="1787523"/>
                    <a:ext cx="841676" cy="770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nvGrpSpPr>
              <p:cNvPr id="61" name="グループ化 60"/>
              <p:cNvGrpSpPr/>
              <p:nvPr/>
            </p:nvGrpSpPr>
            <p:grpSpPr>
              <a:xfrm>
                <a:off x="5006489" y="460734"/>
                <a:ext cx="2891979" cy="2788725"/>
                <a:chOff x="5006489" y="460734"/>
                <a:chExt cx="2891979" cy="2788725"/>
              </a:xfrm>
            </p:grpSpPr>
            <p:grpSp>
              <p:nvGrpSpPr>
                <p:cNvPr id="62" name="グループ化 61"/>
                <p:cNvGrpSpPr/>
                <p:nvPr/>
              </p:nvGrpSpPr>
              <p:grpSpPr>
                <a:xfrm>
                  <a:off x="5361454" y="460734"/>
                  <a:ext cx="2537014" cy="2788725"/>
                  <a:chOff x="755576" y="3252960"/>
                  <a:chExt cx="2537014" cy="2788725"/>
                </a:xfrm>
              </p:grpSpPr>
              <p:cxnSp>
                <p:nvCxnSpPr>
                  <p:cNvPr id="64" name="直線矢印コネクタ 63"/>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755576" y="5731344"/>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テキスト ボックス 65"/>
                      <p:cNvSpPr txBox="1"/>
                      <p:nvPr/>
                    </p:nvSpPr>
                    <p:spPr>
                      <a:xfrm>
                        <a:off x="2846442" y="5672353"/>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2846442" y="5672353"/>
                        <a:ext cx="446148" cy="369332"/>
                      </a:xfrm>
                      <a:prstGeom prst="rect">
                        <a:avLst/>
                      </a:prstGeom>
                      <a:blipFill rotWithShape="1">
                        <a:blip r:embed="rId41"/>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3" name="テキスト ボックス 62"/>
                    <p:cNvSpPr txBox="1"/>
                    <p:nvPr/>
                  </p:nvSpPr>
                  <p:spPr>
                    <a:xfrm>
                      <a:off x="5006489" y="500015"/>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5006489" y="500015"/>
                      <a:ext cx="354965" cy="369332"/>
                    </a:xfrm>
                    <a:prstGeom prst="rect">
                      <a:avLst/>
                    </a:prstGeom>
                    <a:blipFill rotWithShape="1">
                      <a:blip r:embed="rId7"/>
                      <a:stretch>
                        <a:fillRect/>
                      </a:stretch>
                    </a:blipFill>
                  </p:spPr>
                  <p:txBody>
                    <a:bodyPr/>
                    <a:lstStyle/>
                    <a:p>
                      <a:r>
                        <a:rPr lang="ja-JP" altLang="en-US">
                          <a:noFill/>
                        </a:rPr>
                        <a:t> </a:t>
                      </a:r>
                    </a:p>
                  </p:txBody>
                </p:sp>
              </mc:Fallback>
            </mc:AlternateContent>
          </p:grpSp>
        </p:grpSp>
        <p:sp>
          <p:nvSpPr>
            <p:cNvPr id="87" name="円/楕円 86"/>
            <p:cNvSpPr>
              <a:spLocks noChangeAspect="1"/>
            </p:cNvSpPr>
            <p:nvPr/>
          </p:nvSpPr>
          <p:spPr>
            <a:xfrm>
              <a:off x="1764000" y="5508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2556000" y="4752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9" name="正方形/長方形 88"/>
                <p:cNvSpPr/>
                <p:nvPr/>
              </p:nvSpPr>
              <p:spPr>
                <a:xfrm>
                  <a:off x="2045226" y="5099574"/>
                  <a:ext cx="468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b="0" i="1" smtClean="0">
                                <a:latin typeface="Cambria Math"/>
                                <a:ea typeface="ＭＳ Ｐゴシック" pitchFamily="50" charset="-128"/>
                              </a:rPr>
                              <m:t>𝑡</m:t>
                            </m:r>
                          </m:sub>
                        </m:sSub>
                      </m:oMath>
                    </m:oMathPara>
                  </a14:m>
                  <a:endParaRPr lang="ja-JP" altLang="en-US" dirty="0"/>
                </a:p>
              </p:txBody>
            </p:sp>
          </mc:Choice>
          <mc:Fallback xmlns="">
            <p:sp>
              <p:nvSpPr>
                <p:cNvPr id="89" name="正方形/長方形 88"/>
                <p:cNvSpPr>
                  <a:spLocks noRot="1" noChangeAspect="1" noMove="1" noResize="1" noEditPoints="1" noAdjustHandles="1" noChangeArrowheads="1" noChangeShapeType="1" noTextEdit="1"/>
                </p:cNvSpPr>
                <p:nvPr/>
              </p:nvSpPr>
              <p:spPr>
                <a:xfrm>
                  <a:off x="2045226" y="5099574"/>
                  <a:ext cx="468013" cy="369332"/>
                </a:xfrm>
                <a:prstGeom prst="rect">
                  <a:avLst/>
                </a:prstGeom>
                <a:blipFill rotWithShape="1">
                  <a:blip r:embed="rId5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p:cNvSpPr/>
                <p:nvPr/>
              </p:nvSpPr>
              <p:spPr>
                <a:xfrm>
                  <a:off x="2953742" y="4314549"/>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0" name="正方形/長方形 89"/>
                <p:cNvSpPr>
                  <a:spLocks noRot="1" noChangeAspect="1" noMove="1" noResize="1" noEditPoints="1" noAdjustHandles="1" noChangeArrowheads="1" noChangeShapeType="1" noTextEdit="1"/>
                </p:cNvSpPr>
                <p:nvPr/>
              </p:nvSpPr>
              <p:spPr>
                <a:xfrm>
                  <a:off x="2953742" y="4314549"/>
                  <a:ext cx="527324" cy="369332"/>
                </a:xfrm>
                <a:prstGeom prst="rect">
                  <a:avLst/>
                </a:prstGeom>
                <a:blipFill rotWithShape="1">
                  <a:blip r:embed="rId5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テキスト ボックス 90"/>
                <p:cNvSpPr txBox="1"/>
                <p:nvPr/>
              </p:nvSpPr>
              <p:spPr>
                <a:xfrm>
                  <a:off x="1836378" y="4395662"/>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1836378" y="4395662"/>
                  <a:ext cx="513795" cy="369332"/>
                </a:xfrm>
                <a:prstGeom prst="rect">
                  <a:avLst/>
                </a:prstGeom>
                <a:blipFill rotWithShape="1">
                  <a:blip r:embed="rId4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1408419" y="503327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b="0" i="1" smtClean="0">
                                <a:latin typeface="Cambria Math"/>
                                <a:ea typeface="Cambria Math"/>
                              </a:rPr>
                              <m:t>−1</m:t>
                            </m:r>
                          </m:sub>
                        </m:sSub>
                      </m:oMath>
                    </m:oMathPara>
                  </a14:m>
                  <a:endParaRPr kumimoji="1" lang="ja-JP" altLang="en-US"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408419" y="5033272"/>
                  <a:ext cx="733406" cy="369332"/>
                </a:xfrm>
                <a:prstGeom prst="rect">
                  <a:avLst/>
                </a:prstGeom>
                <a:blipFill rotWithShape="1">
                  <a:blip r:embed="rId4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2116226" y="4193881"/>
                  <a:ext cx="4728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b="1" i="1">
                                <a:latin typeface="Cambria Math"/>
                                <a:ea typeface="Cambria Math"/>
                              </a:rPr>
                              <m:t>𝒂</m:t>
                            </m:r>
                          </m:e>
                          <m:sub>
                            <m:r>
                              <a:rPr lang="en-US" altLang="ja-JP" i="1">
                                <a:latin typeface="Cambria Math"/>
                                <a:ea typeface="Cambria Math"/>
                              </a:rPr>
                              <m:t>𝑡</m:t>
                            </m:r>
                          </m:sub>
                        </m:sSub>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2116226" y="4193881"/>
                  <a:ext cx="472822" cy="369332"/>
                </a:xfrm>
                <a:prstGeom prst="rect">
                  <a:avLst/>
                </a:prstGeom>
                <a:blipFill rotWithShape="1">
                  <a:blip r:embed="rId55"/>
                  <a:stretch>
                    <a:fillRect/>
                  </a:stretch>
                </a:blipFill>
              </p:spPr>
              <p:txBody>
                <a:bodyPr/>
                <a:lstStyle/>
                <a:p>
                  <a:r>
                    <a:rPr lang="ja-JP" altLang="en-US">
                      <a:noFill/>
                    </a:rPr>
                    <a:t> </a:t>
                  </a:r>
                </a:p>
              </p:txBody>
            </p:sp>
          </mc:Fallback>
        </mc:AlternateContent>
      </p:grpSp>
      <p:sp>
        <p:nvSpPr>
          <p:cNvPr id="93" name="円/楕円 92"/>
          <p:cNvSpPr>
            <a:spLocks noChangeAspect="1"/>
          </p:cNvSpPr>
          <p:nvPr/>
        </p:nvSpPr>
        <p:spPr>
          <a:xfrm>
            <a:off x="4004248" y="5443707"/>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094112" y="3394656"/>
            <a:ext cx="3817688" cy="2749444"/>
            <a:chOff x="4461864" y="3422949"/>
            <a:chExt cx="3817688" cy="2749444"/>
          </a:xfrm>
        </p:grpSpPr>
        <p:grpSp>
          <p:nvGrpSpPr>
            <p:cNvPr id="40" name="グループ化 39"/>
            <p:cNvGrpSpPr/>
            <p:nvPr/>
          </p:nvGrpSpPr>
          <p:grpSpPr>
            <a:xfrm>
              <a:off x="5400801" y="3422949"/>
              <a:ext cx="2878751" cy="2749444"/>
              <a:chOff x="5018499" y="3438323"/>
              <a:chExt cx="2878751" cy="2749444"/>
            </a:xfrm>
          </p:grpSpPr>
          <p:cxnSp>
            <p:nvCxnSpPr>
              <p:cNvPr id="41" name="直線矢印コネクタ 40"/>
              <p:cNvCxnSpPr/>
              <p:nvPr/>
            </p:nvCxnSpPr>
            <p:spPr>
              <a:xfrm flipV="1">
                <a:off x="6016697" y="4818695"/>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5613717" y="4377164"/>
                <a:ext cx="402682" cy="1147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5619096" y="3728034"/>
                <a:ext cx="721469" cy="677234"/>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flipV="1">
                <a:off x="6369208" y="3705934"/>
                <a:ext cx="402682" cy="1147002"/>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5018499" y="3438323"/>
                <a:ext cx="2878751" cy="2749444"/>
                <a:chOff x="5018499" y="3438323"/>
                <a:chExt cx="2878751" cy="2749444"/>
              </a:xfrm>
            </p:grpSpPr>
            <p:grpSp>
              <p:nvGrpSpPr>
                <p:cNvPr id="52" name="グループ化 51"/>
                <p:cNvGrpSpPr/>
                <p:nvPr/>
              </p:nvGrpSpPr>
              <p:grpSpPr>
                <a:xfrm>
                  <a:off x="5373464" y="3438323"/>
                  <a:ext cx="2523786" cy="2749444"/>
                  <a:chOff x="755576" y="3252960"/>
                  <a:chExt cx="2523786" cy="2749444"/>
                </a:xfrm>
              </p:grpSpPr>
              <p:cxnSp>
                <p:nvCxnSpPr>
                  <p:cNvPr id="55" name="直線矢印コネクタ 54"/>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テキスト ボックス 56"/>
                      <p:cNvSpPr txBox="1"/>
                      <p:nvPr/>
                    </p:nvSpPr>
                    <p:spPr>
                      <a:xfrm>
                        <a:off x="2833214" y="563307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2833214" y="5633072"/>
                        <a:ext cx="446148" cy="369332"/>
                      </a:xfrm>
                      <a:prstGeom prst="rect">
                        <a:avLst/>
                      </a:prstGeom>
                      <a:blipFill rotWithShape="1">
                        <a:blip r:embed="rId30"/>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3" name="テキスト ボックス 52"/>
                    <p:cNvSpPr txBox="1"/>
                    <p:nvPr/>
                  </p:nvSpPr>
                  <p:spPr>
                    <a:xfrm>
                      <a:off x="5018499" y="352363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5018499" y="3523633"/>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cxnSp>
            <p:nvCxnSpPr>
              <p:cNvPr id="51" name="直線矢印コネクタ 50"/>
              <p:cNvCxnSpPr/>
              <p:nvPr/>
            </p:nvCxnSpPr>
            <p:spPr>
              <a:xfrm flipV="1">
                <a:off x="6023964" y="3709893"/>
                <a:ext cx="326452" cy="18331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テキスト ボックス 72"/>
                <p:cNvSpPr txBox="1"/>
                <p:nvPr/>
              </p:nvSpPr>
              <p:spPr>
                <a:xfrm>
                  <a:off x="5780586" y="5342971"/>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5780586" y="5342971"/>
                  <a:ext cx="513795" cy="369332"/>
                </a:xfrm>
                <a:prstGeom prst="rect">
                  <a:avLst/>
                </a:prstGeom>
                <a:blipFill rotWithShape="1">
                  <a:blip r:embed="rId32"/>
                  <a:stretch>
                    <a:fillRect/>
                  </a:stretch>
                </a:blipFill>
              </p:spPr>
              <p:txBody>
                <a:bodyPr/>
                <a:lstStyle/>
                <a:p>
                  <a:r>
                    <a:rPr lang="ja-JP" altLang="en-US">
                      <a:noFill/>
                    </a:rPr>
                    <a:t> </a:t>
                  </a:r>
                </a:p>
              </p:txBody>
            </p:sp>
          </mc:Fallback>
        </mc:AlternateContent>
        <p:sp>
          <p:nvSpPr>
            <p:cNvPr id="77" name="テキスト ボックス 76"/>
            <p:cNvSpPr txBox="1"/>
            <p:nvPr/>
          </p:nvSpPr>
          <p:spPr>
            <a:xfrm>
              <a:off x="4461864" y="3425609"/>
              <a:ext cx="1005403" cy="338554"/>
            </a:xfrm>
            <a:prstGeom prst="rect">
              <a:avLst/>
            </a:prstGeom>
            <a:noFill/>
          </p:spPr>
          <p:txBody>
            <a:bodyPr wrap="none" rtlCol="0">
              <a:spAutoFit/>
            </a:bodyPr>
            <a:lstStyle/>
            <a:p>
              <a:r>
                <a:rPr lang="ja-JP" altLang="en-US" sz="1600" dirty="0">
                  <a:latin typeface="ＭＳ Ｐゴシック" pitchFamily="50" charset="-128"/>
                  <a:ea typeface="ＭＳ Ｐゴシック" pitchFamily="50" charset="-128"/>
                </a:rPr>
                <a:t>探索</a:t>
              </a:r>
              <a:r>
                <a:rPr lang="ja-JP" altLang="en-US" sz="1600" dirty="0" smtClean="0">
                  <a:latin typeface="ＭＳ Ｐゴシック" pitchFamily="50" charset="-128"/>
                  <a:ea typeface="ＭＳ Ｐゴシック" pitchFamily="50" charset="-128"/>
                </a:rPr>
                <a:t>範囲</a:t>
              </a:r>
              <a:endParaRPr kumimoji="1" lang="ja-JP" altLang="en-US" sz="1600" dirty="0">
                <a:latin typeface="ＭＳ Ｐゴシック" pitchFamily="50" charset="-128"/>
                <a:ea typeface="ＭＳ Ｐゴシック" pitchFamily="50" charset="-128"/>
              </a:endParaRPr>
            </a:p>
          </p:txBody>
        </p:sp>
        <p:cxnSp>
          <p:nvCxnSpPr>
            <p:cNvPr id="78" name="直線矢印コネクタ 77"/>
            <p:cNvCxnSpPr>
              <a:endCxn id="77" idx="2"/>
            </p:cNvCxnSpPr>
            <p:nvPr/>
          </p:nvCxnSpPr>
          <p:spPr>
            <a:xfrm flipV="1">
              <a:off x="4946542" y="3764163"/>
              <a:ext cx="18024" cy="2871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正方形/長方形 78"/>
                <p:cNvSpPr/>
                <p:nvPr/>
              </p:nvSpPr>
              <p:spPr>
                <a:xfrm>
                  <a:off x="5604543" y="4683881"/>
                  <a:ext cx="7536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b="1" i="1">
                                <a:latin typeface="Cambria Math"/>
                                <a:ea typeface="Cambria Math"/>
                              </a:rPr>
                              <m:t>𝒂</m:t>
                            </m:r>
                          </m:e>
                          <m:sub>
                            <m:r>
                              <a:rPr lang="en-US" altLang="ja-JP" i="1">
                                <a:latin typeface="Cambria Math"/>
                                <a:ea typeface="Cambria Math"/>
                              </a:rPr>
                              <m:t>𝑡</m:t>
                            </m:r>
                          </m:sub>
                        </m:sSub>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5604543" y="4683881"/>
                  <a:ext cx="753604" cy="369332"/>
                </a:xfrm>
                <a:prstGeom prst="rect">
                  <a:avLst/>
                </a:prstGeom>
                <a:blipFill rotWithShape="1">
                  <a:blip r:embed="rId5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正方形/長方形 80"/>
                <p:cNvSpPr/>
                <p:nvPr/>
              </p:nvSpPr>
              <p:spPr>
                <a:xfrm>
                  <a:off x="6050312" y="4343607"/>
                  <a:ext cx="6876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81" name="正方形/長方形 80"/>
                <p:cNvSpPr>
                  <a:spLocks noRot="1" noChangeAspect="1" noMove="1" noResize="1" noEditPoints="1" noAdjustHandles="1" noChangeArrowheads="1" noChangeShapeType="1" noTextEdit="1"/>
                </p:cNvSpPr>
                <p:nvPr/>
              </p:nvSpPr>
              <p:spPr>
                <a:xfrm>
                  <a:off x="6050312" y="4343607"/>
                  <a:ext cx="687624" cy="369332"/>
                </a:xfrm>
                <a:prstGeom prst="rect">
                  <a:avLst/>
                </a:prstGeom>
                <a:blipFill rotWithShape="1">
                  <a:blip r:embed="rId57"/>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6646873" y="5033272"/>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6646873" y="5033272"/>
                  <a:ext cx="527324" cy="369332"/>
                </a:xfrm>
                <a:prstGeom prst="rect">
                  <a:avLst/>
                </a:prstGeom>
                <a:blipFill rotWithShape="1">
                  <a:blip r:embed="rId58"/>
                  <a:stretch>
                    <a:fillRect/>
                  </a:stretch>
                </a:blipFill>
              </p:spPr>
              <p:txBody>
                <a:bodyPr/>
                <a:lstStyle/>
                <a:p>
                  <a:r>
                    <a:rPr lang="ja-JP" altLang="en-US">
                      <a:noFill/>
                    </a:rPr>
                    <a:t> </a:t>
                  </a:r>
                </a:p>
              </p:txBody>
            </p:sp>
          </mc:Fallback>
        </mc:AlternateContent>
      </p:grpSp>
      <p:sp>
        <p:nvSpPr>
          <p:cNvPr id="140" name="右矢印 139"/>
          <p:cNvSpPr/>
          <p:nvPr/>
        </p:nvSpPr>
        <p:spPr>
          <a:xfrm>
            <a:off x="5785537" y="4445842"/>
            <a:ext cx="29243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表 140"/>
          <p:cNvGraphicFramePr>
            <a:graphicFrameLocks noGrp="1"/>
          </p:cNvGraphicFramePr>
          <p:nvPr>
            <p:extLst>
              <p:ext uri="{D42A27DB-BD31-4B8C-83A1-F6EECF244321}">
                <p14:modId xmlns:p14="http://schemas.microsoft.com/office/powerpoint/2010/main" val="460418993"/>
              </p:ext>
            </p:extLst>
          </p:nvPr>
        </p:nvGraphicFramePr>
        <p:xfrm>
          <a:off x="6249993" y="3615850"/>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3" name="円/楕円 142"/>
          <p:cNvSpPr>
            <a:spLocks noChangeAspect="1"/>
          </p:cNvSpPr>
          <p:nvPr/>
        </p:nvSpPr>
        <p:spPr>
          <a:xfrm>
            <a:off x="6870351" y="543933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5899152" y="3390284"/>
            <a:ext cx="2878751" cy="2749444"/>
            <a:chOff x="5899152" y="3390284"/>
            <a:chExt cx="2878751" cy="2749444"/>
          </a:xfrm>
        </p:grpSpPr>
        <p:grpSp>
          <p:nvGrpSpPr>
            <p:cNvPr id="144" name="グループ化 143"/>
            <p:cNvGrpSpPr/>
            <p:nvPr/>
          </p:nvGrpSpPr>
          <p:grpSpPr>
            <a:xfrm>
              <a:off x="5899152" y="3390284"/>
              <a:ext cx="2878751" cy="2749444"/>
              <a:chOff x="5400801" y="3422949"/>
              <a:chExt cx="2878751" cy="2749444"/>
            </a:xfrm>
          </p:grpSpPr>
          <p:grpSp>
            <p:nvGrpSpPr>
              <p:cNvPr id="145" name="グループ化 144"/>
              <p:cNvGrpSpPr/>
              <p:nvPr/>
            </p:nvGrpSpPr>
            <p:grpSpPr>
              <a:xfrm>
                <a:off x="5400801" y="3422949"/>
                <a:ext cx="2878751" cy="2749444"/>
                <a:chOff x="5018499" y="3438323"/>
                <a:chExt cx="2878751" cy="2749444"/>
              </a:xfrm>
            </p:grpSpPr>
            <p:grpSp>
              <p:nvGrpSpPr>
                <p:cNvPr id="159" name="グループ化 158"/>
                <p:cNvGrpSpPr/>
                <p:nvPr/>
              </p:nvGrpSpPr>
              <p:grpSpPr>
                <a:xfrm>
                  <a:off x="5018499" y="3438323"/>
                  <a:ext cx="2878751" cy="2749444"/>
                  <a:chOff x="5018499" y="3438323"/>
                  <a:chExt cx="2878751" cy="2749444"/>
                </a:xfrm>
              </p:grpSpPr>
              <p:grpSp>
                <p:nvGrpSpPr>
                  <p:cNvPr id="161" name="グループ化 160"/>
                  <p:cNvGrpSpPr/>
                  <p:nvPr/>
                </p:nvGrpSpPr>
                <p:grpSpPr>
                  <a:xfrm>
                    <a:off x="5373464" y="3438323"/>
                    <a:ext cx="2523786" cy="2749444"/>
                    <a:chOff x="755576" y="3252960"/>
                    <a:chExt cx="2523786" cy="2749444"/>
                  </a:xfrm>
                </p:grpSpPr>
                <p:cxnSp>
                  <p:nvCxnSpPr>
                    <p:cNvPr id="163" name="直線矢印コネクタ 162"/>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テキスト ボックス 164"/>
                        <p:cNvSpPr txBox="1"/>
                        <p:nvPr/>
                      </p:nvSpPr>
                      <p:spPr>
                        <a:xfrm>
                          <a:off x="2833214" y="563307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2833214" y="5633072"/>
                          <a:ext cx="446148" cy="369332"/>
                        </a:xfrm>
                        <a:prstGeom prst="rect">
                          <a:avLst/>
                        </a:prstGeom>
                        <a:blipFill rotWithShape="1">
                          <a:blip r:embed="rId37"/>
                          <a:stretch>
                            <a:fillRect b="-1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62" name="テキスト ボックス 161"/>
                      <p:cNvSpPr txBox="1"/>
                      <p:nvPr/>
                    </p:nvSpPr>
                    <p:spPr>
                      <a:xfrm>
                        <a:off x="5018499" y="352363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5018499" y="3523633"/>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cxnSp>
              <p:nvCxnSpPr>
                <p:cNvPr id="160" name="直線矢印コネクタ 159"/>
                <p:cNvCxnSpPr>
                  <a:endCxn id="153" idx="3"/>
                </p:cNvCxnSpPr>
                <p:nvPr/>
              </p:nvCxnSpPr>
              <p:spPr>
                <a:xfrm flipV="1">
                  <a:off x="6016697" y="4321495"/>
                  <a:ext cx="241030" cy="1184869"/>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6" name="テキスト ボックス 145"/>
                  <p:cNvSpPr txBox="1"/>
                  <p:nvPr/>
                </p:nvSpPr>
                <p:spPr>
                  <a:xfrm>
                    <a:off x="6333822" y="383271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kumimoji="1" lang="ja-JP" altLang="en-US" dirty="0"/>
                  </a:p>
                </p:txBody>
              </p:sp>
            </mc:Choice>
            <mc:Fallback xmlns="">
              <p:sp>
                <p:nvSpPr>
                  <p:cNvPr id="146" name="テキスト ボックス 145"/>
                  <p:cNvSpPr txBox="1">
                    <a:spLocks noRot="1" noChangeAspect="1" noMove="1" noResize="1" noEditPoints="1" noAdjustHandles="1" noChangeArrowheads="1" noChangeShapeType="1" noTextEdit="1"/>
                  </p:cNvSpPr>
                  <p:nvPr/>
                </p:nvSpPr>
                <p:spPr>
                  <a:xfrm>
                    <a:off x="6333822" y="3832712"/>
                    <a:ext cx="733406" cy="369332"/>
                  </a:xfrm>
                  <a:prstGeom prst="rect">
                    <a:avLst/>
                  </a:prstGeom>
                  <a:blipFill rotWithShape="1">
                    <a:blip r:embed="rId3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1" name="正方形/長方形 150"/>
                  <p:cNvSpPr/>
                  <p:nvPr/>
                </p:nvSpPr>
                <p:spPr>
                  <a:xfrm>
                    <a:off x="5691756" y="4623027"/>
                    <a:ext cx="9633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151" name="正方形/長方形 150"/>
                  <p:cNvSpPr>
                    <a:spLocks noRot="1" noChangeAspect="1" noMove="1" noResize="1" noEditPoints="1" noAdjustHandles="1" noChangeArrowheads="1" noChangeShapeType="1" noTextEdit="1"/>
                  </p:cNvSpPr>
                  <p:nvPr/>
                </p:nvSpPr>
                <p:spPr>
                  <a:xfrm>
                    <a:off x="5691756" y="4623027"/>
                    <a:ext cx="963341" cy="369332"/>
                  </a:xfrm>
                  <a:prstGeom prst="rect">
                    <a:avLst/>
                  </a:prstGeom>
                  <a:blipFill rotWithShape="1">
                    <a:blip r:embed="rId59"/>
                    <a:stretch>
                      <a:fillRect/>
                    </a:stretch>
                  </a:blipFill>
                </p:spPr>
                <p:txBody>
                  <a:bodyPr/>
                  <a:lstStyle/>
                  <a:p>
                    <a:r>
                      <a:rPr lang="ja-JP" altLang="en-US">
                        <a:noFill/>
                      </a:rPr>
                      <a:t> </a:t>
                    </a:r>
                  </a:p>
                </p:txBody>
              </p:sp>
            </mc:Fallback>
          </mc:AlternateContent>
          <p:sp>
            <p:nvSpPr>
              <p:cNvPr id="153" name="円/楕円 152"/>
              <p:cNvSpPr>
                <a:spLocks noChangeAspect="1"/>
              </p:cNvSpPr>
              <p:nvPr/>
            </p:nvSpPr>
            <p:spPr>
              <a:xfrm>
                <a:off x="6629649" y="424466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8" name="直線コネクタ 167"/>
            <p:cNvCxnSpPr>
              <a:endCxn id="153" idx="4"/>
            </p:cNvCxnSpPr>
            <p:nvPr/>
          </p:nvCxnSpPr>
          <p:spPr>
            <a:xfrm flipV="1">
              <a:off x="7163438" y="4284000"/>
              <a:ext cx="0" cy="157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endCxn id="153" idx="2"/>
            </p:cNvCxnSpPr>
            <p:nvPr/>
          </p:nvCxnSpPr>
          <p:spPr>
            <a:xfrm flipV="1">
              <a:off x="6254117" y="4248000"/>
              <a:ext cx="873883" cy="3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9" name="正方形/長方形 168"/>
              <p:cNvSpPr/>
              <p:nvPr/>
            </p:nvSpPr>
            <p:spPr>
              <a:xfrm>
                <a:off x="5580112" y="4037952"/>
                <a:ext cx="77925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lang="ja-JP" altLang="en-US" dirty="0"/>
              </a:p>
            </p:txBody>
          </p:sp>
        </mc:Choice>
        <mc:Fallback xmlns="">
          <p:sp>
            <p:nvSpPr>
              <p:cNvPr id="169" name="正方形/長方形 168"/>
              <p:cNvSpPr>
                <a:spLocks noRot="1" noChangeAspect="1" noMove="1" noResize="1" noEditPoints="1" noAdjustHandles="1" noChangeArrowheads="1" noChangeShapeType="1" noTextEdit="1"/>
              </p:cNvSpPr>
              <p:nvPr/>
            </p:nvSpPr>
            <p:spPr>
              <a:xfrm>
                <a:off x="5580112" y="4037952"/>
                <a:ext cx="779252" cy="381515"/>
              </a:xfrm>
              <a:prstGeom prst="rect">
                <a:avLst/>
              </a:prstGeom>
              <a:blipFill rotWithShape="1">
                <a:blip r:embed="rId4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0" name="テキスト ボックス 169"/>
              <p:cNvSpPr txBox="1"/>
              <p:nvPr/>
            </p:nvSpPr>
            <p:spPr>
              <a:xfrm>
                <a:off x="6786054" y="5774768"/>
                <a:ext cx="779252"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170" name="テキスト ボックス 169"/>
              <p:cNvSpPr txBox="1">
                <a:spLocks noRot="1" noChangeAspect="1" noMove="1" noResize="1" noEditPoints="1" noAdjustHandles="1" noChangeArrowheads="1" noChangeShapeType="1" noTextEdit="1"/>
              </p:cNvSpPr>
              <p:nvPr/>
            </p:nvSpPr>
            <p:spPr>
              <a:xfrm>
                <a:off x="6786054" y="5774768"/>
                <a:ext cx="779252" cy="381515"/>
              </a:xfrm>
              <a:prstGeom prst="rect">
                <a:avLst/>
              </a:prstGeom>
              <a:blipFill rotWithShape="1">
                <a:blip r:embed="rId48"/>
                <a:stretch>
                  <a:fillRect/>
                </a:stretch>
              </a:blipFill>
            </p:spPr>
            <p:txBody>
              <a:bodyPr/>
              <a:lstStyle/>
              <a:p>
                <a:r>
                  <a:rPr lang="ja-JP" altLang="en-US">
                    <a:noFill/>
                  </a:rPr>
                  <a:t> </a:t>
                </a:r>
              </a:p>
            </p:txBody>
          </p:sp>
        </mc:Fallback>
      </mc:AlternateContent>
      <p:cxnSp>
        <p:nvCxnSpPr>
          <p:cNvPr id="171" name="直線コネクタ 170"/>
          <p:cNvCxnSpPr/>
          <p:nvPr/>
        </p:nvCxnSpPr>
        <p:spPr>
          <a:xfrm>
            <a:off x="498747" y="4709628"/>
            <a:ext cx="1131645" cy="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1673525" y="4727275"/>
            <a:ext cx="0" cy="110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テキスト ボックス 179"/>
              <p:cNvSpPr txBox="1"/>
              <p:nvPr/>
            </p:nvSpPr>
            <p:spPr>
              <a:xfrm>
                <a:off x="1393705" y="5758213"/>
                <a:ext cx="559640"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sub>
                      </m:sSub>
                    </m:oMath>
                  </m:oMathPara>
                </a14:m>
                <a:endParaRPr kumimoji="1" lang="ja-JP" altLang="en-US" dirty="0"/>
              </a:p>
            </p:txBody>
          </p:sp>
        </mc:Choice>
        <mc:Fallback xmlns="">
          <p:sp>
            <p:nvSpPr>
              <p:cNvPr id="180" name="テキスト ボックス 179"/>
              <p:cNvSpPr txBox="1">
                <a:spLocks noRot="1" noChangeAspect="1" noMove="1" noResize="1" noEditPoints="1" noAdjustHandles="1" noChangeArrowheads="1" noChangeShapeType="1" noTextEdit="1"/>
              </p:cNvSpPr>
              <p:nvPr/>
            </p:nvSpPr>
            <p:spPr>
              <a:xfrm>
                <a:off x="1393705" y="5758213"/>
                <a:ext cx="559640" cy="381515"/>
              </a:xfrm>
              <a:prstGeom prst="rect">
                <a:avLst/>
              </a:prstGeom>
              <a:blipFill rotWithShape="1">
                <a:blip r:embed="rId4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1" name="正方形/長方形 180"/>
              <p:cNvSpPr/>
              <p:nvPr/>
            </p:nvSpPr>
            <p:spPr>
              <a:xfrm>
                <a:off x="38732" y="4525483"/>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181" name="正方形/長方形 180"/>
              <p:cNvSpPr>
                <a:spLocks noRot="1" noChangeAspect="1" noMove="1" noResize="1" noEditPoints="1" noAdjustHandles="1" noChangeArrowheads="1" noChangeShapeType="1" noTextEdit="1"/>
              </p:cNvSpPr>
              <p:nvPr/>
            </p:nvSpPr>
            <p:spPr>
              <a:xfrm>
                <a:off x="38732" y="4525483"/>
                <a:ext cx="559640" cy="381515"/>
              </a:xfrm>
              <a:prstGeom prst="rect">
                <a:avLst/>
              </a:prstGeom>
              <a:blipFill rotWithShape="1">
                <a:blip r:embed="rId50"/>
                <a:stretch>
                  <a:fillRect/>
                </a:stretch>
              </a:blipFill>
            </p:spPr>
            <p:txBody>
              <a:bodyPr/>
              <a:lstStyle/>
              <a:p>
                <a:r>
                  <a:rPr lang="ja-JP" altLang="en-US">
                    <a:noFill/>
                  </a:rPr>
                  <a:t> </a:t>
                </a:r>
              </a:p>
            </p:txBody>
          </p:sp>
        </mc:Fallback>
      </mc:AlternateContent>
      <p:sp>
        <p:nvSpPr>
          <p:cNvPr id="182" name="テキスト ボックス 181"/>
          <p:cNvSpPr txBox="1"/>
          <p:nvPr/>
        </p:nvSpPr>
        <p:spPr>
          <a:xfrm>
            <a:off x="423972" y="6260842"/>
            <a:ext cx="241284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選択頻度が一番高いセル</a:t>
            </a:r>
            <a:endParaRPr kumimoji="1" lang="ja-JP" altLang="en-US" sz="1600" dirty="0">
              <a:latin typeface="ＭＳ Ｐゴシック" pitchFamily="50" charset="-128"/>
              <a:ea typeface="ＭＳ Ｐゴシック" pitchFamily="50" charset="-128"/>
            </a:endParaRPr>
          </a:p>
        </p:txBody>
      </p:sp>
      <p:cxnSp>
        <p:nvCxnSpPr>
          <p:cNvPr id="183" name="直線矢印コネクタ 182"/>
          <p:cNvCxnSpPr/>
          <p:nvPr/>
        </p:nvCxnSpPr>
        <p:spPr>
          <a:xfrm flipH="1" flipV="1">
            <a:off x="1540123" y="4108042"/>
            <a:ext cx="1159559" cy="222199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28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954" y="332656"/>
            <a:ext cx="8406725" cy="792088"/>
          </a:xfrm>
        </p:spPr>
        <p:txBody>
          <a:bodyPr>
            <a:noAutofit/>
          </a:bodyPr>
          <a:lstStyle/>
          <a:p>
            <a:r>
              <a:rPr lang="ja-JP" altLang="en-US" sz="4800" dirty="0" smtClean="0">
                <a:latin typeface="ＭＳ Ｐゴシック" pitchFamily="50" charset="-128"/>
                <a:ea typeface="ＭＳ Ｐゴシック" pitchFamily="50" charset="-128"/>
              </a:rPr>
              <a:t>シミュレーションの</a:t>
            </a:r>
            <a:r>
              <a:rPr kumimoji="1" lang="ja-JP" altLang="en-US" sz="4800" dirty="0" smtClean="0">
                <a:latin typeface="ＭＳ Ｐゴシック" pitchFamily="50" charset="-128"/>
                <a:ea typeface="ＭＳ Ｐゴシック" pitchFamily="50" charset="-128"/>
              </a:rPr>
              <a:t>システム設定</a:t>
            </a:r>
            <a:endParaRPr kumimoji="1" lang="ja-JP" altLang="en-US" sz="4800" dirty="0">
              <a:latin typeface="ＭＳ Ｐゴシック" pitchFamily="50" charset="-128"/>
              <a:ea typeface="ＭＳ Ｐゴシック" pitchFamily="50" charset="-128"/>
            </a:endParaRPr>
          </a:p>
        </p:txBody>
      </p:sp>
      <p:grpSp>
        <p:nvGrpSpPr>
          <p:cNvPr id="31" name="グループ化 30"/>
          <p:cNvGrpSpPr/>
          <p:nvPr/>
        </p:nvGrpSpPr>
        <p:grpSpPr>
          <a:xfrm>
            <a:off x="1457130" y="1782162"/>
            <a:ext cx="6410769" cy="4154184"/>
            <a:chOff x="1457130" y="1822884"/>
            <a:chExt cx="6410769" cy="4218144"/>
          </a:xfrm>
        </p:grpSpPr>
        <p:grpSp>
          <p:nvGrpSpPr>
            <p:cNvPr id="53" name="グループ化 52"/>
            <p:cNvGrpSpPr/>
            <p:nvPr/>
          </p:nvGrpSpPr>
          <p:grpSpPr>
            <a:xfrm>
              <a:off x="1457130" y="1822884"/>
              <a:ext cx="6410769" cy="4218144"/>
              <a:chOff x="1457130" y="1814873"/>
              <a:chExt cx="6410769" cy="4226057"/>
            </a:xfrm>
          </p:grpSpPr>
          <p:cxnSp>
            <p:nvCxnSpPr>
              <p:cNvPr id="105" name="カギ線コネクタ 104"/>
              <p:cNvCxnSpPr>
                <a:endCxn id="42" idx="2"/>
              </p:cNvCxnSpPr>
              <p:nvPr/>
            </p:nvCxnSpPr>
            <p:spPr>
              <a:xfrm rot="10800000" flipV="1">
                <a:off x="5196947" y="4919706"/>
                <a:ext cx="2662132" cy="1121222"/>
              </a:xfrm>
              <a:prstGeom prst="bentConnector3">
                <a:avLst>
                  <a:gd name="adj1" fmla="val -21613"/>
                </a:avLst>
              </a:prstGeom>
              <a:ln w="285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42" idx="0"/>
              </p:cNvCxnSpPr>
              <p:nvPr/>
            </p:nvCxnSpPr>
            <p:spPr>
              <a:xfrm rot="10800000">
                <a:off x="1458306" y="4911586"/>
                <a:ext cx="2696023" cy="1129344"/>
              </a:xfrm>
              <a:prstGeom prst="bentConnector3">
                <a:avLst>
                  <a:gd name="adj1" fmla="val 109834"/>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703351" y="1814873"/>
                <a:ext cx="5909506" cy="3903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1457130" y="2411023"/>
                <a:ext cx="492443" cy="2774574"/>
              </a:xfrm>
              <a:prstGeom prst="rect">
                <a:avLst/>
              </a:prstGeom>
              <a:solidFill>
                <a:schemeClr val="bg1"/>
              </a:solid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センサ</a:t>
                </a:r>
                <a:endParaRPr kumimoji="1" lang="ja-JP" altLang="en-US" sz="2000" dirty="0">
                  <a:latin typeface="ＭＳ Ｐゴシック" pitchFamily="50" charset="-128"/>
                  <a:ea typeface="ＭＳ Ｐゴシック" pitchFamily="50" charset="-128"/>
                </a:endParaRPr>
              </a:p>
            </p:txBody>
          </p:sp>
          <p:sp>
            <p:nvSpPr>
              <p:cNvPr id="82" name="テキスト ボックス 81"/>
              <p:cNvSpPr txBox="1"/>
              <p:nvPr/>
            </p:nvSpPr>
            <p:spPr>
              <a:xfrm>
                <a:off x="7375456" y="2030806"/>
                <a:ext cx="492443" cy="3442930"/>
              </a:xfrm>
              <a:prstGeom prst="rect">
                <a:avLst/>
              </a:prstGeom>
              <a:solidFill>
                <a:schemeClr val="bg1"/>
              </a:solidFill>
              <a:ln w="28575">
                <a:solidFill>
                  <a:schemeClr val="tx1"/>
                </a:solidFill>
              </a:ln>
            </p:spPr>
            <p:txBody>
              <a:bodyPr vert="eaVert" wrap="square" rtlCol="0">
                <a:spAutoFit/>
              </a:bodyPr>
              <a:lstStyle/>
              <a:p>
                <a:pPr algn="ctr"/>
                <a:r>
                  <a:rPr lang="ja-JP" altLang="en-US" sz="2000" dirty="0" smtClean="0">
                    <a:latin typeface="ＭＳ Ｐゴシック" pitchFamily="50" charset="-128"/>
                    <a:ea typeface="ＭＳ Ｐゴシック" pitchFamily="50" charset="-128"/>
                  </a:rPr>
                  <a:t>アクチュエータ</a:t>
                </a:r>
                <a:endParaRPr kumimoji="1" lang="ja-JP" altLang="en-US" sz="2000" dirty="0">
                  <a:latin typeface="ＭＳ Ｐゴシック" pitchFamily="50" charset="-128"/>
                  <a:ea typeface="ＭＳ Ｐゴシック" pitchFamily="50" charset="-128"/>
                </a:endParaRPr>
              </a:p>
            </p:txBody>
          </p:sp>
          <p:sp>
            <p:nvSpPr>
              <p:cNvPr id="46" name="テキスト ボックス 45"/>
              <p:cNvSpPr txBox="1"/>
              <p:nvPr/>
            </p:nvSpPr>
            <p:spPr>
              <a:xfrm>
                <a:off x="1950746" y="2075255"/>
                <a:ext cx="2378501" cy="594892"/>
              </a:xfrm>
              <a:prstGeom prst="rect">
                <a:avLst/>
              </a:prstGeom>
              <a:noFill/>
              <a:ln w="28575">
                <a:noFill/>
              </a:ln>
            </p:spPr>
            <p:txBody>
              <a:bodyPr wrap="square" rtlCol="0">
                <a:spAutoFit/>
              </a:bodyPr>
              <a:lstStyle/>
              <a:p>
                <a:r>
                  <a:rPr lang="ja-JP" altLang="en-US" sz="1600" dirty="0" smtClean="0">
                    <a:latin typeface="ＭＳ Ｐゴシック" pitchFamily="50" charset="-128"/>
                    <a:ea typeface="ＭＳ Ｐゴシック" pitchFamily="50" charset="-128"/>
                  </a:rPr>
                  <a:t>ロボットの状態</a:t>
                </a:r>
                <a:endParaRPr kumimoji="1" lang="en-US" altLang="ja-JP" sz="1600" dirty="0" smtClean="0">
                  <a:latin typeface="ＭＳ Ｐゴシック" pitchFamily="50" charset="-128"/>
                  <a:ea typeface="ＭＳ Ｐゴシック" pitchFamily="50" charset="-128"/>
                </a:endParaRPr>
              </a:p>
              <a:p>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角度</a:t>
                </a:r>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角速度</a:t>
                </a:r>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p:sp>
            <p:nvSpPr>
              <p:cNvPr id="41" name="テキスト ボックス 40"/>
              <p:cNvSpPr txBox="1"/>
              <p:nvPr/>
            </p:nvSpPr>
            <p:spPr>
              <a:xfrm rot="16200000">
                <a:off x="5668327" y="1603991"/>
                <a:ext cx="492443" cy="914674"/>
              </a:xfrm>
              <a:prstGeom prst="rect">
                <a:avLst/>
              </a:prstGeom>
              <a:noFill/>
              <a:ln w="28575">
                <a:no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ロボット</a:t>
                </a:r>
                <a:endParaRPr kumimoji="1" lang="ja-JP" altLang="en-US" sz="2000" dirty="0">
                  <a:latin typeface="ＭＳ Ｐゴシック" pitchFamily="50" charset="-128"/>
                  <a:ea typeface="ＭＳ Ｐゴシック" pitchFamily="50" charset="-128"/>
                </a:endParaRPr>
              </a:p>
            </p:txBody>
          </p:sp>
          <p:sp>
            <p:nvSpPr>
              <p:cNvPr id="49" name="正方形/長方形 48"/>
              <p:cNvSpPr/>
              <p:nvPr/>
            </p:nvSpPr>
            <p:spPr>
              <a:xfrm>
                <a:off x="5457212" y="4893278"/>
                <a:ext cx="1764238" cy="594892"/>
              </a:xfrm>
              <a:prstGeom prst="rect">
                <a:avLst/>
              </a:prstGeom>
            </p:spPr>
            <p:txBody>
              <a:bodyPr wrap="square">
                <a:spAutoFit/>
              </a:bodyPr>
              <a:lstStyle/>
              <a:p>
                <a:r>
                  <a:rPr lang="ja-JP" altLang="en-US" sz="1600" dirty="0">
                    <a:latin typeface="ＭＳ Ｐゴシック" pitchFamily="50" charset="-128"/>
                    <a:ea typeface="ＭＳ Ｐゴシック" pitchFamily="50" charset="-128"/>
                  </a:rPr>
                  <a:t>ロボット</a:t>
                </a:r>
                <a:r>
                  <a:rPr lang="ja-JP" altLang="en-US" sz="1600" dirty="0" smtClean="0">
                    <a:latin typeface="ＭＳ Ｐゴシック" pitchFamily="50" charset="-128"/>
                    <a:ea typeface="ＭＳ Ｐゴシック" pitchFamily="50" charset="-128"/>
                  </a:rPr>
                  <a:t>の次状態</a:t>
                </a:r>
                <a:endParaRPr lang="en-US" altLang="ja-JP" sz="1600" dirty="0" smtClean="0">
                  <a:latin typeface="ＭＳ Ｐゴシック" pitchFamily="50" charset="-128"/>
                  <a:ea typeface="ＭＳ Ｐゴシック" pitchFamily="50" charset="-128"/>
                </a:endParaRPr>
              </a:p>
              <a:p>
                <a:r>
                  <a:rPr lang="en-US" altLang="ja-JP" sz="1600" dirty="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角度</a:t>
                </a:r>
                <a:r>
                  <a:rPr lang="en-US" altLang="ja-JP" sz="1600" dirty="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角速度</a:t>
                </a:r>
                <a:r>
                  <a:rPr lang="en-US" altLang="ja-JP" sz="1600" dirty="0" smtClean="0">
                    <a:latin typeface="ＭＳ Ｐゴシック" pitchFamily="50" charset="-128"/>
                    <a:ea typeface="ＭＳ Ｐゴシック" pitchFamily="50" charset="-128"/>
                  </a:rPr>
                  <a:t>)</a:t>
                </a:r>
                <a:endParaRPr lang="ja-JP" altLang="en-US" sz="1600" dirty="0">
                  <a:latin typeface="ＭＳ Ｐゴシック" pitchFamily="50" charset="-128"/>
                  <a:ea typeface="ＭＳ Ｐゴシック" pitchFamily="50" charset="-128"/>
                </a:endParaRPr>
              </a:p>
            </p:txBody>
          </p:sp>
          <p:cxnSp>
            <p:nvCxnSpPr>
              <p:cNvPr id="7" name="カギ線コネクタ 6"/>
              <p:cNvCxnSpPr/>
              <p:nvPr/>
            </p:nvCxnSpPr>
            <p:spPr>
              <a:xfrm>
                <a:off x="1950747" y="2660030"/>
                <a:ext cx="2378500" cy="249939"/>
              </a:xfrm>
              <a:prstGeom prst="bentConnector3">
                <a:avLst>
                  <a:gd name="adj1" fmla="val 10005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6200000">
                <a:off x="5036211" y="2759842"/>
                <a:ext cx="563583" cy="2538936"/>
              </a:xfrm>
              <a:prstGeom prst="rect">
                <a:avLst/>
              </a:prstGeom>
              <a:noFill/>
              <a:ln w="28575">
                <a:solidFill>
                  <a:schemeClr val="tx1"/>
                </a:solidFill>
              </a:ln>
            </p:spPr>
            <p:txBody>
              <a:bodyPr vert="eaVert" wrap="square" rtlCol="0">
                <a:spAutoFit/>
              </a:bodyPr>
              <a:lstStyle/>
              <a:p>
                <a:pPr algn="ctr"/>
                <a:r>
                  <a:rPr lang="ja-JP" altLang="en-US" sz="2400" dirty="0" smtClean="0">
                    <a:latin typeface="ＭＳ Ｐゴシック" pitchFamily="50" charset="-128"/>
                    <a:ea typeface="ＭＳ Ｐゴシック" pitchFamily="50" charset="-128"/>
                  </a:rPr>
                  <a:t>知識空間</a:t>
                </a:r>
                <a:endParaRPr kumimoji="1" lang="ja-JP" altLang="en-US" sz="2400" dirty="0">
                  <a:latin typeface="ＭＳ Ｐゴシック" pitchFamily="50" charset="-128"/>
                  <a:ea typeface="ＭＳ Ｐゴシック" pitchFamily="50" charset="-128"/>
                </a:endParaRPr>
              </a:p>
            </p:txBody>
          </p:sp>
          <p:sp>
            <p:nvSpPr>
              <p:cNvPr id="79" name="テキスト ボックス 78"/>
              <p:cNvSpPr txBox="1"/>
              <p:nvPr/>
            </p:nvSpPr>
            <p:spPr>
              <a:xfrm rot="16200000">
                <a:off x="4339095" y="2340583"/>
                <a:ext cx="492443" cy="1631216"/>
              </a:xfrm>
              <a:prstGeom prst="rect">
                <a:avLst/>
              </a:prstGeom>
              <a:solidFill>
                <a:schemeClr val="accent1">
                  <a:lumMod val="60000"/>
                  <a:lumOff val="40000"/>
                </a:schemeClr>
              </a:solidFill>
              <a:ln w="28575">
                <a:solidFill>
                  <a:schemeClr val="tx1"/>
                </a:solid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動作知識化部</a:t>
                </a:r>
                <a:endParaRPr kumimoji="1" lang="ja-JP" altLang="en-US" sz="2000" dirty="0">
                  <a:latin typeface="ＭＳ Ｐゴシック" pitchFamily="50" charset="-128"/>
                  <a:ea typeface="ＭＳ Ｐゴシック" pitchFamily="50" charset="-128"/>
                </a:endParaRPr>
              </a:p>
            </p:txBody>
          </p:sp>
          <p:sp>
            <p:nvSpPr>
              <p:cNvPr id="80" name="テキスト ボックス 79"/>
              <p:cNvSpPr txBox="1"/>
              <p:nvPr/>
            </p:nvSpPr>
            <p:spPr>
              <a:xfrm rot="16200000">
                <a:off x="4378307" y="4203326"/>
                <a:ext cx="492443" cy="1374735"/>
              </a:xfrm>
              <a:prstGeom prst="rect">
                <a:avLst/>
              </a:prstGeom>
              <a:solidFill>
                <a:srgbClr val="00B0F0"/>
              </a:solidFill>
              <a:ln w="28575">
                <a:solidFill>
                  <a:schemeClr val="tx1"/>
                </a:solid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動作生成部</a:t>
                </a:r>
                <a:endParaRPr kumimoji="1" lang="ja-JP" altLang="en-US" sz="2000" dirty="0">
                  <a:latin typeface="ＭＳ Ｐゴシック" pitchFamily="50" charset="-128"/>
                  <a:ea typeface="ＭＳ Ｐゴシック" pitchFamily="50" charset="-128"/>
                </a:endParaRPr>
              </a:p>
            </p:txBody>
          </p:sp>
        </p:grpSp>
        <p:cxnSp>
          <p:nvCxnSpPr>
            <p:cNvPr id="28" name="直線矢印コネクタ 27"/>
            <p:cNvCxnSpPr>
              <a:endCxn id="80" idx="0"/>
            </p:cNvCxnSpPr>
            <p:nvPr/>
          </p:nvCxnSpPr>
          <p:spPr>
            <a:xfrm>
              <a:off x="1949573" y="4892945"/>
              <a:ext cx="1987589" cy="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7867898" y="4472627"/>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行動</a:t>
            </a:r>
            <a:endParaRPr kumimoji="1" lang="ja-JP" altLang="en-US" dirty="0">
              <a:latin typeface="ＭＳ Ｐゴシック" pitchFamily="50" charset="-128"/>
              <a:ea typeface="ＭＳ Ｐゴシック" pitchFamily="50" charset="-128"/>
            </a:endParaRPr>
          </a:p>
        </p:txBody>
      </p:sp>
      <p:cxnSp>
        <p:nvCxnSpPr>
          <p:cNvPr id="29" name="直線矢印コネクタ 28"/>
          <p:cNvCxnSpPr/>
          <p:nvPr/>
        </p:nvCxnSpPr>
        <p:spPr>
          <a:xfrm flipH="1">
            <a:off x="4658107" y="4235570"/>
            <a:ext cx="157" cy="33381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334409" y="4805670"/>
            <a:ext cx="204104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rot="16200000">
            <a:off x="4429416" y="5415036"/>
            <a:ext cx="492443" cy="1042619"/>
          </a:xfrm>
          <a:prstGeom prst="rect">
            <a:avLst/>
          </a:prstGeom>
          <a:noFill/>
          <a:ln w="28575">
            <a:solidFill>
              <a:schemeClr val="tx1"/>
            </a:solidFill>
          </a:ln>
        </p:spPr>
        <p:txBody>
          <a:bodyPr vert="eaVert" wrap="square" rtlCol="0">
            <a:spAutoFit/>
          </a:bodyPr>
          <a:lstStyle/>
          <a:p>
            <a:pPr algn="ctr"/>
            <a:r>
              <a:rPr lang="ja-JP" altLang="en-US" sz="2000" dirty="0">
                <a:latin typeface="ＭＳ Ｐゴシック" pitchFamily="50" charset="-128"/>
                <a:ea typeface="ＭＳ Ｐゴシック" pitchFamily="50" charset="-128"/>
              </a:rPr>
              <a:t>環境</a:t>
            </a:r>
            <a:endParaRPr kumimoji="1" lang="ja-JP" altLang="en-US" sz="2000" dirty="0">
              <a:latin typeface="ＭＳ Ｐゴシック" pitchFamily="50" charset="-128"/>
              <a:ea typeface="ＭＳ Ｐゴシック" pitchFamily="50" charset="-128"/>
            </a:endParaRPr>
          </a:p>
        </p:txBody>
      </p:sp>
      <p:sp>
        <p:nvSpPr>
          <p:cNvPr id="47" name="テキスト ボックス 46"/>
          <p:cNvSpPr txBox="1"/>
          <p:nvPr/>
        </p:nvSpPr>
        <p:spPr>
          <a:xfrm rot="16200000">
            <a:off x="5019298" y="3949156"/>
            <a:ext cx="430887" cy="913070"/>
          </a:xfrm>
          <a:prstGeom prst="rect">
            <a:avLst/>
          </a:prstGeom>
          <a:noFill/>
          <a:ln w="28575">
            <a:noFill/>
          </a:ln>
        </p:spPr>
        <p:txBody>
          <a:bodyPr vert="eaVert" wrap="none" rtlCol="0">
            <a:spAutoFit/>
          </a:bodyPr>
          <a:lstStyle/>
          <a:p>
            <a:pPr algn="ctr"/>
            <a:r>
              <a:rPr lang="ja-JP" altLang="en-US" sz="1600" dirty="0" smtClean="0">
                <a:latin typeface="ＭＳ Ｐゴシック" pitchFamily="50" charset="-128"/>
                <a:ea typeface="ＭＳ Ｐゴシック" pitchFamily="50" charset="-128"/>
              </a:rPr>
              <a:t>動作知識</a:t>
            </a:r>
            <a:endParaRPr kumimoji="1" lang="ja-JP" altLang="en-US" sz="1600" dirty="0">
              <a:latin typeface="ＭＳ Ｐゴシック" pitchFamily="50" charset="-128"/>
              <a:ea typeface="ＭＳ Ｐゴシック" pitchFamily="50" charset="-128"/>
            </a:endParaRPr>
          </a:p>
        </p:txBody>
      </p:sp>
      <p:cxnSp>
        <p:nvCxnSpPr>
          <p:cNvPr id="48" name="直線矢印コネクタ 47"/>
          <p:cNvCxnSpPr/>
          <p:nvPr/>
        </p:nvCxnSpPr>
        <p:spPr>
          <a:xfrm flipH="1">
            <a:off x="4646605" y="3352800"/>
            <a:ext cx="157" cy="333811"/>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rot="16200000">
            <a:off x="5026747" y="3066760"/>
            <a:ext cx="430887" cy="913070"/>
          </a:xfrm>
          <a:prstGeom prst="rect">
            <a:avLst/>
          </a:prstGeom>
          <a:noFill/>
          <a:ln w="28575">
            <a:noFill/>
          </a:ln>
        </p:spPr>
        <p:txBody>
          <a:bodyPr vert="eaVert" wrap="none" rtlCol="0">
            <a:spAutoFit/>
          </a:bodyPr>
          <a:lstStyle/>
          <a:p>
            <a:pPr algn="ctr"/>
            <a:r>
              <a:rPr lang="ja-JP" altLang="en-US" sz="1600" dirty="0" smtClean="0">
                <a:latin typeface="ＭＳ Ｐゴシック" pitchFamily="50" charset="-128"/>
                <a:ea typeface="ＭＳ Ｐゴシック" pitchFamily="50" charset="-128"/>
              </a:rPr>
              <a:t>動作知識</a:t>
            </a:r>
            <a:endParaRPr kumimoji="1" lang="ja-JP" altLang="en-US" sz="1600" dirty="0">
              <a:latin typeface="ＭＳ Ｐゴシック" pitchFamily="50" charset="-128"/>
              <a:ea typeface="ＭＳ Ｐゴシック" pitchFamily="50" charset="-128"/>
            </a:endParaRPr>
          </a:p>
        </p:txBody>
      </p:sp>
      <p:sp>
        <p:nvSpPr>
          <p:cNvPr id="23" name="正方形/長方形 22"/>
          <p:cNvSpPr/>
          <p:nvPr/>
        </p:nvSpPr>
        <p:spPr>
          <a:xfrm>
            <a:off x="1900547" y="4194032"/>
            <a:ext cx="1628218" cy="584775"/>
          </a:xfrm>
          <a:prstGeom prst="rect">
            <a:avLst/>
          </a:prstGeom>
        </p:spPr>
        <p:txBody>
          <a:bodyPr wrap="square">
            <a:spAutoFit/>
          </a:bodyPr>
          <a:lstStyle/>
          <a:p>
            <a:r>
              <a:rPr lang="ja-JP" altLang="en-US" sz="1600" dirty="0">
                <a:latin typeface="ＭＳ Ｐゴシック" pitchFamily="50" charset="-128"/>
                <a:ea typeface="ＭＳ Ｐゴシック" pitchFamily="50" charset="-128"/>
              </a:rPr>
              <a:t>ロボットの状態</a:t>
            </a:r>
            <a:endParaRPr lang="en-US" altLang="ja-JP" sz="1600" dirty="0">
              <a:latin typeface="ＭＳ Ｐゴシック" pitchFamily="50" charset="-128"/>
              <a:ea typeface="ＭＳ Ｐゴシック" pitchFamily="50" charset="-128"/>
            </a:endParaRPr>
          </a:p>
          <a:p>
            <a:r>
              <a:rPr lang="en-US" altLang="ja-JP" sz="1600" dirty="0">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角度</a:t>
            </a:r>
            <a:r>
              <a:rPr lang="en-US" altLang="ja-JP" sz="1600" dirty="0" smtClean="0">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角速度</a:t>
            </a:r>
            <a:r>
              <a:rPr lang="en-US" altLang="ja-JP" sz="1600" dirty="0" smtClean="0">
                <a:latin typeface="ＭＳ Ｐゴシック" pitchFamily="50" charset="-128"/>
                <a:ea typeface="ＭＳ Ｐゴシック" pitchFamily="50" charset="-128"/>
              </a:rPr>
              <a:t>)</a:t>
            </a:r>
            <a:endParaRPr lang="ja-JP" altLang="en-US" sz="1600" dirty="0"/>
          </a:p>
        </p:txBody>
      </p:sp>
    </p:spTree>
    <p:extLst>
      <p:ext uri="{BB962C8B-B14F-4D97-AF65-F5344CB8AC3E}">
        <p14:creationId xmlns:p14="http://schemas.microsoft.com/office/powerpoint/2010/main" val="336427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a:t>
            </a:r>
            <a:r>
              <a:rPr lang="ja-JP" altLang="en-US" sz="4800" dirty="0">
                <a:latin typeface="ＭＳ Ｐゴシック" pitchFamily="50" charset="-128"/>
                <a:ea typeface="ＭＳ Ｐゴシック" pitchFamily="50" charset="-128"/>
              </a:rPr>
              <a:t>知識化・動作生成</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39624" y="1052736"/>
            <a:ext cx="8541331" cy="932534"/>
          </a:xfrm>
        </p:spPr>
        <p:txBody>
          <a:bodyPr>
            <a:normAutofit/>
          </a:bodyPr>
          <a:lstStyle/>
          <a:p>
            <a:r>
              <a:rPr kumimoji="1" lang="ja-JP" altLang="en-US" dirty="0" smtClean="0">
                <a:latin typeface="ＭＳ Ｐゴシック" pitchFamily="50" charset="-128"/>
                <a:ea typeface="ＭＳ Ｐゴシック" pitchFamily="50" charset="-128"/>
              </a:rPr>
              <a:t>サンプリングタイムごとにセンサ値</a:t>
            </a:r>
            <a:r>
              <a:rPr lang="ja-JP" altLang="en-US" dirty="0" smtClean="0">
                <a:latin typeface="ＭＳ Ｐゴシック" pitchFamily="50" charset="-128"/>
                <a:ea typeface="ＭＳ Ｐゴシック" pitchFamily="50" charset="-128"/>
              </a:rPr>
              <a:t>に対応する</a:t>
            </a:r>
            <a:r>
              <a:rPr kumimoji="1" lang="ja-JP" altLang="en-US" dirty="0" smtClean="0">
                <a:latin typeface="ＭＳ Ｐゴシック" pitchFamily="50" charset="-128"/>
                <a:ea typeface="ＭＳ Ｐゴシック" pitchFamily="50" charset="-128"/>
              </a:rPr>
              <a:t>セルとその周囲に選択頻度を与える．</a:t>
            </a:r>
            <a:endParaRPr kumimoji="1" lang="en-US" altLang="ja-JP" dirty="0" smtClean="0">
              <a:latin typeface="ＭＳ Ｐゴシック" pitchFamily="50" charset="-128"/>
              <a:ea typeface="ＭＳ Ｐゴシック" pitchFamily="50" charset="-128"/>
            </a:endParaRPr>
          </a:p>
        </p:txBody>
      </p:sp>
      <p:grpSp>
        <p:nvGrpSpPr>
          <p:cNvPr id="4" name="グループ化 3"/>
          <p:cNvGrpSpPr/>
          <p:nvPr/>
        </p:nvGrpSpPr>
        <p:grpSpPr>
          <a:xfrm>
            <a:off x="172165" y="2565015"/>
            <a:ext cx="2426411" cy="3205420"/>
            <a:chOff x="177481" y="2439376"/>
            <a:chExt cx="2426411" cy="3205420"/>
          </a:xfrm>
        </p:grpSpPr>
        <p:cxnSp>
          <p:nvCxnSpPr>
            <p:cNvPr id="6" name="直線矢印コネクタ 5"/>
            <p:cNvCxnSpPr/>
            <p:nvPr/>
          </p:nvCxnSpPr>
          <p:spPr>
            <a:xfrm flipH="1" flipV="1">
              <a:off x="344486" y="2798142"/>
              <a:ext cx="10478" cy="284665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54964" y="4311832"/>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2"/>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2257291" y="4324098"/>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257291" y="4324098"/>
                  <a:ext cx="339387" cy="369332"/>
                </a:xfrm>
                <a:prstGeom prst="rect">
                  <a:avLst/>
                </a:prstGeom>
                <a:blipFill rotWithShape="1">
                  <a:blip r:embed="rId3"/>
                  <a:stretch>
                    <a:fillRect/>
                  </a:stretch>
                </a:blipFill>
              </p:spPr>
              <p:txBody>
                <a:bodyPr/>
                <a:lstStyle/>
                <a:p>
                  <a:r>
                    <a:rPr lang="ja-JP" altLang="en-US">
                      <a:noFill/>
                    </a:rPr>
                    <a:t> </a:t>
                  </a:r>
                </a:p>
              </p:txBody>
            </p:sp>
          </mc:Fallback>
        </mc:AlternateContent>
        <p:sp>
          <p:nvSpPr>
            <p:cNvPr id="11" name="テキスト ボックス 10"/>
            <p:cNvSpPr txBox="1"/>
            <p:nvPr/>
          </p:nvSpPr>
          <p:spPr>
            <a:xfrm>
              <a:off x="2008857" y="3525964"/>
              <a:ext cx="595035" cy="338554"/>
            </a:xfrm>
            <a:prstGeom prst="rect">
              <a:avLst/>
            </a:prstGeom>
            <a:noFill/>
          </p:spPr>
          <p:txBody>
            <a:bodyPr wrap="none" rtlCol="0">
              <a:spAutoFit/>
            </a:bodyPr>
            <a:lstStyle/>
            <a:p>
              <a:r>
                <a:rPr lang="ja-JP" altLang="en-US" sz="1600" dirty="0">
                  <a:latin typeface="ＭＳ Ｐゴシック" pitchFamily="50" charset="-128"/>
                  <a:ea typeface="ＭＳ Ｐゴシック" pitchFamily="50" charset="-128"/>
                </a:rPr>
                <a:t>入力</a:t>
              </a:r>
              <a:endParaRPr kumimoji="1" lang="ja-JP" altLang="en-US" sz="1600" dirty="0">
                <a:latin typeface="ＭＳ Ｐゴシック" pitchFamily="50" charset="-128"/>
                <a:ea typeface="ＭＳ Ｐゴシック" pitchFamily="50" charset="-128"/>
              </a:endParaRPr>
            </a:p>
          </p:txBody>
        </p:sp>
      </p:grpSp>
      <p:sp>
        <p:nvSpPr>
          <p:cNvPr id="20" name="右矢印 19"/>
          <p:cNvSpPr/>
          <p:nvPr/>
        </p:nvSpPr>
        <p:spPr>
          <a:xfrm>
            <a:off x="2638082" y="4057293"/>
            <a:ext cx="42487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562686" y="3191150"/>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5705045" y="3735574"/>
            <a:ext cx="430887" cy="1128985"/>
            <a:chOff x="8181578" y="3973251"/>
            <a:chExt cx="430887" cy="1128985"/>
          </a:xfrm>
        </p:grpSpPr>
        <p:sp>
          <p:nvSpPr>
            <p:cNvPr id="23" name="テキスト ボックス 2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24" name="テキスト ボックス 23"/>
                <p:cNvSpPr txBox="1"/>
                <p:nvPr/>
              </p:nvSpPr>
              <p:spPr>
                <a:xfrm>
                  <a:off x="8232487" y="4732904"/>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8232487" y="4732904"/>
                  <a:ext cx="367631" cy="369332"/>
                </a:xfrm>
                <a:prstGeom prst="rect">
                  <a:avLst/>
                </a:prstGeom>
                <a:blipFill rotWithShape="1">
                  <a:blip r:embed="rId4"/>
                  <a:stretch>
                    <a:fillRect b="-6557"/>
                  </a:stretch>
                </a:blipFill>
              </p:spPr>
              <p:txBody>
                <a:bodyPr/>
                <a:lstStyle/>
                <a:p>
                  <a:r>
                    <a:rPr lang="ja-JP" altLang="en-US">
                      <a:noFill/>
                    </a:rPr>
                    <a:t> </a:t>
                  </a:r>
                </a:p>
              </p:txBody>
            </p:sp>
          </mc:Fallback>
        </mc:AlternateContent>
      </p:grpSp>
      <p:sp>
        <p:nvSpPr>
          <p:cNvPr id="25" name="右矢印 24"/>
          <p:cNvSpPr/>
          <p:nvPr/>
        </p:nvSpPr>
        <p:spPr>
          <a:xfrm>
            <a:off x="6141464" y="4066752"/>
            <a:ext cx="42487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461558" y="2831897"/>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28" name="テキスト ボックス 27"/>
          <p:cNvSpPr txBox="1"/>
          <p:nvPr/>
        </p:nvSpPr>
        <p:spPr>
          <a:xfrm>
            <a:off x="5461558" y="550927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aphicFrame>
        <p:nvGraphicFramePr>
          <p:cNvPr id="63" name="表 62"/>
          <p:cNvGraphicFramePr>
            <a:graphicFrameLocks noGrp="1"/>
          </p:cNvGraphicFramePr>
          <p:nvPr>
            <p:extLst>
              <p:ext uri="{D42A27DB-BD31-4B8C-83A1-F6EECF244321}">
                <p14:modId xmlns:p14="http://schemas.microsoft.com/office/powerpoint/2010/main" val="1021235786"/>
              </p:ext>
            </p:extLst>
          </p:nvPr>
        </p:nvGraphicFramePr>
        <p:xfrm>
          <a:off x="3244353" y="2951223"/>
          <a:ext cx="1874520" cy="2809635"/>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フリーフォーム 36"/>
          <p:cNvSpPr/>
          <p:nvPr/>
        </p:nvSpPr>
        <p:spPr>
          <a:xfrm>
            <a:off x="344409" y="3269183"/>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267162" y="4356041"/>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83114" y="389157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582641" y="330779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795905" y="325239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1009293" y="380825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1223568" y="445209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1422241" y="512431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1634040" y="546207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856021" y="518028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2054880" y="438444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785966" y="5751525"/>
            <a:ext cx="1524666"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センサ値入力</a:t>
            </a:r>
            <a:endParaRPr kumimoji="1" lang="ja-JP" altLang="en-US" dirty="0">
              <a:latin typeface="ＭＳ Ｐゴシック" pitchFamily="50" charset="-128"/>
              <a:ea typeface="ＭＳ Ｐゴシック" pitchFamily="50" charset="-128"/>
            </a:endParaRPr>
          </a:p>
        </p:txBody>
      </p:sp>
      <p:sp>
        <p:nvSpPr>
          <p:cNvPr id="82" name="テキスト ボックス 81"/>
          <p:cNvSpPr txBox="1"/>
          <p:nvPr/>
        </p:nvSpPr>
        <p:spPr>
          <a:xfrm>
            <a:off x="2638082" y="5768080"/>
            <a:ext cx="3744417"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選択頻度が与えられた</a:t>
            </a:r>
            <a:r>
              <a:rPr lang="en-US" altLang="ja-JP" dirty="0" smtClean="0">
                <a:latin typeface="ＭＳ Ｐゴシック" pitchFamily="50" charset="-128"/>
                <a:ea typeface="ＭＳ Ｐゴシック" pitchFamily="50" charset="-128"/>
              </a:rPr>
              <a:t>Motion Space</a:t>
            </a:r>
            <a:endParaRPr kumimoji="1" lang="ja-JP" altLang="en-US" dirty="0">
              <a:latin typeface="ＭＳ Ｐゴシック" pitchFamily="50" charset="-128"/>
              <a:ea typeface="ＭＳ Ｐゴシック" pitchFamily="50" charset="-128"/>
            </a:endParaRPr>
          </a:p>
        </p:txBody>
      </p:sp>
      <p:sp>
        <p:nvSpPr>
          <p:cNvPr id="83" name="テキスト ボックス 82"/>
          <p:cNvSpPr txBox="1"/>
          <p:nvPr/>
        </p:nvSpPr>
        <p:spPr>
          <a:xfrm>
            <a:off x="6339297" y="5768080"/>
            <a:ext cx="2843809"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アクチュエータへの出力値</a:t>
            </a:r>
            <a:endParaRPr kumimoji="1" lang="ja-JP" altLang="en-US" dirty="0">
              <a:latin typeface="ＭＳ Ｐゴシック" pitchFamily="50" charset="-128"/>
              <a:ea typeface="ＭＳ Ｐゴシック" pitchFamily="50" charset="-128"/>
            </a:endParaRPr>
          </a:p>
        </p:txBody>
      </p:sp>
      <p:grpSp>
        <p:nvGrpSpPr>
          <p:cNvPr id="84" name="グループ化 83"/>
          <p:cNvGrpSpPr/>
          <p:nvPr/>
        </p:nvGrpSpPr>
        <p:grpSpPr>
          <a:xfrm>
            <a:off x="6551602" y="2538417"/>
            <a:ext cx="2419197" cy="3205420"/>
            <a:chOff x="177481" y="2439376"/>
            <a:chExt cx="2419197" cy="3205420"/>
          </a:xfrm>
        </p:grpSpPr>
        <p:cxnSp>
          <p:nvCxnSpPr>
            <p:cNvPr id="85" name="直線矢印コネクタ 84"/>
            <p:cNvCxnSpPr/>
            <p:nvPr/>
          </p:nvCxnSpPr>
          <p:spPr>
            <a:xfrm flipH="1" flipV="1">
              <a:off x="344486" y="2798142"/>
              <a:ext cx="10478" cy="284665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354964" y="4311832"/>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テキスト ボックス 86"/>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87" name="テキスト ボックス 8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8" name="テキスト ボックス 87"/>
                <p:cNvSpPr txBox="1"/>
                <p:nvPr/>
              </p:nvSpPr>
              <p:spPr>
                <a:xfrm>
                  <a:off x="2257291" y="4324098"/>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88" name="テキスト ボックス 87"/>
                <p:cNvSpPr txBox="1">
                  <a:spLocks noRot="1" noChangeAspect="1" noMove="1" noResize="1" noEditPoints="1" noAdjustHandles="1" noChangeArrowheads="1" noChangeShapeType="1" noTextEdit="1"/>
                </p:cNvSpPr>
                <p:nvPr/>
              </p:nvSpPr>
              <p:spPr>
                <a:xfrm>
                  <a:off x="2257291" y="4324098"/>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89" name="テキスト ボックス 88"/>
            <p:cNvSpPr txBox="1"/>
            <p:nvPr/>
          </p:nvSpPr>
          <p:spPr>
            <a:xfrm>
              <a:off x="1956486" y="3525964"/>
              <a:ext cx="595035"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出力</a:t>
              </a:r>
              <a:endParaRPr kumimoji="1" lang="ja-JP" altLang="en-US" sz="1600" dirty="0">
                <a:latin typeface="ＭＳ Ｐゴシック" pitchFamily="50" charset="-128"/>
                <a:ea typeface="ＭＳ Ｐゴシック" pitchFamily="50" charset="-128"/>
              </a:endParaRPr>
            </a:p>
          </p:txBody>
        </p:sp>
      </p:grpSp>
      <p:sp>
        <p:nvSpPr>
          <p:cNvPr id="90" name="フリーフォーム 89"/>
          <p:cNvSpPr/>
          <p:nvPr/>
        </p:nvSpPr>
        <p:spPr>
          <a:xfrm>
            <a:off x="6723846" y="3242585"/>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6646599" y="4329443"/>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6762551" y="386497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6962078" y="328119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7175343" y="323573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7388730" y="378165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7603005" y="442549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7801678" y="509771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8013477" y="5435480"/>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8235458" y="5153689"/>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8434317" y="4357850"/>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3066871" y="2493784"/>
            <a:ext cx="2495815" cy="3276651"/>
            <a:chOff x="177481" y="2355919"/>
            <a:chExt cx="2495815" cy="3276651"/>
          </a:xfrm>
        </p:grpSpPr>
        <p:cxnSp>
          <p:nvCxnSpPr>
            <p:cNvPr id="31" name="直線矢印コネクタ 30"/>
            <p:cNvCxnSpPr>
              <a:endCxn id="33" idx="2"/>
            </p:cNvCxnSpPr>
            <p:nvPr/>
          </p:nvCxnSpPr>
          <p:spPr>
            <a:xfrm flipV="1">
              <a:off x="354963" y="2725251"/>
              <a:ext cx="1" cy="290731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54964" y="4311262"/>
              <a:ext cx="2217204" cy="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177481" y="235591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77481" y="2355919"/>
                  <a:ext cx="354965" cy="369332"/>
                </a:xfrm>
                <a:prstGeom prst="rect">
                  <a:avLst/>
                </a:prstGeom>
                <a:blipFill rotWithShape="1">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2333909" y="4295962"/>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333909" y="4295962"/>
                  <a:ext cx="339387" cy="369332"/>
                </a:xfrm>
                <a:prstGeom prst="rect">
                  <a:avLst/>
                </a:prstGeom>
                <a:blipFill rotWithShape="1">
                  <a:blip r:embed="rId14"/>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7033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49007031"/>
              </p:ext>
            </p:extLst>
          </p:nvPr>
        </p:nvGraphicFramePr>
        <p:xfrm>
          <a:off x="1112683" y="3301319"/>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a:spLocks noGrp="1"/>
          </p:cNvSpPr>
          <p:nvPr>
            <p:ph type="title"/>
          </p:nvPr>
        </p:nvSpPr>
        <p:spPr>
          <a:xfrm>
            <a:off x="782957" y="332656"/>
            <a:ext cx="7560840" cy="792088"/>
          </a:xfrm>
        </p:spPr>
        <p:txBody>
          <a:bodyPr>
            <a:noAutofit/>
          </a:bodyPr>
          <a:lstStyle/>
          <a:p>
            <a:r>
              <a:rPr lang="ja-JP" altLang="en-US" sz="4800" dirty="0">
                <a:latin typeface="ＭＳ Ｐゴシック" pitchFamily="50" charset="-128"/>
                <a:ea typeface="ＭＳ Ｐゴシック" pitchFamily="50" charset="-128"/>
              </a:rPr>
              <a:t>動作</a:t>
            </a:r>
            <a:r>
              <a:rPr lang="ja-JP" altLang="en-US" sz="4800" dirty="0" smtClean="0">
                <a:latin typeface="ＭＳ Ｐゴシック" pitchFamily="50" charset="-128"/>
                <a:ea typeface="ＭＳ Ｐゴシック" pitchFamily="50" charset="-128"/>
              </a:rPr>
              <a:t>知識化部</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74735" y="1268760"/>
            <a:ext cx="7543800" cy="1224136"/>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動作知識化のプロセス</a:t>
            </a:r>
            <a:endParaRPr lang="en-US" altLang="ja-JP" sz="3200"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各時刻の状態を基に</a:t>
            </a:r>
            <a:r>
              <a:rPr lang="en-US" altLang="ja-JP" dirty="0" smtClean="0">
                <a:latin typeface="ＭＳ Ｐゴシック" pitchFamily="50" charset="-128"/>
                <a:ea typeface="ＭＳ Ｐゴシック" pitchFamily="50" charset="-128"/>
              </a:rPr>
              <a:t>Motion Space</a:t>
            </a:r>
            <a:r>
              <a:rPr lang="ja-JP" altLang="en-US" dirty="0" smtClean="0">
                <a:latin typeface="ＭＳ Ｐゴシック" pitchFamily="50" charset="-128"/>
                <a:ea typeface="ＭＳ Ｐゴシック" pitchFamily="50" charset="-128"/>
              </a:rPr>
              <a:t>に頻度を蓄積する．</a:t>
            </a:r>
            <a:endParaRPr kumimoji="1" lang="en-US" altLang="ja-JP" dirty="0" smtClean="0">
              <a:latin typeface="ＭＳ Ｐゴシック" pitchFamily="50" charset="-128"/>
              <a:ea typeface="ＭＳ Ｐゴシック" pitchFamily="50" charset="-128"/>
            </a:endParaRPr>
          </a:p>
        </p:txBody>
      </p:sp>
      <p:sp>
        <p:nvSpPr>
          <p:cNvPr id="49" name="正方形/長方形 48"/>
          <p:cNvSpPr/>
          <p:nvPr/>
        </p:nvSpPr>
        <p:spPr>
          <a:xfrm>
            <a:off x="7893546" y="3284984"/>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836832" y="294643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2" name="テキスト ボックス 51"/>
          <p:cNvSpPr txBox="1"/>
          <p:nvPr/>
        </p:nvSpPr>
        <p:spPr>
          <a:xfrm>
            <a:off x="7842637" y="580230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612328" y="4874438"/>
                <a:ext cx="46161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sub>
                      </m:sSub>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612328" y="4874438"/>
                <a:ext cx="461610" cy="381515"/>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p:cNvSpPr txBox="1"/>
              <p:nvPr/>
            </p:nvSpPr>
            <p:spPr>
              <a:xfrm>
                <a:off x="421140" y="3886336"/>
                <a:ext cx="652798"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421140" y="3886336"/>
                <a:ext cx="652798" cy="381515"/>
              </a:xfrm>
              <a:prstGeom prst="rect">
                <a:avLst/>
              </a:prstGeom>
              <a:blipFill rotWithShape="1">
                <a:blip r:embed="rId3"/>
                <a:stretch>
                  <a:fillRect r="-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1506474" y="5788829"/>
                <a:ext cx="773153"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1506474" y="5788829"/>
                <a:ext cx="773153" cy="381515"/>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2629476" y="5788829"/>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2629476" y="5788829"/>
                <a:ext cx="559640" cy="381515"/>
              </a:xfrm>
              <a:prstGeom prst="rect">
                <a:avLst/>
              </a:prstGeom>
              <a:blipFill rotWithShape="1">
                <a:blip r:embed="rId5"/>
                <a:stretch>
                  <a:fillRect/>
                </a:stretch>
              </a:blipFill>
            </p:spPr>
            <p:txBody>
              <a:bodyPr/>
              <a:lstStyle/>
              <a:p>
                <a:r>
                  <a:rPr lang="ja-JP" altLang="en-US">
                    <a:noFill/>
                  </a:rPr>
                  <a:t> </a:t>
                </a:r>
              </a:p>
            </p:txBody>
          </p:sp>
        </mc:Fallback>
      </mc:AlternateContent>
      <p:sp>
        <p:nvSpPr>
          <p:cNvPr id="59" name="右矢印 58"/>
          <p:cNvSpPr/>
          <p:nvPr/>
        </p:nvSpPr>
        <p:spPr>
          <a:xfrm>
            <a:off x="4102631" y="4044031"/>
            <a:ext cx="576064"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6" name="表 65"/>
          <p:cNvGraphicFramePr>
            <a:graphicFrameLocks noGrp="1"/>
          </p:cNvGraphicFramePr>
          <p:nvPr>
            <p:extLst>
              <p:ext uri="{D42A27DB-BD31-4B8C-83A1-F6EECF244321}">
                <p14:modId xmlns:p14="http://schemas.microsoft.com/office/powerpoint/2010/main" val="3078535193"/>
              </p:ext>
            </p:extLst>
          </p:nvPr>
        </p:nvGraphicFramePr>
        <p:xfrm>
          <a:off x="4857398" y="3311319"/>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solidFill>
                          <a:srgbClr val="FF0000"/>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grpSp>
        <p:nvGrpSpPr>
          <p:cNvPr id="20" name="グループ化 19"/>
          <p:cNvGrpSpPr/>
          <p:nvPr/>
        </p:nvGrpSpPr>
        <p:grpSpPr>
          <a:xfrm>
            <a:off x="4499992" y="2996952"/>
            <a:ext cx="3283834" cy="3156030"/>
            <a:chOff x="398170" y="2914406"/>
            <a:chExt cx="3283834" cy="3156030"/>
          </a:xfrm>
        </p:grpSpPr>
        <p:cxnSp>
          <p:nvCxnSpPr>
            <p:cNvPr id="21" name="直線矢印コネクタ 20"/>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98170" y="2914406"/>
                  <a:ext cx="3574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b="0"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98170" y="2914406"/>
                  <a:ext cx="357406" cy="369332"/>
                </a:xfrm>
                <a:prstGeom prst="rect">
                  <a:avLst/>
                </a:prstGeom>
                <a:blipFill rotWithShape="1">
                  <a:blip r:embed="rId6"/>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235856" y="5701104"/>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235856" y="5701104"/>
                  <a:ext cx="446148" cy="369332"/>
                </a:xfrm>
                <a:prstGeom prst="rect">
                  <a:avLst/>
                </a:prstGeom>
                <a:blipFill rotWithShape="1">
                  <a:blip r:embed="rId7"/>
                  <a:stretch>
                    <a:fillRect b="-1667"/>
                  </a:stretch>
                </a:blipFill>
              </p:spPr>
              <p:txBody>
                <a:bodyPr/>
                <a:lstStyle/>
                <a:p>
                  <a:r>
                    <a:rPr lang="ja-JP" altLang="en-US">
                      <a:noFill/>
                    </a:rPr>
                    <a:t> </a:t>
                  </a:r>
                </a:p>
              </p:txBody>
            </p:sp>
          </mc:Fallback>
        </mc:AlternateContent>
      </p:grpSp>
      <p:grpSp>
        <p:nvGrpSpPr>
          <p:cNvPr id="9" name="グループ化 8"/>
          <p:cNvGrpSpPr/>
          <p:nvPr/>
        </p:nvGrpSpPr>
        <p:grpSpPr>
          <a:xfrm>
            <a:off x="8181578" y="3973251"/>
            <a:ext cx="430887" cy="1085853"/>
            <a:chOff x="8181578" y="3973251"/>
            <a:chExt cx="430887" cy="1085853"/>
          </a:xfrm>
        </p:grpSpPr>
        <p:sp>
          <p:nvSpPr>
            <p:cNvPr id="53" name="テキスト ボックス 5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0"/>
                  <a:stretch>
                    <a:fillRect b="-6557"/>
                  </a:stretch>
                </a:blipFill>
              </p:spPr>
              <p:txBody>
                <a:bodyPr/>
                <a:lstStyle/>
                <a:p>
                  <a:r>
                    <a:rPr lang="ja-JP" altLang="en-US">
                      <a:noFill/>
                    </a:rPr>
                    <a:t> </a:t>
                  </a:r>
                </a:p>
              </p:txBody>
            </p:sp>
          </mc:Fallback>
        </mc:AlternateContent>
      </p:grpSp>
      <p:graphicFrame>
        <p:nvGraphicFramePr>
          <p:cNvPr id="33" name="表 32"/>
          <p:cNvGraphicFramePr>
            <a:graphicFrameLocks noGrp="1"/>
          </p:cNvGraphicFramePr>
          <p:nvPr>
            <p:extLst>
              <p:ext uri="{D42A27DB-BD31-4B8C-83A1-F6EECF244321}">
                <p14:modId xmlns:p14="http://schemas.microsoft.com/office/powerpoint/2010/main" val="3743112950"/>
              </p:ext>
            </p:extLst>
          </p:nvPr>
        </p:nvGraphicFramePr>
        <p:xfrm>
          <a:off x="2165230" y="4304580"/>
          <a:ext cx="1567012" cy="1513386"/>
        </p:xfrm>
        <a:graphic>
          <a:graphicData uri="http://schemas.openxmlformats.org/drawingml/2006/table">
            <a:tbl>
              <a:tblPr firstRow="1" bandRow="1">
                <a:tableStyleId>{5C22544A-7EE6-4342-B048-85BDC9FD1C3A}</a:tableStyleId>
              </a:tblPr>
              <a:tblGrid>
                <a:gridCol w="246792"/>
                <a:gridCol w="264044"/>
                <a:gridCol w="264044"/>
                <a:gridCol w="264044"/>
                <a:gridCol w="264044"/>
                <a:gridCol w="264044"/>
              </a:tblGrid>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 name="グループ化 15"/>
          <p:cNvGrpSpPr/>
          <p:nvPr/>
        </p:nvGrpSpPr>
        <p:grpSpPr>
          <a:xfrm>
            <a:off x="1112982" y="4978200"/>
            <a:ext cx="1874842" cy="839764"/>
            <a:chOff x="1112982" y="4978200"/>
            <a:chExt cx="1874842" cy="839764"/>
          </a:xfrm>
        </p:grpSpPr>
        <p:grpSp>
          <p:nvGrpSpPr>
            <p:cNvPr id="15" name="グループ化 14"/>
            <p:cNvGrpSpPr/>
            <p:nvPr/>
          </p:nvGrpSpPr>
          <p:grpSpPr>
            <a:xfrm>
              <a:off x="1112982" y="5058539"/>
              <a:ext cx="1811460" cy="759425"/>
              <a:chOff x="5722146" y="603021"/>
              <a:chExt cx="1811460" cy="759425"/>
            </a:xfrm>
          </p:grpSpPr>
          <p:cxnSp>
            <p:nvCxnSpPr>
              <p:cNvPr id="11" name="直線コネクタ 10"/>
              <p:cNvCxnSpPr/>
              <p:nvPr/>
            </p:nvCxnSpPr>
            <p:spPr>
              <a:xfrm>
                <a:off x="5722146" y="603021"/>
                <a:ext cx="1802834"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533606" y="603021"/>
                <a:ext cx="0" cy="75942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円/楕円 41"/>
            <p:cNvSpPr/>
            <p:nvPr/>
          </p:nvSpPr>
          <p:spPr>
            <a:xfrm>
              <a:off x="2843808" y="4978200"/>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747539" y="2996952"/>
            <a:ext cx="3291871" cy="3156343"/>
            <a:chOff x="390133" y="2914406"/>
            <a:chExt cx="3291871" cy="3156343"/>
          </a:xfrm>
        </p:grpSpPr>
        <p:cxnSp>
          <p:nvCxnSpPr>
            <p:cNvPr id="6" name="直線矢印コネクタ 5"/>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3235856" y="5701417"/>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235856" y="5701417"/>
                  <a:ext cx="446148" cy="369332"/>
                </a:xfrm>
                <a:prstGeom prst="rect">
                  <a:avLst/>
                </a:prstGeom>
                <a:blipFill rotWithShape="1">
                  <a:blip r:embed="rId12"/>
                  <a:stretch>
                    <a:fillRect b="-1667"/>
                  </a:stretch>
                </a:blipFill>
              </p:spPr>
              <p:txBody>
                <a:bodyPr/>
                <a:lstStyle/>
                <a:p>
                  <a:r>
                    <a:rPr lang="ja-JP" altLang="en-US">
                      <a:noFill/>
                    </a:rPr>
                    <a:t> </a:t>
                  </a:r>
                </a:p>
              </p:txBody>
            </p:sp>
          </mc:Fallback>
        </mc:AlternateContent>
      </p:grpSp>
      <p:graphicFrame>
        <p:nvGraphicFramePr>
          <p:cNvPr id="61" name="表 60"/>
          <p:cNvGraphicFramePr>
            <a:graphicFrameLocks noGrp="1"/>
          </p:cNvGraphicFramePr>
          <p:nvPr>
            <p:extLst>
              <p:ext uri="{D42A27DB-BD31-4B8C-83A1-F6EECF244321}">
                <p14:modId xmlns:p14="http://schemas.microsoft.com/office/powerpoint/2010/main" val="3813852525"/>
              </p:ext>
            </p:extLst>
          </p:nvPr>
        </p:nvGraphicFramePr>
        <p:xfrm>
          <a:off x="1118977" y="3302564"/>
          <a:ext cx="1556952" cy="1500186"/>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9" name="グループ化 38"/>
          <p:cNvGrpSpPr/>
          <p:nvPr/>
        </p:nvGrpSpPr>
        <p:grpSpPr>
          <a:xfrm>
            <a:off x="1102504" y="3307678"/>
            <a:ext cx="1549796" cy="2510286"/>
            <a:chOff x="775048" y="3312544"/>
            <a:chExt cx="1549796" cy="2510286"/>
          </a:xfrm>
        </p:grpSpPr>
        <p:grpSp>
          <p:nvGrpSpPr>
            <p:cNvPr id="25" name="グループ化 24"/>
            <p:cNvGrpSpPr/>
            <p:nvPr/>
          </p:nvGrpSpPr>
          <p:grpSpPr>
            <a:xfrm>
              <a:off x="775048" y="4045788"/>
              <a:ext cx="783704" cy="1777042"/>
              <a:chOff x="6837358" y="973860"/>
              <a:chExt cx="783704" cy="1777042"/>
            </a:xfrm>
          </p:grpSpPr>
          <p:cxnSp>
            <p:nvCxnSpPr>
              <p:cNvPr id="18" name="直線コネクタ 17"/>
              <p:cNvCxnSpPr/>
              <p:nvPr/>
            </p:nvCxnSpPr>
            <p:spPr>
              <a:xfrm flipH="1">
                <a:off x="7620173" y="973860"/>
                <a:ext cx="2" cy="1777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837358" y="980728"/>
                <a:ext cx="783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円/楕円 55"/>
            <p:cNvSpPr/>
            <p:nvPr/>
          </p:nvSpPr>
          <p:spPr>
            <a:xfrm>
              <a:off x="781362" y="3312544"/>
              <a:ext cx="1543482" cy="1484608"/>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円/楕円 59"/>
          <p:cNvSpPr/>
          <p:nvPr/>
        </p:nvSpPr>
        <p:spPr>
          <a:xfrm>
            <a:off x="2171485" y="4316735"/>
            <a:ext cx="1535503" cy="1483608"/>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a:spLocks noChangeAspect="1"/>
          </p:cNvSpPr>
          <p:nvPr/>
        </p:nvSpPr>
        <p:spPr>
          <a:xfrm>
            <a:off x="1836000" y="4005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6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1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1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問題点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62742" y="952267"/>
            <a:ext cx="7543800" cy="1468621"/>
          </a:xfrm>
        </p:spPr>
        <p:txBody>
          <a:bodyPr>
            <a:normAutofit/>
          </a:bodyPr>
          <a:lstStyle/>
          <a:p>
            <a:pPr marL="0" indent="0">
              <a:buNone/>
            </a:pPr>
            <a:endParaRPr lang="en-US" altLang="ja-JP" sz="2800" dirty="0" smtClean="0">
              <a:latin typeface="ＭＳ Ｐゴシック" pitchFamily="50" charset="-128"/>
              <a:ea typeface="ＭＳ Ｐゴシック" pitchFamily="50" charset="-128"/>
            </a:endParaRPr>
          </a:p>
          <a:p>
            <a:pPr>
              <a:buFont typeface="Wingdings" pitchFamily="2" charset="2"/>
              <a:buChar char="n"/>
            </a:pPr>
            <a:r>
              <a:rPr kumimoji="1" lang="ja-JP" altLang="en-US" sz="2800" dirty="0" smtClean="0">
                <a:latin typeface="ＭＳ Ｐゴシック" pitchFamily="50" charset="-128"/>
                <a:ea typeface="ＭＳ Ｐゴシック" pitchFamily="50" charset="-128"/>
              </a:rPr>
              <a:t>位相のみが異なる複数の周期動作が全く別の動作として知識化される．</a:t>
            </a:r>
            <a:endParaRPr kumimoji="1" lang="en-US" altLang="ja-JP" sz="2800" dirty="0" smtClean="0">
              <a:latin typeface="ＭＳ Ｐゴシック" pitchFamily="50" charset="-128"/>
              <a:ea typeface="ＭＳ Ｐゴシック" pitchFamily="50" charset="-128"/>
            </a:endParaRPr>
          </a:p>
        </p:txBody>
      </p:sp>
      <p:sp>
        <p:nvSpPr>
          <p:cNvPr id="5" name="正方形/長方形 4"/>
          <p:cNvSpPr/>
          <p:nvPr/>
        </p:nvSpPr>
        <p:spPr>
          <a:xfrm>
            <a:off x="6096699" y="3012109"/>
            <a:ext cx="187595" cy="2788717"/>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6203896" y="3775135"/>
            <a:ext cx="430887" cy="1085853"/>
            <a:chOff x="8181578" y="3973251"/>
            <a:chExt cx="430887" cy="1085853"/>
          </a:xfrm>
        </p:grpSpPr>
        <p:sp>
          <p:nvSpPr>
            <p:cNvPr id="7" name="テキスト ボックス 6"/>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1"/>
                  <a:stretch>
                    <a:fillRect b="-6557"/>
                  </a:stretch>
                </a:blipFill>
              </p:spPr>
              <p:txBody>
                <a:bodyPr/>
                <a:lstStyle/>
                <a:p>
                  <a:r>
                    <a:rPr lang="ja-JP" altLang="en-US">
                      <a:noFill/>
                    </a:rPr>
                    <a:t> </a:t>
                  </a:r>
                </a:p>
              </p:txBody>
            </p:sp>
          </mc:Fallback>
        </mc:AlternateContent>
      </p:grpSp>
      <p:sp>
        <p:nvSpPr>
          <p:cNvPr id="10" name="テキスト ボックス 9"/>
          <p:cNvSpPr txBox="1"/>
          <p:nvPr/>
        </p:nvSpPr>
        <p:spPr>
          <a:xfrm>
            <a:off x="5995571" y="272785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11" name="テキスト ボックス 10"/>
          <p:cNvSpPr txBox="1"/>
          <p:nvPr/>
        </p:nvSpPr>
        <p:spPr>
          <a:xfrm>
            <a:off x="6008971" y="5748136"/>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27566918"/>
              </p:ext>
            </p:extLst>
          </p:nvPr>
        </p:nvGraphicFramePr>
        <p:xfrm>
          <a:off x="3823602" y="2990784"/>
          <a:ext cx="187452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テキスト ボックス 12"/>
          <p:cNvSpPr txBox="1"/>
          <p:nvPr/>
        </p:nvSpPr>
        <p:spPr>
          <a:xfrm>
            <a:off x="2359028" y="5729747"/>
            <a:ext cx="762333"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grpSp>
        <p:nvGrpSpPr>
          <p:cNvPr id="15" name="グループ化 14"/>
          <p:cNvGrpSpPr/>
          <p:nvPr/>
        </p:nvGrpSpPr>
        <p:grpSpPr>
          <a:xfrm>
            <a:off x="3814848" y="2897127"/>
            <a:ext cx="2217205" cy="2907319"/>
            <a:chOff x="354963" y="2725251"/>
            <a:chExt cx="2217205" cy="2907319"/>
          </a:xfrm>
        </p:grpSpPr>
        <p:cxnSp>
          <p:nvCxnSpPr>
            <p:cNvPr id="16" name="直線矢印コネクタ 15"/>
            <p:cNvCxnSpPr/>
            <p:nvPr/>
          </p:nvCxnSpPr>
          <p:spPr>
            <a:xfrm flipV="1">
              <a:off x="354963" y="2725251"/>
              <a:ext cx="1" cy="290731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354964" y="5621774"/>
              <a:ext cx="2217204" cy="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0" name="表 19"/>
          <p:cNvGraphicFramePr>
            <a:graphicFrameLocks noGrp="1"/>
          </p:cNvGraphicFramePr>
          <p:nvPr>
            <p:extLst>
              <p:ext uri="{D42A27DB-BD31-4B8C-83A1-F6EECF244321}">
                <p14:modId xmlns:p14="http://schemas.microsoft.com/office/powerpoint/2010/main" val="2285401230"/>
              </p:ext>
            </p:extLst>
          </p:nvPr>
        </p:nvGraphicFramePr>
        <p:xfrm>
          <a:off x="956583" y="2966752"/>
          <a:ext cx="187452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9" name="グループ化 28"/>
          <p:cNvGrpSpPr/>
          <p:nvPr/>
        </p:nvGrpSpPr>
        <p:grpSpPr>
          <a:xfrm>
            <a:off x="954795" y="2639734"/>
            <a:ext cx="2166567" cy="3156428"/>
            <a:chOff x="1373127" y="2620880"/>
            <a:chExt cx="2166567" cy="3156428"/>
          </a:xfrm>
        </p:grpSpPr>
        <p:grpSp>
          <p:nvGrpSpPr>
            <p:cNvPr id="31" name="グループ化 30"/>
            <p:cNvGrpSpPr/>
            <p:nvPr/>
          </p:nvGrpSpPr>
          <p:grpSpPr>
            <a:xfrm>
              <a:off x="1373127" y="2620880"/>
              <a:ext cx="2166567" cy="3156428"/>
              <a:chOff x="344486" y="2488368"/>
              <a:chExt cx="2166567" cy="3156428"/>
            </a:xfrm>
          </p:grpSpPr>
          <p:cxnSp>
            <p:nvCxnSpPr>
              <p:cNvPr id="44" name="直線矢印コネクタ 43"/>
              <p:cNvCxnSpPr/>
              <p:nvPr/>
            </p:nvCxnSpPr>
            <p:spPr>
              <a:xfrm flipH="1" flipV="1">
                <a:off x="344486" y="2798142"/>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44486" y="5631627"/>
                <a:ext cx="2166567" cy="5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944978" y="2488368"/>
                <a:ext cx="894288"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動作</a:t>
                </a:r>
                <a:r>
                  <a:rPr lang="en-US" altLang="ja-JP" dirty="0" smtClean="0">
                    <a:latin typeface="ＭＳ Ｐゴシック" pitchFamily="50" charset="-128"/>
                    <a:ea typeface="ＭＳ Ｐゴシック" pitchFamily="50" charset="-128"/>
                  </a:rPr>
                  <a:t>1</a:t>
                </a:r>
                <a:endParaRPr kumimoji="1" lang="ja-JP" altLang="en-US" dirty="0">
                  <a:latin typeface="ＭＳ Ｐゴシック" pitchFamily="50" charset="-128"/>
                  <a:ea typeface="ＭＳ Ｐゴシック" pitchFamily="50" charset="-128"/>
                </a:endParaRPr>
              </a:p>
            </p:txBody>
          </p:sp>
        </p:grpSp>
        <p:sp>
          <p:nvSpPr>
            <p:cNvPr id="33" name="フリーフォーム 32"/>
            <p:cNvSpPr/>
            <p:nvPr/>
          </p:nvSpPr>
          <p:spPr>
            <a:xfrm>
              <a:off x="1386888" y="3267986"/>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フリーフォーム 48"/>
          <p:cNvSpPr/>
          <p:nvPr/>
        </p:nvSpPr>
        <p:spPr>
          <a:xfrm flipV="1">
            <a:off x="973038" y="3270051"/>
            <a:ext cx="1865486" cy="2335407"/>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2293050" y="2639865"/>
            <a:ext cx="894288"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動作</a:t>
            </a:r>
            <a:r>
              <a:rPr lang="en-US" altLang="ja-JP" dirty="0" smtClean="0">
                <a:latin typeface="ＭＳ Ｐゴシック" pitchFamily="50" charset="-128"/>
                <a:ea typeface="ＭＳ Ｐゴシック" pitchFamily="50" charset="-128"/>
              </a:rPr>
              <a:t>1’</a:t>
            </a:r>
            <a:endParaRPr kumimoji="1" lang="ja-JP" altLang="en-US" dirty="0">
              <a:latin typeface="ＭＳ Ｐゴシック" pitchFamily="50" charset="-128"/>
              <a:ea typeface="ＭＳ Ｐゴシック" pitchFamily="50" charset="-128"/>
            </a:endParaRPr>
          </a:p>
        </p:txBody>
      </p:sp>
      <p:sp>
        <p:nvSpPr>
          <p:cNvPr id="21" name="テキスト ボックス 20"/>
          <p:cNvSpPr txBox="1"/>
          <p:nvPr/>
        </p:nvSpPr>
        <p:spPr>
          <a:xfrm>
            <a:off x="543142" y="3483316"/>
            <a:ext cx="461665" cy="1543051"/>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ロボットの状態</a:t>
            </a:r>
            <a:endParaRPr kumimoji="1" lang="ja-JP" altLang="en-US" dirty="0">
              <a:latin typeface="ＭＳ Ｐゴシック" pitchFamily="50" charset="-128"/>
              <a:ea typeface="ＭＳ Ｐゴシック" pitchFamily="50" charset="-128"/>
            </a:endParaRPr>
          </a:p>
        </p:txBody>
      </p:sp>
      <p:sp>
        <p:nvSpPr>
          <p:cNvPr id="58" name="テキスト ボックス 57"/>
          <p:cNvSpPr txBox="1"/>
          <p:nvPr/>
        </p:nvSpPr>
        <p:spPr>
          <a:xfrm>
            <a:off x="3434658" y="3579260"/>
            <a:ext cx="461665" cy="1543051"/>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ロボットの状態</a:t>
            </a:r>
            <a:endParaRPr kumimoji="1" lang="ja-JP" altLang="en-US" dirty="0">
              <a:latin typeface="ＭＳ Ｐゴシック" pitchFamily="50" charset="-128"/>
              <a:ea typeface="ＭＳ Ｐゴシック" pitchFamily="50" charset="-128"/>
            </a:endParaRPr>
          </a:p>
        </p:txBody>
      </p:sp>
      <p:sp>
        <p:nvSpPr>
          <p:cNvPr id="60" name="テキスト ボックス 59"/>
          <p:cNvSpPr txBox="1"/>
          <p:nvPr/>
        </p:nvSpPr>
        <p:spPr>
          <a:xfrm>
            <a:off x="5269720" y="5744905"/>
            <a:ext cx="762333"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grpSp>
        <p:nvGrpSpPr>
          <p:cNvPr id="61" name="グループ化 60"/>
          <p:cNvGrpSpPr/>
          <p:nvPr/>
        </p:nvGrpSpPr>
        <p:grpSpPr>
          <a:xfrm>
            <a:off x="2899754" y="3590844"/>
            <a:ext cx="575168" cy="1649913"/>
            <a:chOff x="3873980" y="3469659"/>
            <a:chExt cx="678949" cy="2015422"/>
          </a:xfrm>
        </p:grpSpPr>
        <p:sp>
          <p:nvSpPr>
            <p:cNvPr id="62" name="右矢印 61"/>
            <p:cNvSpPr/>
            <p:nvPr/>
          </p:nvSpPr>
          <p:spPr>
            <a:xfrm>
              <a:off x="4008600" y="3469659"/>
              <a:ext cx="544329" cy="2015422"/>
            </a:xfrm>
            <a:prstGeom prst="rightArrow">
              <a:avLst>
                <a:gd name="adj1" fmla="val 87645"/>
                <a:gd name="adj2" fmla="val 51507"/>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3873980" y="3732126"/>
              <a:ext cx="544966" cy="1668282"/>
            </a:xfrm>
            <a:prstGeom prst="rect">
              <a:avLst/>
            </a:prstGeom>
            <a:noFill/>
          </p:spPr>
          <p:txBody>
            <a:bodyPr vert="eaVert" wrap="square" rtlCol="0">
              <a:spAutoFit/>
            </a:bodyPr>
            <a:lstStyle/>
            <a:p>
              <a:r>
                <a:rPr kumimoji="1" lang="ja-JP" altLang="en-US" dirty="0" smtClean="0">
                  <a:solidFill>
                    <a:schemeClr val="bg1">
                      <a:lumMod val="95000"/>
                    </a:schemeClr>
                  </a:solidFill>
                  <a:latin typeface="ＭＳ Ｐゴシック" pitchFamily="50" charset="-128"/>
                  <a:ea typeface="ＭＳ Ｐゴシック" pitchFamily="50" charset="-128"/>
                </a:rPr>
                <a:t>動作知識化</a:t>
              </a:r>
              <a:endParaRPr kumimoji="1" lang="ja-JP" altLang="en-US" dirty="0">
                <a:solidFill>
                  <a:schemeClr val="bg1">
                    <a:lumMod val="95000"/>
                  </a:schemeClr>
                </a:solidFill>
                <a:latin typeface="ＭＳ Ｐゴシック" pitchFamily="50" charset="-128"/>
                <a:ea typeface="ＭＳ Ｐゴシック" pitchFamily="50" charset="-128"/>
              </a:endParaRPr>
            </a:p>
          </p:txBody>
        </p:sp>
      </p:grpSp>
      <p:cxnSp>
        <p:nvCxnSpPr>
          <p:cNvPr id="64" name="直線矢印コネクタ 63"/>
          <p:cNvCxnSpPr/>
          <p:nvPr/>
        </p:nvCxnSpPr>
        <p:spPr>
          <a:xfrm flipH="1">
            <a:off x="1547664" y="2939471"/>
            <a:ext cx="325518" cy="469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a:off x="2359028" y="2949508"/>
            <a:ext cx="196748" cy="3258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44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a:t>
            </a:r>
            <a:r>
              <a:rPr lang="ja-JP" altLang="en-US" sz="4800" dirty="0">
                <a:latin typeface="ＭＳ Ｐゴシック" pitchFamily="50" charset="-128"/>
                <a:ea typeface="ＭＳ Ｐゴシック" pitchFamily="50" charset="-128"/>
              </a:rPr>
              <a:t>知識化・動作生成</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39624" y="1052736"/>
            <a:ext cx="8541331" cy="1728192"/>
          </a:xfrm>
        </p:spPr>
        <p:txBody>
          <a:bodyPr>
            <a:normAutofit fontScale="92500" lnSpcReduction="10000"/>
          </a:bodyPr>
          <a:lstStyle/>
          <a:p>
            <a:pPr>
              <a:buFont typeface="Wingdings" pitchFamily="2" charset="2"/>
              <a:buChar char="n"/>
            </a:pPr>
            <a:r>
              <a:rPr kumimoji="1" lang="ja-JP" altLang="en-US" dirty="0" smtClean="0">
                <a:latin typeface="ＭＳ Ｐゴシック" pitchFamily="50" charset="-128"/>
                <a:ea typeface="ＭＳ Ｐゴシック" pitchFamily="50" charset="-128"/>
              </a:rPr>
              <a:t>動作知識化</a:t>
            </a:r>
            <a:endParaRPr kumimoji="1" lang="en-US" altLang="ja-JP" dirty="0" smtClean="0">
              <a:latin typeface="ＭＳ Ｐゴシック" pitchFamily="50" charset="-128"/>
              <a:ea typeface="ＭＳ Ｐゴシック" pitchFamily="50" charset="-128"/>
            </a:endParaRPr>
          </a:p>
          <a:p>
            <a:pPr lvl="1"/>
            <a:r>
              <a:rPr kumimoji="1" lang="ja-JP" altLang="en-US" dirty="0" smtClean="0">
                <a:latin typeface="ＭＳ Ｐゴシック" pitchFamily="50" charset="-128"/>
                <a:ea typeface="ＭＳ Ｐゴシック" pitchFamily="50" charset="-128"/>
              </a:rPr>
              <a:t>ロボットの状態を</a:t>
            </a:r>
            <a:r>
              <a:rPr kumimoji="1" lang="ja-JP" altLang="en-US" dirty="0" err="1" smtClean="0">
                <a:latin typeface="ＭＳ Ｐゴシック" pitchFamily="50" charset="-128"/>
                <a:ea typeface="ＭＳ Ｐゴシック" pitchFamily="50" charset="-128"/>
              </a:rPr>
              <a:t>に</a:t>
            </a:r>
            <a:r>
              <a:rPr kumimoji="1" lang="ja-JP" altLang="en-US" dirty="0" smtClean="0">
                <a:latin typeface="ＭＳ Ｐゴシック" pitchFamily="50" charset="-128"/>
                <a:ea typeface="ＭＳ Ｐゴシック" pitchFamily="50" charset="-128"/>
              </a:rPr>
              <a:t>対応するセルを中心に選択頻度を与える</a:t>
            </a:r>
            <a:endParaRPr kumimoji="1" lang="en-US" altLang="ja-JP" dirty="0" smtClean="0">
              <a:latin typeface="ＭＳ Ｐゴシック" pitchFamily="50" charset="-128"/>
              <a:ea typeface="ＭＳ Ｐゴシック" pitchFamily="50" charset="-128"/>
            </a:endParaRPr>
          </a:p>
          <a:p>
            <a:pPr>
              <a:buFont typeface="Wingdings" pitchFamily="2" charset="2"/>
              <a:buChar char="n"/>
            </a:pPr>
            <a:r>
              <a:rPr kumimoji="1" lang="ja-JP" altLang="en-US" dirty="0" smtClean="0">
                <a:latin typeface="ＭＳ Ｐゴシック" pitchFamily="50" charset="-128"/>
                <a:ea typeface="ＭＳ Ｐゴシック" pitchFamily="50" charset="-128"/>
              </a:rPr>
              <a:t>動作生成</a:t>
            </a:r>
            <a:endParaRPr kumimoji="1" lang="en-US" altLang="ja-JP" dirty="0" smtClean="0">
              <a:latin typeface="ＭＳ Ｐゴシック" pitchFamily="50" charset="-128"/>
              <a:ea typeface="ＭＳ Ｐゴシック" pitchFamily="50" charset="-128"/>
            </a:endParaRPr>
          </a:p>
          <a:p>
            <a:pPr lvl="1"/>
            <a:r>
              <a:rPr kumimoji="1" lang="ja-JP" altLang="en-US" dirty="0" smtClean="0">
                <a:latin typeface="ＭＳ Ｐゴシック" pitchFamily="50" charset="-128"/>
                <a:ea typeface="ＭＳ Ｐゴシック" pitchFamily="50" charset="-128"/>
              </a:rPr>
              <a:t>入力された状態値から選択頻度の高い次状態を考慮した次状態を出力する</a:t>
            </a:r>
            <a:endParaRPr kumimoji="1" lang="en-US" altLang="ja-JP" dirty="0" smtClean="0">
              <a:latin typeface="ＭＳ Ｐゴシック" pitchFamily="50" charset="-128"/>
              <a:ea typeface="ＭＳ Ｐゴシック" pitchFamily="50" charset="-128"/>
            </a:endParaRPr>
          </a:p>
        </p:txBody>
      </p:sp>
      <p:sp>
        <p:nvSpPr>
          <p:cNvPr id="20" name="右矢印 19"/>
          <p:cNvSpPr/>
          <p:nvPr/>
        </p:nvSpPr>
        <p:spPr>
          <a:xfrm>
            <a:off x="2087375" y="4200996"/>
            <a:ext cx="268240"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349445" y="3560561"/>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4491804" y="4104985"/>
            <a:ext cx="430887" cy="1128985"/>
            <a:chOff x="5705045" y="3735574"/>
            <a:chExt cx="430887" cy="1128985"/>
          </a:xfrm>
        </p:grpSpPr>
        <p:sp>
          <p:nvSpPr>
            <p:cNvPr id="23" name="テキスト ボックス 22"/>
            <p:cNvSpPr txBox="1"/>
            <p:nvPr/>
          </p:nvSpPr>
          <p:spPr>
            <a:xfrm>
              <a:off x="5705045" y="3735574"/>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24" name="テキスト ボックス 23"/>
                <p:cNvSpPr txBox="1"/>
                <p:nvPr/>
              </p:nvSpPr>
              <p:spPr>
                <a:xfrm>
                  <a:off x="5755954" y="4495227"/>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55954" y="4495227"/>
                  <a:ext cx="367631" cy="369332"/>
                </a:xfrm>
                <a:prstGeom prst="rect">
                  <a:avLst/>
                </a:prstGeom>
                <a:blipFill rotWithShape="1">
                  <a:blip r:embed="rId7"/>
                  <a:stretch>
                    <a:fillRect b="-6557"/>
                  </a:stretch>
                </a:blipFill>
              </p:spPr>
              <p:txBody>
                <a:bodyPr/>
                <a:lstStyle/>
                <a:p>
                  <a:r>
                    <a:rPr lang="ja-JP" altLang="en-US">
                      <a:noFill/>
                    </a:rPr>
                    <a:t> </a:t>
                  </a:r>
                </a:p>
              </p:txBody>
            </p:sp>
          </mc:Fallback>
        </mc:AlternateContent>
      </p:grpSp>
      <p:sp>
        <p:nvSpPr>
          <p:cNvPr id="27" name="テキスト ボックス 26"/>
          <p:cNvSpPr txBox="1"/>
          <p:nvPr/>
        </p:nvSpPr>
        <p:spPr>
          <a:xfrm>
            <a:off x="4248317" y="3201308"/>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28" name="テキスト ボックス 27"/>
          <p:cNvSpPr txBox="1"/>
          <p:nvPr/>
        </p:nvSpPr>
        <p:spPr>
          <a:xfrm>
            <a:off x="4248317" y="5878685"/>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15" name="グループ化 14"/>
          <p:cNvGrpSpPr/>
          <p:nvPr/>
        </p:nvGrpSpPr>
        <p:grpSpPr>
          <a:xfrm>
            <a:off x="2638561" y="3442232"/>
            <a:ext cx="1717519" cy="2448233"/>
            <a:chOff x="3232367" y="3327075"/>
            <a:chExt cx="1717519" cy="2448233"/>
          </a:xfrm>
        </p:grpSpPr>
        <p:cxnSp>
          <p:nvCxnSpPr>
            <p:cNvPr id="31" name="直線矢印コネクタ 30"/>
            <p:cNvCxnSpPr/>
            <p:nvPr/>
          </p:nvCxnSpPr>
          <p:spPr>
            <a:xfrm flipV="1">
              <a:off x="3244353" y="3327075"/>
              <a:ext cx="0" cy="24433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232367" y="5770436"/>
              <a:ext cx="1717519" cy="4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74" name="表 73"/>
          <p:cNvGraphicFramePr>
            <a:graphicFrameLocks noGrp="1"/>
          </p:cNvGraphicFramePr>
          <p:nvPr>
            <p:extLst>
              <p:ext uri="{D42A27DB-BD31-4B8C-83A1-F6EECF244321}">
                <p14:modId xmlns:p14="http://schemas.microsoft.com/office/powerpoint/2010/main" val="930113677"/>
              </p:ext>
            </p:extLst>
          </p:nvPr>
        </p:nvGraphicFramePr>
        <p:xfrm>
          <a:off x="2650547" y="3642883"/>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6" name="グループ化 75"/>
          <p:cNvGrpSpPr/>
          <p:nvPr/>
        </p:nvGrpSpPr>
        <p:grpSpPr>
          <a:xfrm>
            <a:off x="5117290" y="3414828"/>
            <a:ext cx="1717519" cy="2448233"/>
            <a:chOff x="3232367" y="3327075"/>
            <a:chExt cx="1717519" cy="2448233"/>
          </a:xfrm>
        </p:grpSpPr>
        <p:cxnSp>
          <p:nvCxnSpPr>
            <p:cNvPr id="77" name="直線矢印コネクタ 76"/>
            <p:cNvCxnSpPr/>
            <p:nvPr/>
          </p:nvCxnSpPr>
          <p:spPr>
            <a:xfrm flipV="1">
              <a:off x="3244353" y="3327075"/>
              <a:ext cx="0" cy="24433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3232367" y="5770436"/>
              <a:ext cx="1717519" cy="4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01" name="表 100"/>
          <p:cNvGraphicFramePr>
            <a:graphicFrameLocks noGrp="1"/>
          </p:cNvGraphicFramePr>
          <p:nvPr>
            <p:extLst>
              <p:ext uri="{D42A27DB-BD31-4B8C-83A1-F6EECF244321}">
                <p14:modId xmlns:p14="http://schemas.microsoft.com/office/powerpoint/2010/main" val="1091585438"/>
              </p:ext>
            </p:extLst>
          </p:nvPr>
        </p:nvGraphicFramePr>
        <p:xfrm>
          <a:off x="5129276" y="3612396"/>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 name="右矢印 101"/>
          <p:cNvSpPr/>
          <p:nvPr/>
        </p:nvSpPr>
        <p:spPr>
          <a:xfrm>
            <a:off x="6825277" y="4300485"/>
            <a:ext cx="42487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3" name="グループ化 102"/>
          <p:cNvGrpSpPr/>
          <p:nvPr/>
        </p:nvGrpSpPr>
        <p:grpSpPr>
          <a:xfrm>
            <a:off x="7245147" y="3202216"/>
            <a:ext cx="1814357" cy="3036692"/>
            <a:chOff x="136853" y="2533841"/>
            <a:chExt cx="2475721" cy="3658056"/>
          </a:xfrm>
        </p:grpSpPr>
        <p:grpSp>
          <p:nvGrpSpPr>
            <p:cNvPr id="104" name="グループ化 103"/>
            <p:cNvGrpSpPr/>
            <p:nvPr/>
          </p:nvGrpSpPr>
          <p:grpSpPr>
            <a:xfrm>
              <a:off x="136853" y="2533841"/>
              <a:ext cx="2475721" cy="3553166"/>
              <a:chOff x="136853" y="2533841"/>
              <a:chExt cx="2475721" cy="3553166"/>
            </a:xfrm>
          </p:grpSpPr>
          <p:cxnSp>
            <p:nvCxnSpPr>
              <p:cNvPr id="107" name="直線矢印コネクタ 106"/>
              <p:cNvCxnSpPr/>
              <p:nvPr/>
            </p:nvCxnSpPr>
            <p:spPr>
              <a:xfrm flipH="1" flipV="1">
                <a:off x="339170" y="2923781"/>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349648" y="5772308"/>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テキスト ボックス 108"/>
                  <p:cNvSpPr txBox="1"/>
                  <p:nvPr/>
                </p:nvSpPr>
                <p:spPr>
                  <a:xfrm>
                    <a:off x="136853" y="2533841"/>
                    <a:ext cx="354965" cy="369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136853" y="2533841"/>
                    <a:ext cx="354965" cy="369333"/>
                  </a:xfrm>
                  <a:prstGeom prst="rect">
                    <a:avLst/>
                  </a:prstGeom>
                  <a:blipFill rotWithShape="1">
                    <a:blip r:embed="rId11"/>
                    <a:stretch>
                      <a:fillRect r="-30233"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p:cNvSpPr txBox="1"/>
                  <p:nvPr/>
                </p:nvSpPr>
                <p:spPr>
                  <a:xfrm>
                    <a:off x="2273187" y="5717674"/>
                    <a:ext cx="33938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0" name="テキスト ボックス 109"/>
                  <p:cNvSpPr txBox="1">
                    <a:spLocks noRot="1" noChangeAspect="1" noMove="1" noResize="1" noEditPoints="1" noAdjustHandles="1" noChangeArrowheads="1" noChangeShapeType="1" noTextEdit="1"/>
                  </p:cNvSpPr>
                  <p:nvPr/>
                </p:nvSpPr>
                <p:spPr>
                  <a:xfrm>
                    <a:off x="2273187" y="5717674"/>
                    <a:ext cx="339387" cy="369333"/>
                  </a:xfrm>
                  <a:prstGeom prst="rect">
                    <a:avLst/>
                  </a:prstGeom>
                  <a:blipFill rotWithShape="1">
                    <a:blip r:embed="rId12"/>
                    <a:stretch>
                      <a:fillRect r="-5000" b="-12000"/>
                    </a:stretch>
                  </a:blipFill>
                </p:spPr>
                <p:txBody>
                  <a:bodyPr/>
                  <a:lstStyle/>
                  <a:p>
                    <a:r>
                      <a:rPr lang="ja-JP" altLang="en-US">
                        <a:noFill/>
                      </a:rPr>
                      <a:t> </a:t>
                    </a:r>
                  </a:p>
                </p:txBody>
              </p:sp>
            </mc:Fallback>
          </mc:AlternateContent>
        </p:grpSp>
        <p:sp>
          <p:nvSpPr>
            <p:cNvPr id="106" name="テキスト ボックス 105"/>
            <p:cNvSpPr txBox="1"/>
            <p:nvPr/>
          </p:nvSpPr>
          <p:spPr>
            <a:xfrm>
              <a:off x="349648" y="5746993"/>
              <a:ext cx="1927518" cy="444904"/>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状態出力</a:t>
              </a:r>
              <a:endParaRPr kumimoji="1" lang="ja-JP" altLang="en-US" dirty="0">
                <a:latin typeface="ＭＳ Ｐゴシック" pitchFamily="50" charset="-128"/>
                <a:ea typeface="ＭＳ Ｐゴシック" pitchFamily="50" charset="-128"/>
              </a:endParaRPr>
            </a:p>
          </p:txBody>
        </p:sp>
      </p:grpSp>
      <p:sp>
        <p:nvSpPr>
          <p:cNvPr id="111" name="テキスト ボックス 110"/>
          <p:cNvSpPr txBox="1"/>
          <p:nvPr/>
        </p:nvSpPr>
        <p:spPr>
          <a:xfrm>
            <a:off x="1381533" y="2831976"/>
            <a:ext cx="1390267" cy="369332"/>
          </a:xfrm>
          <a:prstGeom prst="rect">
            <a:avLst/>
          </a:prstGeom>
          <a:noFill/>
          <a:ln>
            <a:solidFill>
              <a:schemeClr val="accent1">
                <a:lumMod val="60000"/>
                <a:lumOff val="40000"/>
              </a:schemeClr>
            </a:solidFill>
          </a:ln>
        </p:spPr>
        <p:txBody>
          <a:bodyPr wrap="square" rtlCol="0">
            <a:spAutoFit/>
          </a:bodyPr>
          <a:lstStyle/>
          <a:p>
            <a:r>
              <a:rPr kumimoji="1" lang="ja-JP" altLang="en-US" dirty="0" smtClean="0">
                <a:latin typeface="ＭＳ Ｐゴシック" pitchFamily="50" charset="-128"/>
                <a:ea typeface="ＭＳ Ｐゴシック" pitchFamily="50" charset="-128"/>
              </a:rPr>
              <a:t>動作知識化</a:t>
            </a:r>
            <a:endParaRPr kumimoji="1" lang="ja-JP" altLang="en-US" dirty="0">
              <a:latin typeface="ＭＳ Ｐゴシック" pitchFamily="50" charset="-128"/>
              <a:ea typeface="ＭＳ Ｐゴシック" pitchFamily="50" charset="-128"/>
            </a:endParaRPr>
          </a:p>
        </p:txBody>
      </p:sp>
      <p:sp>
        <p:nvSpPr>
          <p:cNvPr id="112" name="テキスト ボックス 111"/>
          <p:cNvSpPr txBox="1"/>
          <p:nvPr/>
        </p:nvSpPr>
        <p:spPr>
          <a:xfrm>
            <a:off x="5831506" y="2832884"/>
            <a:ext cx="1157228" cy="369332"/>
          </a:xfrm>
          <a:prstGeom prst="rect">
            <a:avLst/>
          </a:prstGeom>
          <a:noFill/>
          <a:ln>
            <a:solidFill>
              <a:srgbClr val="00B0F0"/>
            </a:solidFill>
          </a:ln>
        </p:spPr>
        <p:txBody>
          <a:bodyPr wrap="square" rtlCol="0">
            <a:spAutoFit/>
          </a:bodyPr>
          <a:lstStyle/>
          <a:p>
            <a:r>
              <a:rPr kumimoji="1" lang="ja-JP" altLang="en-US" dirty="0" smtClean="0">
                <a:latin typeface="ＭＳ Ｐゴシック" pitchFamily="50" charset="-128"/>
                <a:ea typeface="ＭＳ Ｐゴシック" pitchFamily="50" charset="-128"/>
              </a:rPr>
              <a:t>動作生成</a:t>
            </a:r>
            <a:endParaRPr kumimoji="1" lang="ja-JP" altLang="en-US" dirty="0">
              <a:latin typeface="ＭＳ Ｐゴシック" pitchFamily="50" charset="-128"/>
              <a:ea typeface="ＭＳ Ｐゴシック" pitchFamily="50" charset="-128"/>
            </a:endParaRPr>
          </a:p>
        </p:txBody>
      </p:sp>
      <p:grpSp>
        <p:nvGrpSpPr>
          <p:cNvPr id="19" name="グループ化 18"/>
          <p:cNvGrpSpPr/>
          <p:nvPr/>
        </p:nvGrpSpPr>
        <p:grpSpPr>
          <a:xfrm>
            <a:off x="488958" y="3266374"/>
            <a:ext cx="1741460" cy="2557636"/>
            <a:chOff x="269489" y="3266374"/>
            <a:chExt cx="1741460" cy="2557636"/>
          </a:xfrm>
        </p:grpSpPr>
        <p:grpSp>
          <p:nvGrpSpPr>
            <p:cNvPr id="16" name="グループ化 15"/>
            <p:cNvGrpSpPr/>
            <p:nvPr/>
          </p:nvGrpSpPr>
          <p:grpSpPr>
            <a:xfrm>
              <a:off x="269489" y="3266374"/>
              <a:ext cx="1741460" cy="2557636"/>
              <a:chOff x="339170" y="2691332"/>
              <a:chExt cx="2376251" cy="3080976"/>
            </a:xfrm>
          </p:grpSpPr>
          <p:grpSp>
            <p:nvGrpSpPr>
              <p:cNvPr id="13" name="グループ化 12"/>
              <p:cNvGrpSpPr/>
              <p:nvPr/>
            </p:nvGrpSpPr>
            <p:grpSpPr>
              <a:xfrm>
                <a:off x="339170" y="2923781"/>
                <a:ext cx="2252192" cy="2848527"/>
                <a:chOff x="339170" y="2923781"/>
                <a:chExt cx="2252192" cy="2848527"/>
              </a:xfrm>
            </p:grpSpPr>
            <p:cxnSp>
              <p:nvCxnSpPr>
                <p:cNvPr id="6" name="直線矢印コネクタ 5"/>
                <p:cNvCxnSpPr/>
                <p:nvPr/>
              </p:nvCxnSpPr>
              <p:spPr>
                <a:xfrm flipH="1" flipV="1">
                  <a:off x="339170" y="2923781"/>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49648" y="5772308"/>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フリーフォーム 36"/>
              <p:cNvSpPr/>
              <p:nvPr/>
            </p:nvSpPr>
            <p:spPr>
              <a:xfrm>
                <a:off x="344407" y="3269182"/>
                <a:ext cx="2028301"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473707" y="2691332"/>
                <a:ext cx="2241714" cy="444904"/>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ロボットの動作</a:t>
                </a:r>
                <a:endParaRPr kumimoji="1" lang="ja-JP" altLang="en-US" dirty="0">
                  <a:latin typeface="ＭＳ Ｐゴシック" pitchFamily="50" charset="-128"/>
                  <a:ea typeface="ＭＳ Ｐゴシック" pitchFamily="50" charset="-128"/>
                </a:endParaRPr>
              </a:p>
            </p:txBody>
          </p:sp>
        </p:grpSp>
        <p:sp>
          <p:nvSpPr>
            <p:cNvPr id="114" name="円/楕円 113"/>
            <p:cNvSpPr>
              <a:spLocks noChangeAspect="1"/>
            </p:cNvSpPr>
            <p:nvPr/>
          </p:nvSpPr>
          <p:spPr>
            <a:xfrm>
              <a:off x="432000" y="3924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a:spLocks noChangeAspect="1"/>
            </p:cNvSpPr>
            <p:nvPr/>
          </p:nvSpPr>
          <p:spPr>
            <a:xfrm>
              <a:off x="648000" y="371704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a:spLocks noChangeAspect="1"/>
            </p:cNvSpPr>
            <p:nvPr/>
          </p:nvSpPr>
          <p:spPr>
            <a:xfrm>
              <a:off x="864000" y="429310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a:spLocks noChangeAspect="1"/>
            </p:cNvSpPr>
            <p:nvPr/>
          </p:nvSpPr>
          <p:spPr>
            <a:xfrm>
              <a:off x="1080000" y="494117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a:spLocks noChangeAspect="1"/>
            </p:cNvSpPr>
            <p:nvPr/>
          </p:nvSpPr>
          <p:spPr>
            <a:xfrm>
              <a:off x="1260000" y="551724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a:spLocks noChangeAspect="1"/>
            </p:cNvSpPr>
            <p:nvPr/>
          </p:nvSpPr>
          <p:spPr>
            <a:xfrm>
              <a:off x="1476788" y="543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a:spLocks noChangeAspect="1"/>
            </p:cNvSpPr>
            <p:nvPr/>
          </p:nvSpPr>
          <p:spPr>
            <a:xfrm>
              <a:off x="1691680" y="4464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 name="円/楕円 122"/>
          <p:cNvSpPr>
            <a:spLocks noChangeAspect="1"/>
          </p:cNvSpPr>
          <p:nvPr/>
        </p:nvSpPr>
        <p:spPr>
          <a:xfrm>
            <a:off x="2713684" y="3999819"/>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a:spLocks noChangeAspect="1"/>
          </p:cNvSpPr>
          <p:nvPr/>
        </p:nvSpPr>
        <p:spPr>
          <a:xfrm>
            <a:off x="2929684" y="3792859"/>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a:spLocks noChangeAspect="1"/>
          </p:cNvSpPr>
          <p:nvPr/>
        </p:nvSpPr>
        <p:spPr>
          <a:xfrm>
            <a:off x="3145684" y="436892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a:spLocks noChangeAspect="1"/>
          </p:cNvSpPr>
          <p:nvPr/>
        </p:nvSpPr>
        <p:spPr>
          <a:xfrm>
            <a:off x="3361684" y="501699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a:spLocks noChangeAspect="1"/>
          </p:cNvSpPr>
          <p:nvPr/>
        </p:nvSpPr>
        <p:spPr>
          <a:xfrm>
            <a:off x="3541684" y="5593059"/>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a:spLocks noChangeAspect="1"/>
          </p:cNvSpPr>
          <p:nvPr/>
        </p:nvSpPr>
        <p:spPr>
          <a:xfrm>
            <a:off x="3780128" y="547508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3973364" y="4539819"/>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a:spLocks noChangeAspect="1"/>
          </p:cNvSpPr>
          <p:nvPr/>
        </p:nvSpPr>
        <p:spPr>
          <a:xfrm>
            <a:off x="6031626" y="5544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a:spLocks noChangeAspect="1"/>
          </p:cNvSpPr>
          <p:nvPr/>
        </p:nvSpPr>
        <p:spPr>
          <a:xfrm>
            <a:off x="6247626" y="547126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a:spLocks noChangeAspect="1"/>
          </p:cNvSpPr>
          <p:nvPr/>
        </p:nvSpPr>
        <p:spPr>
          <a:xfrm>
            <a:off x="6464950" y="522920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7" name="表 136"/>
          <p:cNvGraphicFramePr>
            <a:graphicFrameLocks noGrp="1"/>
          </p:cNvGraphicFramePr>
          <p:nvPr>
            <p:extLst>
              <p:ext uri="{D42A27DB-BD31-4B8C-83A1-F6EECF244321}">
                <p14:modId xmlns:p14="http://schemas.microsoft.com/office/powerpoint/2010/main" val="844619855"/>
              </p:ext>
            </p:extLst>
          </p:nvPr>
        </p:nvGraphicFramePr>
        <p:xfrm>
          <a:off x="6398043" y="4921378"/>
          <a:ext cx="208280" cy="936545"/>
        </p:xfrm>
        <a:graphic>
          <a:graphicData uri="http://schemas.openxmlformats.org/drawingml/2006/table">
            <a:tbl>
              <a:tblPr firstRow="1" bandRow="1">
                <a:tableStyleId>{5C22544A-7EE6-4342-B048-85BDC9FD1C3A}</a:tableStyleId>
              </a:tblPr>
              <a:tblGrid>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38" name="直線矢印コネクタ 137"/>
          <p:cNvCxnSpPr/>
          <p:nvPr/>
        </p:nvCxnSpPr>
        <p:spPr>
          <a:xfrm flipV="1">
            <a:off x="6109724" y="5520906"/>
            <a:ext cx="135525" cy="611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V="1">
            <a:off x="6280537" y="5218981"/>
            <a:ext cx="206251" cy="2532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V="1">
            <a:off x="6283977" y="5029200"/>
            <a:ext cx="211438" cy="436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6305255" y="5391509"/>
            <a:ext cx="172907" cy="754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2" name="表 141"/>
          <p:cNvGraphicFramePr>
            <a:graphicFrameLocks noGrp="1"/>
          </p:cNvGraphicFramePr>
          <p:nvPr>
            <p:extLst>
              <p:ext uri="{D42A27DB-BD31-4B8C-83A1-F6EECF244321}">
                <p14:modId xmlns:p14="http://schemas.microsoft.com/office/powerpoint/2010/main" val="3353613336"/>
              </p:ext>
            </p:extLst>
          </p:nvPr>
        </p:nvGraphicFramePr>
        <p:xfrm>
          <a:off x="2650547" y="3458618"/>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3" name="表 142"/>
          <p:cNvGraphicFramePr>
            <a:graphicFrameLocks noGrp="1"/>
          </p:cNvGraphicFramePr>
          <p:nvPr>
            <p:extLst>
              <p:ext uri="{D42A27DB-BD31-4B8C-83A1-F6EECF244321}">
                <p14:modId xmlns:p14="http://schemas.microsoft.com/office/powerpoint/2010/main" val="1523548884"/>
              </p:ext>
            </p:extLst>
          </p:nvPr>
        </p:nvGraphicFramePr>
        <p:xfrm>
          <a:off x="3289040" y="4574538"/>
          <a:ext cx="208280" cy="936545"/>
        </p:xfrm>
        <a:graphic>
          <a:graphicData uri="http://schemas.openxmlformats.org/drawingml/2006/table">
            <a:tbl>
              <a:tblPr firstRow="1" bandRow="1">
                <a:tableStyleId>{5C22544A-7EE6-4342-B048-85BDC9FD1C3A}</a:tableStyleId>
              </a:tblPr>
              <a:tblGrid>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5" name="表 144"/>
          <p:cNvGraphicFramePr>
            <a:graphicFrameLocks noGrp="1"/>
          </p:cNvGraphicFramePr>
          <p:nvPr>
            <p:extLst>
              <p:ext uri="{D42A27DB-BD31-4B8C-83A1-F6EECF244321}">
                <p14:modId xmlns:p14="http://schemas.microsoft.com/office/powerpoint/2010/main" val="2789729312"/>
              </p:ext>
            </p:extLst>
          </p:nvPr>
        </p:nvGraphicFramePr>
        <p:xfrm>
          <a:off x="3472982" y="5124786"/>
          <a:ext cx="208280" cy="749236"/>
        </p:xfrm>
        <a:graphic>
          <a:graphicData uri="http://schemas.openxmlformats.org/drawingml/2006/table">
            <a:tbl>
              <a:tblPr firstRow="1" bandRow="1">
                <a:tableStyleId>{5C22544A-7EE6-4342-B048-85BDC9FD1C3A}</a:tableStyleId>
              </a:tblPr>
              <a:tblGrid>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6" name="表 145"/>
          <p:cNvGraphicFramePr>
            <a:graphicFrameLocks noGrp="1"/>
          </p:cNvGraphicFramePr>
          <p:nvPr>
            <p:extLst>
              <p:ext uri="{D42A27DB-BD31-4B8C-83A1-F6EECF244321}">
                <p14:modId xmlns:p14="http://schemas.microsoft.com/office/powerpoint/2010/main" val="3750775154"/>
              </p:ext>
            </p:extLst>
          </p:nvPr>
        </p:nvGraphicFramePr>
        <p:xfrm>
          <a:off x="2860982" y="3276756"/>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7" name="表 146"/>
          <p:cNvGraphicFramePr>
            <a:graphicFrameLocks noGrp="1"/>
          </p:cNvGraphicFramePr>
          <p:nvPr>
            <p:extLst>
              <p:ext uri="{D42A27DB-BD31-4B8C-83A1-F6EECF244321}">
                <p14:modId xmlns:p14="http://schemas.microsoft.com/office/powerpoint/2010/main" val="596057172"/>
              </p:ext>
            </p:extLst>
          </p:nvPr>
        </p:nvGraphicFramePr>
        <p:xfrm>
          <a:off x="3076982" y="3805166"/>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8" name="表 147"/>
          <p:cNvGraphicFramePr>
            <a:graphicFrameLocks noGrp="1"/>
          </p:cNvGraphicFramePr>
          <p:nvPr>
            <p:extLst>
              <p:ext uri="{D42A27DB-BD31-4B8C-83A1-F6EECF244321}">
                <p14:modId xmlns:p14="http://schemas.microsoft.com/office/powerpoint/2010/main" val="3829127579"/>
              </p:ext>
            </p:extLst>
          </p:nvPr>
        </p:nvGraphicFramePr>
        <p:xfrm>
          <a:off x="3711426" y="4982590"/>
          <a:ext cx="208280" cy="957060"/>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9" name="表 148"/>
          <p:cNvGraphicFramePr>
            <a:graphicFrameLocks noGrp="1"/>
          </p:cNvGraphicFramePr>
          <p:nvPr>
            <p:extLst>
              <p:ext uri="{D42A27DB-BD31-4B8C-83A1-F6EECF244321}">
                <p14:modId xmlns:p14="http://schemas.microsoft.com/office/powerpoint/2010/main" val="3967153214"/>
              </p:ext>
            </p:extLst>
          </p:nvPr>
        </p:nvGraphicFramePr>
        <p:xfrm>
          <a:off x="3904662" y="3999083"/>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0" name="円/楕円 149"/>
          <p:cNvSpPr>
            <a:spLocks noChangeAspect="1"/>
          </p:cNvSpPr>
          <p:nvPr/>
        </p:nvSpPr>
        <p:spPr>
          <a:xfrm>
            <a:off x="8028240" y="554399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a:spLocks noChangeAspect="1"/>
          </p:cNvSpPr>
          <p:nvPr/>
        </p:nvSpPr>
        <p:spPr>
          <a:xfrm>
            <a:off x="8244240" y="547125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a:spLocks noChangeAspect="1"/>
          </p:cNvSpPr>
          <p:nvPr/>
        </p:nvSpPr>
        <p:spPr>
          <a:xfrm>
            <a:off x="8461564" y="52292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72" y="3490136"/>
            <a:ext cx="461665" cy="1543051"/>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ロボットの状態</a:t>
            </a:r>
            <a:endParaRPr kumimoji="1" lang="ja-JP" altLang="en-US" dirty="0">
              <a:latin typeface="ＭＳ Ｐゴシック" pitchFamily="50" charset="-128"/>
              <a:ea typeface="ＭＳ Ｐゴシック" pitchFamily="50" charset="-128"/>
            </a:endParaRPr>
          </a:p>
        </p:txBody>
      </p:sp>
      <p:sp>
        <p:nvSpPr>
          <p:cNvPr id="5" name="テキスト ボックス 4"/>
          <p:cNvSpPr txBox="1"/>
          <p:nvPr/>
        </p:nvSpPr>
        <p:spPr>
          <a:xfrm>
            <a:off x="3721074" y="5856434"/>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cxnSp>
        <p:nvCxnSpPr>
          <p:cNvPr id="11" name="直線矢印コネクタ 10"/>
          <p:cNvCxnSpPr>
            <a:stCxn id="81" idx="2"/>
          </p:cNvCxnSpPr>
          <p:nvPr/>
        </p:nvCxnSpPr>
        <p:spPr>
          <a:xfrm flipH="1">
            <a:off x="1083469" y="3635706"/>
            <a:ext cx="325518" cy="469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2226008" y="3414828"/>
            <a:ext cx="461665" cy="1543051"/>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ロボットの状態</a:t>
            </a:r>
            <a:endParaRPr kumimoji="1" lang="ja-JP" altLang="en-US" dirty="0">
              <a:latin typeface="ＭＳ Ｐゴシック" pitchFamily="50" charset="-128"/>
              <a:ea typeface="ＭＳ Ｐゴシック" pitchFamily="50" charset="-128"/>
            </a:endParaRPr>
          </a:p>
        </p:txBody>
      </p:sp>
      <p:sp>
        <p:nvSpPr>
          <p:cNvPr id="84" name="テキスト ボックス 83"/>
          <p:cNvSpPr txBox="1"/>
          <p:nvPr/>
        </p:nvSpPr>
        <p:spPr>
          <a:xfrm>
            <a:off x="1525138" y="5822455"/>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
        <p:nvSpPr>
          <p:cNvPr id="85" name="テキスト ボックス 84"/>
          <p:cNvSpPr txBox="1"/>
          <p:nvPr/>
        </p:nvSpPr>
        <p:spPr>
          <a:xfrm>
            <a:off x="4742281" y="3408595"/>
            <a:ext cx="461665" cy="1543051"/>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ロボットの状態</a:t>
            </a:r>
            <a:endParaRPr kumimoji="1" lang="ja-JP" altLang="en-US" dirty="0">
              <a:latin typeface="ＭＳ Ｐゴシック" pitchFamily="50" charset="-128"/>
              <a:ea typeface="ＭＳ Ｐゴシック" pitchFamily="50" charset="-128"/>
            </a:endParaRPr>
          </a:p>
        </p:txBody>
      </p:sp>
      <p:sp>
        <p:nvSpPr>
          <p:cNvPr id="86" name="テキスト ボックス 85"/>
          <p:cNvSpPr txBox="1"/>
          <p:nvPr/>
        </p:nvSpPr>
        <p:spPr>
          <a:xfrm>
            <a:off x="6163622" y="5847907"/>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24400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2440" y="317634"/>
            <a:ext cx="7560840" cy="792088"/>
          </a:xfrm>
        </p:spPr>
        <p:txBody>
          <a:bodyPr>
            <a:noAutofit/>
          </a:bodyPr>
          <a:lstStyle/>
          <a:p>
            <a:r>
              <a:rPr kumimoji="1" lang="ja-JP" altLang="en-US" sz="4800" dirty="0" smtClean="0">
                <a:solidFill>
                  <a:schemeClr val="tx1"/>
                </a:solidFill>
                <a:latin typeface="ＭＳ Ｐゴシック" pitchFamily="50" charset="-128"/>
                <a:ea typeface="ＭＳ Ｐゴシック" pitchFamily="50" charset="-128"/>
              </a:rPr>
              <a:t>知識空間の構成</a:t>
            </a:r>
            <a:endParaRPr kumimoji="1" lang="ja-JP" altLang="en-US" sz="4800" dirty="0">
              <a:solidFill>
                <a:schemeClr val="tx1"/>
              </a:solidFill>
              <a:latin typeface="ＭＳ Ｐゴシック" pitchFamily="50" charset="-128"/>
              <a:ea typeface="ＭＳ Ｐゴシック" pitchFamily="50" charset="-128"/>
            </a:endParaRPr>
          </a:p>
        </p:txBody>
      </p:sp>
      <p:sp>
        <p:nvSpPr>
          <p:cNvPr id="58" name="テキスト ボックス 57"/>
          <p:cNvSpPr txBox="1"/>
          <p:nvPr/>
        </p:nvSpPr>
        <p:spPr>
          <a:xfrm>
            <a:off x="5506972" y="3655297"/>
            <a:ext cx="577402" cy="338554"/>
          </a:xfrm>
          <a:prstGeom prst="rect">
            <a:avLst/>
          </a:prstGeom>
          <a:noFill/>
        </p:spPr>
        <p:txBody>
          <a:bodyPr wrap="none" rtlCol="0">
            <a:spAutoFit/>
          </a:bodyPr>
          <a:lstStyle/>
          <a:p>
            <a:r>
              <a:rPr lang="ja-JP" altLang="en-US" sz="1600" dirty="0" smtClean="0">
                <a:ea typeface="ＭＳ Ｐゴシック" pitchFamily="50" charset="-128"/>
              </a:rPr>
              <a:t>セル</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44" name="テキスト ボックス 143"/>
              <p:cNvSpPr txBox="1"/>
              <p:nvPr/>
            </p:nvSpPr>
            <p:spPr>
              <a:xfrm>
                <a:off x="3083893" y="3861392"/>
                <a:ext cx="4971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𝟐</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44" name="テキスト ボックス 143"/>
              <p:cNvSpPr txBox="1">
                <a:spLocks noRot="1" noChangeAspect="1" noMove="1" noResize="1" noEditPoints="1" noAdjustHandles="1" noChangeArrowheads="1" noChangeShapeType="1" noTextEdit="1"/>
              </p:cNvSpPr>
              <p:nvPr/>
            </p:nvSpPr>
            <p:spPr>
              <a:xfrm>
                <a:off x="3083893" y="3861392"/>
                <a:ext cx="497187" cy="369332"/>
              </a:xfrm>
              <a:prstGeom prst="rect">
                <a:avLst/>
              </a:prstGeom>
              <a:blipFill rotWithShape="1">
                <a:blip r:embed="rId2"/>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09574" y="3721123"/>
                <a:ext cx="4971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𝟑</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09574" y="3721123"/>
                <a:ext cx="497187" cy="369332"/>
              </a:xfrm>
              <a:prstGeom prst="rect">
                <a:avLst/>
              </a:prstGeom>
              <a:blipFill rotWithShape="1">
                <a:blip r:embed="rId3"/>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762742" y="3905789"/>
                <a:ext cx="5052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𝒏</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762742" y="3905789"/>
                <a:ext cx="505203"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p:cNvSpPr/>
              <p:nvPr/>
            </p:nvSpPr>
            <p:spPr>
              <a:xfrm>
                <a:off x="3554415" y="3977915"/>
                <a:ext cx="484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a:ea typeface="ＭＳ Ｐゴシック" pitchFamily="50" charset="-128"/>
                            </a:rPr>
                          </m:ctrlPr>
                        </m:sSubPr>
                        <m:e>
                          <m:r>
                            <a:rPr lang="en-US" altLang="ja-JP" b="1" i="1">
                              <a:latin typeface="Cambria Math"/>
                              <a:ea typeface="ＭＳ Ｐゴシック" pitchFamily="50" charset="-128"/>
                            </a:rPr>
                            <m:t>𝑺</m:t>
                          </m:r>
                        </m:e>
                        <m:sub>
                          <m:r>
                            <a:rPr lang="en-US" altLang="ja-JP" b="1" i="1">
                              <a:latin typeface="Cambria Math"/>
                              <a:ea typeface="ＭＳ Ｐゴシック" pitchFamily="50" charset="-128"/>
                            </a:rPr>
                            <m:t>𝟏</m:t>
                          </m:r>
                        </m:sub>
                      </m:sSub>
                    </m:oMath>
                  </m:oMathPara>
                </a14:m>
                <a:endParaRPr lang="ja-JP" altLang="en-US"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3554415" y="3977915"/>
                <a:ext cx="484363" cy="369332"/>
              </a:xfrm>
              <a:prstGeom prst="rect">
                <a:avLst/>
              </a:prstGeom>
              <a:blipFill rotWithShape="1">
                <a:blip r:embed="rId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7" name="コンテンツ プレースホルダー 2"/>
              <p:cNvSpPr txBox="1">
                <a:spLocks/>
              </p:cNvSpPr>
              <p:nvPr/>
            </p:nvSpPr>
            <p:spPr>
              <a:xfrm>
                <a:off x="246855" y="980728"/>
                <a:ext cx="8415607" cy="252028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dirty="0" smtClean="0">
                    <a:solidFill>
                      <a:schemeClr val="tx1"/>
                    </a:solidFill>
                    <a:latin typeface="ＭＳ Ｐゴシック" pitchFamily="50" charset="-128"/>
                    <a:ea typeface="ＭＳ Ｐゴシック" pitchFamily="50" charset="-128"/>
                  </a:rPr>
                  <a:t>時間軸</a:t>
                </a:r>
                <a14:m>
                  <m:oMath xmlns:m="http://schemas.openxmlformats.org/officeDocument/2006/math">
                    <m:r>
                      <a:rPr lang="en-US" altLang="ja-JP" i="1">
                        <a:solidFill>
                          <a:schemeClr val="tx1"/>
                        </a:solidFill>
                        <a:latin typeface="Cambria Math"/>
                        <a:ea typeface="ＭＳ Ｐゴシック" pitchFamily="50" charset="-128"/>
                      </a:rPr>
                      <m:t>𝑡</m:t>
                    </m:r>
                  </m:oMath>
                </a14:m>
                <a:r>
                  <a:rPr lang="ja-JP" altLang="en-US" dirty="0" smtClean="0">
                    <a:solidFill>
                      <a:schemeClr val="tx1"/>
                    </a:solidFill>
                    <a:latin typeface="ＭＳ Ｐゴシック" pitchFamily="50" charset="-128"/>
                    <a:ea typeface="ＭＳ Ｐゴシック" pitchFamily="50" charset="-128"/>
                  </a:rPr>
                  <a:t>とロボットの状態軸</a:t>
                </a:r>
                <a14:m>
                  <m:oMath xmlns:m="http://schemas.openxmlformats.org/officeDocument/2006/math">
                    <m:sSub>
                      <m:sSubPr>
                        <m:ctrlPr>
                          <a:rPr lang="en-US" altLang="ja-JP" i="1">
                            <a:solidFill>
                              <a:schemeClr val="tx1"/>
                            </a:solidFill>
                            <a:latin typeface="Cambria Math"/>
                            <a:ea typeface="ＭＳ Ｐゴシック" pitchFamily="50" charset="-128"/>
                          </a:rPr>
                        </m:ctrlPr>
                      </m:sSubPr>
                      <m:e>
                        <m:r>
                          <a:rPr lang="en-US" altLang="ja-JP" i="1">
                            <a:solidFill>
                              <a:schemeClr val="tx1"/>
                            </a:solidFill>
                            <a:latin typeface="Cambria Math"/>
                            <a:ea typeface="ＭＳ Ｐゴシック" pitchFamily="50" charset="-128"/>
                          </a:rPr>
                          <m:t>𝑆</m:t>
                        </m:r>
                      </m:e>
                      <m:sub>
                        <m:r>
                          <a:rPr lang="en-US" altLang="ja-JP" i="1">
                            <a:solidFill>
                              <a:schemeClr val="tx1"/>
                            </a:solidFill>
                            <a:latin typeface="Cambria Math"/>
                            <a:ea typeface="ＭＳ Ｐゴシック" pitchFamily="50" charset="-128"/>
                          </a:rPr>
                          <m:t>1</m:t>
                        </m:r>
                      </m:sub>
                    </m:sSub>
                    <m:r>
                      <a:rPr lang="en-US" altLang="ja-JP" i="1">
                        <a:solidFill>
                          <a:schemeClr val="tx1"/>
                        </a:solidFill>
                        <a:latin typeface="Cambria Math"/>
                        <a:ea typeface="ＭＳ Ｐゴシック" pitchFamily="50" charset="-128"/>
                      </a:rPr>
                      <m:t>,</m:t>
                    </m:r>
                    <m:sSub>
                      <m:sSubPr>
                        <m:ctrlPr>
                          <a:rPr lang="en-US" altLang="ja-JP" i="1">
                            <a:solidFill>
                              <a:schemeClr val="tx1"/>
                            </a:solidFill>
                            <a:latin typeface="Cambria Math"/>
                            <a:ea typeface="ＭＳ Ｐゴシック" pitchFamily="50" charset="-128"/>
                          </a:rPr>
                        </m:ctrlPr>
                      </m:sSubPr>
                      <m:e>
                        <m:r>
                          <a:rPr lang="en-US" altLang="ja-JP" i="1">
                            <a:solidFill>
                              <a:schemeClr val="tx1"/>
                            </a:solidFill>
                            <a:latin typeface="Cambria Math"/>
                            <a:ea typeface="ＭＳ Ｐゴシック" pitchFamily="50" charset="-128"/>
                          </a:rPr>
                          <m:t>𝑆</m:t>
                        </m:r>
                      </m:e>
                      <m:sub>
                        <m:r>
                          <a:rPr lang="en-US" altLang="ja-JP" i="1">
                            <a:solidFill>
                              <a:schemeClr val="tx1"/>
                            </a:solidFill>
                            <a:latin typeface="Cambria Math"/>
                            <a:ea typeface="ＭＳ Ｐゴシック" pitchFamily="50" charset="-128"/>
                          </a:rPr>
                          <m:t>2</m:t>
                        </m:r>
                      </m:sub>
                    </m:sSub>
                    <m:r>
                      <a:rPr lang="en-US" altLang="ja-JP" i="1">
                        <a:solidFill>
                          <a:schemeClr val="tx1"/>
                        </a:solidFill>
                        <a:latin typeface="Cambria Math"/>
                        <a:ea typeface="ＭＳ Ｐゴシック" pitchFamily="50" charset="-128"/>
                      </a:rPr>
                      <m:t>,</m:t>
                    </m:r>
                    <m:r>
                      <a:rPr lang="en-US" altLang="ja-JP" i="1">
                        <a:solidFill>
                          <a:schemeClr val="tx1"/>
                        </a:solidFill>
                        <a:latin typeface="Cambria Math"/>
                        <a:ea typeface="Cambria Math"/>
                      </a:rPr>
                      <m:t>⋯,</m:t>
                    </m:r>
                    <m:sSub>
                      <m:sSubPr>
                        <m:ctrlPr>
                          <a:rPr lang="en-US" altLang="ja-JP" i="1">
                            <a:solidFill>
                              <a:schemeClr val="tx1"/>
                            </a:solidFill>
                            <a:latin typeface="Cambria Math"/>
                            <a:ea typeface="Cambria Math"/>
                          </a:rPr>
                        </m:ctrlPr>
                      </m:sSubPr>
                      <m:e>
                        <m:r>
                          <a:rPr lang="en-US" altLang="ja-JP" i="1">
                            <a:solidFill>
                              <a:schemeClr val="tx1"/>
                            </a:solidFill>
                            <a:latin typeface="Cambria Math"/>
                            <a:ea typeface="Cambria Math"/>
                          </a:rPr>
                          <m:t>𝑆</m:t>
                        </m:r>
                      </m:e>
                      <m:sub>
                        <m:r>
                          <a:rPr lang="en-US" altLang="ja-JP" i="1">
                            <a:solidFill>
                              <a:schemeClr val="tx1"/>
                            </a:solidFill>
                            <a:latin typeface="Cambria Math"/>
                            <a:ea typeface="Cambria Math"/>
                          </a:rPr>
                          <m:t>𝑛</m:t>
                        </m:r>
                      </m:sub>
                    </m:sSub>
                  </m:oMath>
                </a14:m>
                <a:r>
                  <a:rPr lang="ja-JP" altLang="en-US" dirty="0" smtClean="0">
                    <a:solidFill>
                      <a:schemeClr val="tx1"/>
                    </a:solidFill>
                    <a:latin typeface="ＭＳ Ｐゴシック" pitchFamily="50" charset="-128"/>
                    <a:ea typeface="ＭＳ Ｐゴシック" pitchFamily="50" charset="-128"/>
                  </a:rPr>
                  <a:t>，</a:t>
                </a:r>
                <a:r>
                  <a:rPr lang="ja-JP" altLang="en-US" dirty="0">
                    <a:solidFill>
                      <a:schemeClr val="tx1"/>
                    </a:solidFill>
                    <a:latin typeface="ＭＳ Ｐゴシック" pitchFamily="50" charset="-128"/>
                    <a:ea typeface="ＭＳ Ｐゴシック" pitchFamily="50" charset="-128"/>
                  </a:rPr>
                  <a:t>選択頻度</a:t>
                </a:r>
                <a:r>
                  <a:rPr lang="ja-JP" altLang="en-US" dirty="0" smtClean="0">
                    <a:solidFill>
                      <a:schemeClr val="tx1"/>
                    </a:solidFill>
                    <a:latin typeface="ＭＳ Ｐゴシック" pitchFamily="50" charset="-128"/>
                    <a:ea typeface="ＭＳ Ｐゴシック" pitchFamily="50" charset="-128"/>
                  </a:rPr>
                  <a:t>で構成</a:t>
                </a:r>
                <a:endParaRPr lang="en-US" altLang="ja-JP" dirty="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時間 ： 知識空間に入力・出力される動作の</a:t>
                </a:r>
                <a:r>
                  <a:rPr lang="ja-JP" altLang="en-US" sz="2200" dirty="0">
                    <a:solidFill>
                      <a:schemeClr val="tx1"/>
                    </a:solidFill>
                    <a:latin typeface="ＭＳ Ｐゴシック" pitchFamily="50" charset="-128"/>
                    <a:ea typeface="ＭＳ Ｐゴシック" pitchFamily="50" charset="-128"/>
                  </a:rPr>
                  <a:t>時間</a:t>
                </a:r>
                <a:endParaRPr lang="en-US" altLang="ja-JP" sz="2200" dirty="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ロボットの状態 ： ロボットに搭載されるセンサ等が取得</a:t>
                </a:r>
                <a:r>
                  <a:rPr lang="ja-JP" altLang="en-US" sz="2200" dirty="0">
                    <a:solidFill>
                      <a:schemeClr val="tx1"/>
                    </a:solidFill>
                    <a:latin typeface="ＭＳ Ｐゴシック" pitchFamily="50" charset="-128"/>
                    <a:ea typeface="ＭＳ Ｐゴシック" pitchFamily="50" charset="-128"/>
                  </a:rPr>
                  <a:t>した</a:t>
                </a:r>
                <a:r>
                  <a:rPr lang="ja-JP" altLang="en-US" sz="2200" dirty="0" smtClean="0">
                    <a:solidFill>
                      <a:schemeClr val="tx1"/>
                    </a:solidFill>
                    <a:latin typeface="ＭＳ Ｐゴシック" pitchFamily="50" charset="-128"/>
                    <a:ea typeface="ＭＳ Ｐゴシック" pitchFamily="50" charset="-128"/>
                  </a:rPr>
                  <a:t>値</a:t>
                </a:r>
                <a:endParaRPr lang="en-US" altLang="ja-JP" sz="2200" dirty="0" smtClean="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セル ： 時間とロボットの状態値の範囲で構成</a:t>
                </a:r>
                <a:endParaRPr lang="en-US" altLang="ja-JP" sz="2200" dirty="0" smtClean="0">
                  <a:solidFill>
                    <a:schemeClr val="tx1"/>
                  </a:solidFill>
                  <a:latin typeface="ＭＳ Ｐゴシック" pitchFamily="50" charset="-128"/>
                  <a:ea typeface="ＭＳ Ｐゴシック" pitchFamily="50" charset="-128"/>
                </a:endParaRPr>
              </a:p>
              <a:p>
                <a:r>
                  <a:rPr lang="ja-JP" altLang="en-US" sz="2200" dirty="0">
                    <a:solidFill>
                      <a:schemeClr val="tx1"/>
                    </a:solidFill>
                    <a:latin typeface="ＭＳ Ｐゴシック" pitchFamily="50" charset="-128"/>
                    <a:ea typeface="ＭＳ Ｐゴシック" pitchFamily="50" charset="-128"/>
                  </a:rPr>
                  <a:t>選択</a:t>
                </a:r>
                <a:r>
                  <a:rPr lang="ja-JP" altLang="en-US" sz="2200" dirty="0" smtClean="0">
                    <a:solidFill>
                      <a:schemeClr val="tx1"/>
                    </a:solidFill>
                    <a:latin typeface="ＭＳ Ｐゴシック" pitchFamily="50" charset="-128"/>
                    <a:ea typeface="ＭＳ Ｐゴシック" pitchFamily="50" charset="-128"/>
                  </a:rPr>
                  <a:t>頻度 ： 教示動作の状態（座標）を含むセルを中心に与え，</a:t>
                </a:r>
                <a:endParaRPr lang="en-US" altLang="ja-JP" sz="2200" dirty="0" smtClean="0">
                  <a:solidFill>
                    <a:schemeClr val="tx1"/>
                  </a:solidFill>
                  <a:latin typeface="ＭＳ Ｐゴシック" pitchFamily="50" charset="-128"/>
                  <a:ea typeface="ＭＳ Ｐゴシック" pitchFamily="50" charset="-128"/>
                </a:endParaRPr>
              </a:p>
              <a:p>
                <a:pPr marL="0" indent="0">
                  <a:buNone/>
                </a:pPr>
                <a:r>
                  <a:rPr lang="ja-JP" altLang="en-US" sz="2200" dirty="0" smtClean="0">
                    <a:solidFill>
                      <a:schemeClr val="tx1"/>
                    </a:solidFill>
                    <a:latin typeface="ＭＳ Ｐゴシック" pitchFamily="50" charset="-128"/>
                    <a:ea typeface="ＭＳ Ｐゴシック" pitchFamily="50" charset="-128"/>
                  </a:rPr>
                  <a:t>　　　　　　　　　動作生成時の次状態計算に用いる</a:t>
                </a:r>
                <a:endParaRPr lang="en-US" altLang="ja-JP" sz="2200" dirty="0">
                  <a:solidFill>
                    <a:schemeClr val="tx1"/>
                  </a:solidFill>
                  <a:latin typeface="ＭＳ Ｐゴシック" pitchFamily="50" charset="-128"/>
                  <a:ea typeface="ＭＳ Ｐゴシック" pitchFamily="50" charset="-128"/>
                </a:endParaRPr>
              </a:p>
            </p:txBody>
          </p:sp>
        </mc:Choice>
        <mc:Fallback xmlns="">
          <p:sp>
            <p:nvSpPr>
              <p:cNvPr id="167" name="コンテンツ プレースホルダー 2"/>
              <p:cNvSpPr txBox="1">
                <a:spLocks noRot="1" noChangeAspect="1" noMove="1" noResize="1" noEditPoints="1" noAdjustHandles="1" noChangeArrowheads="1" noChangeShapeType="1" noTextEdit="1"/>
              </p:cNvSpPr>
              <p:nvPr/>
            </p:nvSpPr>
            <p:spPr>
              <a:xfrm>
                <a:off x="246855" y="980728"/>
                <a:ext cx="8415607" cy="2520280"/>
              </a:xfrm>
              <a:prstGeom prst="rect">
                <a:avLst/>
              </a:prstGeom>
              <a:blipFill rotWithShape="1">
                <a:blip r:embed="rId6"/>
                <a:stretch>
                  <a:fillRect l="-941" t="-1695" b="-3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465215" y="6073847"/>
                <a:ext cx="439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465215" y="6073847"/>
                <a:ext cx="439543" cy="369332"/>
              </a:xfrm>
              <a:prstGeom prst="rect">
                <a:avLst/>
              </a:prstGeom>
              <a:blipFill rotWithShape="1">
                <a:blip r:embed="rId7"/>
                <a:stretch>
                  <a:fillRect/>
                </a:stretch>
              </a:blipFill>
            </p:spPr>
            <p:txBody>
              <a:bodyPr/>
              <a:lstStyle/>
              <a:p>
                <a:r>
                  <a:rPr lang="ja-JP" altLang="en-US">
                    <a:noFill/>
                  </a:rPr>
                  <a:t> </a:t>
                </a:r>
              </a:p>
            </p:txBody>
          </p:sp>
        </mc:Fallback>
      </mc:AlternateContent>
      <p:grpSp>
        <p:nvGrpSpPr>
          <p:cNvPr id="40" name="グループ化 39"/>
          <p:cNvGrpSpPr/>
          <p:nvPr/>
        </p:nvGrpSpPr>
        <p:grpSpPr>
          <a:xfrm>
            <a:off x="373841" y="3949684"/>
            <a:ext cx="7515417" cy="2656852"/>
            <a:chOff x="1362253" y="3564534"/>
            <a:chExt cx="6768753" cy="2656852"/>
          </a:xfrm>
        </p:grpSpPr>
        <p:grpSp>
          <p:nvGrpSpPr>
            <p:cNvPr id="57" name="グループ化 56"/>
            <p:cNvGrpSpPr/>
            <p:nvPr/>
          </p:nvGrpSpPr>
          <p:grpSpPr>
            <a:xfrm>
              <a:off x="1362253" y="3564534"/>
              <a:ext cx="6768753" cy="2163426"/>
              <a:chOff x="1331640" y="3930936"/>
              <a:chExt cx="6768753" cy="2163426"/>
            </a:xfrm>
          </p:grpSpPr>
          <p:grpSp>
            <p:nvGrpSpPr>
              <p:cNvPr id="50" name="グループ化 49"/>
              <p:cNvGrpSpPr/>
              <p:nvPr/>
            </p:nvGrpSpPr>
            <p:grpSpPr>
              <a:xfrm>
                <a:off x="1331640" y="4016960"/>
                <a:ext cx="6768753" cy="2077402"/>
                <a:chOff x="1331640" y="4016960"/>
                <a:chExt cx="6768753" cy="2077402"/>
              </a:xfrm>
            </p:grpSpPr>
            <p:grpSp>
              <p:nvGrpSpPr>
                <p:cNvPr id="47" name="グループ化 46"/>
                <p:cNvGrpSpPr/>
                <p:nvPr/>
              </p:nvGrpSpPr>
              <p:grpSpPr>
                <a:xfrm>
                  <a:off x="1331640" y="4016960"/>
                  <a:ext cx="6768753" cy="2077402"/>
                  <a:chOff x="1331640" y="4016960"/>
                  <a:chExt cx="6768753" cy="2077402"/>
                </a:xfrm>
              </p:grpSpPr>
              <p:grpSp>
                <p:nvGrpSpPr>
                  <p:cNvPr id="88" name="グループ化 87"/>
                  <p:cNvGrpSpPr/>
                  <p:nvPr/>
                </p:nvGrpSpPr>
                <p:grpSpPr>
                  <a:xfrm>
                    <a:off x="1331640" y="4016960"/>
                    <a:ext cx="6768753" cy="2077402"/>
                    <a:chOff x="2130293" y="2348882"/>
                    <a:chExt cx="5143425" cy="3118664"/>
                  </a:xfrm>
                </p:grpSpPr>
                <p:grpSp>
                  <p:nvGrpSpPr>
                    <p:cNvPr id="89" name="グループ化 88"/>
                    <p:cNvGrpSpPr/>
                    <p:nvPr/>
                  </p:nvGrpSpPr>
                  <p:grpSpPr>
                    <a:xfrm>
                      <a:off x="2500044" y="3045192"/>
                      <a:ext cx="4773674" cy="2405125"/>
                      <a:chOff x="2500044" y="3045192"/>
                      <a:chExt cx="4773674" cy="2405125"/>
                    </a:xfrm>
                  </p:grpSpPr>
                  <p:grpSp>
                    <p:nvGrpSpPr>
                      <p:cNvPr id="100" name="グループ化 99"/>
                      <p:cNvGrpSpPr/>
                      <p:nvPr/>
                    </p:nvGrpSpPr>
                    <p:grpSpPr>
                      <a:xfrm>
                        <a:off x="2500044" y="3045192"/>
                        <a:ext cx="4773674" cy="2405125"/>
                        <a:chOff x="971600" y="3781106"/>
                        <a:chExt cx="4773674" cy="2405125"/>
                      </a:xfrm>
                    </p:grpSpPr>
                    <p:cxnSp>
                      <p:nvCxnSpPr>
                        <p:cNvPr id="119" name="直線矢印コネクタ 118"/>
                        <p:cNvCxnSpPr/>
                        <p:nvPr/>
                      </p:nvCxnSpPr>
                      <p:spPr>
                        <a:xfrm>
                          <a:off x="1495417" y="5517232"/>
                          <a:ext cx="3253424" cy="4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971600" y="3781109"/>
                          <a:ext cx="1999981" cy="23675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1259632" y="3781107"/>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1547664" y="378110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1763688"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V="1">
                          <a:off x="2051720" y="3801495"/>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2339752"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262778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V="1">
                          <a:off x="2898609"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V="1">
                          <a:off x="3227216" y="3781108"/>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V="1">
                          <a:off x="3745293" y="3809090"/>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344775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1665943" y="531372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a:off x="1863578" y="508518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2071481" y="4869160"/>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2259622" y="4653136"/>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2432879" y="4437112"/>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2627784" y="4221088"/>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2792946" y="400506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01" name="直線矢印コネクタ 100"/>
                      <p:cNvCxnSpPr/>
                      <p:nvPr/>
                    </p:nvCxnSpPr>
                    <p:spPr>
                      <a:xfrm>
                        <a:off x="2870561" y="4958319"/>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2710306" y="514685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0" name="直線矢印コネクタ 89"/>
                    <p:cNvCxnSpPr/>
                    <p:nvPr/>
                  </p:nvCxnSpPr>
                  <p:spPr>
                    <a:xfrm flipV="1">
                      <a:off x="2758681" y="2544350"/>
                      <a:ext cx="1215752" cy="28561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2903456" y="2348882"/>
                      <a:ext cx="628460" cy="3118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H="1" flipV="1">
                      <a:off x="2130293" y="2603576"/>
                      <a:ext cx="1164384" cy="2793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テキスト ボックス 43"/>
                      <p:cNvSpPr txBox="1"/>
                      <p:nvPr/>
                    </p:nvSpPr>
                    <p:spPr>
                      <a:xfrm rot="155518">
                        <a:off x="2056772" y="4140424"/>
                        <a:ext cx="6862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4000" i="1" smtClean="0">
                                  <a:latin typeface="Cambria Math"/>
                                </a:rPr>
                                <m:t>⋯</m:t>
                              </m:r>
                            </m:oMath>
                          </m:oMathPara>
                        </a14:m>
                        <a:endParaRPr kumimoji="1" lang="ja-JP" altLang="en-US" sz="4000"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rot="155518">
                        <a:off x="2056772" y="4140424"/>
                        <a:ext cx="686243" cy="707886"/>
                      </a:xfrm>
                      <a:prstGeom prst="rect">
                        <a:avLst/>
                      </a:prstGeom>
                      <a:blipFill rotWithShape="1">
                        <a:blip r:embed="rId5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9" name="テキスト ボックス 48"/>
                    <p:cNvSpPr txBox="1"/>
                    <p:nvPr/>
                  </p:nvSpPr>
                  <p:spPr>
                    <a:xfrm>
                      <a:off x="6222510" y="5654184"/>
                      <a:ext cx="869341" cy="338554"/>
                    </a:xfrm>
                    <a:prstGeom prst="rect">
                      <a:avLst/>
                    </a:prstGeom>
                    <a:noFill/>
                  </p:spPr>
                  <p:txBody>
                    <a:bodyPr wrap="none" rtlCol="0">
                      <a:spAutoFit/>
                    </a:bodyPr>
                    <a:lstStyle/>
                    <a:p>
                      <a14:m>
                        <m:oMath xmlns:m="http://schemas.openxmlformats.org/officeDocument/2006/math">
                          <m:r>
                            <a:rPr lang="en-US" altLang="ja-JP" sz="1600" i="1">
                              <a:latin typeface="Cambria Math"/>
                            </a:rPr>
                            <m:t>𝑡</m:t>
                          </m:r>
                        </m:oMath>
                      </a14:m>
                      <a:r>
                        <a:rPr kumimoji="1" lang="en-US" altLang="ja-JP" sz="1600" b="0" dirty="0" smtClean="0">
                          <a:latin typeface="ＭＳ Ｐゴシック" pitchFamily="50" charset="-128"/>
                          <a:ea typeface="ＭＳ Ｐゴシック" pitchFamily="50" charset="-128"/>
                        </a:rPr>
                        <a:t> (</a:t>
                      </a:r>
                      <a:r>
                        <a:rPr kumimoji="1" lang="ja-JP" altLang="en-US" sz="1600" b="0" dirty="0" smtClean="0">
                          <a:latin typeface="ＭＳ Ｐゴシック" pitchFamily="50" charset="-128"/>
                          <a:ea typeface="ＭＳ Ｐゴシック" pitchFamily="50" charset="-128"/>
                        </a:rPr>
                        <a:t>時間</a:t>
                      </a:r>
                      <a:r>
                        <a:rPr kumimoji="1" lang="en-US" altLang="ja-JP" sz="1600" b="0" dirty="0" smtClean="0">
                          <a:latin typeface="ＭＳ Ｐゴシック" pitchFamily="50" charset="-128"/>
                          <a:ea typeface="ＭＳ Ｐゴシック" pitchFamily="50" charset="-128"/>
                        </a:rPr>
                        <a:t>)</a:t>
                      </a:r>
                      <a:endParaRPr kumimoji="1" lang="en-US" altLang="ja-JP" b="0" dirty="0" smtClean="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6222510" y="5654184"/>
                      <a:ext cx="869341" cy="338554"/>
                    </a:xfrm>
                    <a:prstGeom prst="rect">
                      <a:avLst/>
                    </a:prstGeom>
                    <a:blipFill rotWithShape="1">
                      <a:blip r:embed="rId54"/>
                      <a:stretch>
                        <a:fillRect t="-7273" b="-21818"/>
                      </a:stretch>
                    </a:blipFill>
                  </p:spPr>
                  <p:txBody>
                    <a:bodyPr/>
                    <a:lstStyle/>
                    <a:p>
                      <a:r>
                        <a:rPr lang="ja-JP" altLang="en-US">
                          <a:noFill/>
                        </a:rPr>
                        <a:t> </a:t>
                      </a:r>
                    </a:p>
                  </p:txBody>
                </p:sp>
              </mc:Fallback>
            </mc:AlternateContent>
          </p:grpSp>
          <p:sp>
            <p:nvSpPr>
              <p:cNvPr id="51" name="平行四辺形 50"/>
              <p:cNvSpPr/>
              <p:nvPr/>
            </p:nvSpPr>
            <p:spPr>
              <a:xfrm>
                <a:off x="5794601" y="4627549"/>
                <a:ext cx="568409" cy="143898"/>
              </a:xfrm>
              <a:prstGeom prst="parallelogram">
                <a:avLst>
                  <a:gd name="adj" fmla="val 1053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endCxn id="51" idx="1"/>
              </p:cNvCxnSpPr>
              <p:nvPr/>
            </p:nvCxnSpPr>
            <p:spPr>
              <a:xfrm flipH="1">
                <a:off x="6154634" y="3930936"/>
                <a:ext cx="48852" cy="696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1396865" y="5657465"/>
              <a:ext cx="2658727" cy="563921"/>
              <a:chOff x="1396865" y="5657465"/>
              <a:chExt cx="2658727" cy="563921"/>
            </a:xfrm>
          </p:grpSpPr>
          <p:grpSp>
            <p:nvGrpSpPr>
              <p:cNvPr id="15" name="グループ化 14"/>
              <p:cNvGrpSpPr/>
              <p:nvPr/>
            </p:nvGrpSpPr>
            <p:grpSpPr>
              <a:xfrm>
                <a:off x="1396865" y="5657465"/>
                <a:ext cx="880509" cy="557784"/>
                <a:chOff x="1396865" y="5657465"/>
                <a:chExt cx="880509" cy="557784"/>
              </a:xfrm>
            </p:grpSpPr>
            <mc:AlternateContent xmlns:mc="http://schemas.openxmlformats.org/markup-compatibility/2006" xmlns:a14="http://schemas.microsoft.com/office/drawing/2010/main">
              <mc:Choice Requires="a14">
                <p:sp>
                  <p:nvSpPr>
                    <p:cNvPr id="52" name="テキスト ボックス 51"/>
                    <p:cNvSpPr txBox="1"/>
                    <p:nvPr/>
                  </p:nvSpPr>
                  <p:spPr>
                    <a:xfrm>
                      <a:off x="1396865" y="5876695"/>
                      <a:ext cx="7596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𝑡</m:t>
                            </m:r>
                            <m:r>
                              <a:rPr kumimoji="1" lang="en-US" altLang="ja-JP" sz="1600" b="0" i="1" smtClean="0">
                                <a:latin typeface="Cambria Math"/>
                              </a:rPr>
                              <m:t>=</m:t>
                            </m:r>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1</m:t>
                                </m:r>
                              </m:sub>
                            </m:sSub>
                          </m:oMath>
                        </m:oMathPara>
                      </a14:m>
                      <a:endParaRPr kumimoji="1" lang="en-US" altLang="ja-JP" sz="1600" b="0" dirty="0" smtClean="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1396865" y="5876695"/>
                      <a:ext cx="759695" cy="338554"/>
                    </a:xfrm>
                    <a:prstGeom prst="rect">
                      <a:avLst/>
                    </a:prstGeom>
                    <a:blipFill rotWithShape="1">
                      <a:blip r:embed="rId34"/>
                      <a:stretch>
                        <a:fillRect/>
                      </a:stretch>
                    </a:blipFill>
                  </p:spPr>
                  <p:txBody>
                    <a:bodyPr/>
                    <a:lstStyle/>
                    <a:p>
                      <a:r>
                        <a:rPr lang="ja-JP" altLang="en-US">
                          <a:noFill/>
                        </a:rPr>
                        <a:t> </a:t>
                      </a:r>
                    </a:p>
                  </p:txBody>
                </p:sp>
              </mc:Fallback>
            </mc:AlternateContent>
            <p:cxnSp>
              <p:nvCxnSpPr>
                <p:cNvPr id="5" name="直線矢印コネクタ 4"/>
                <p:cNvCxnSpPr/>
                <p:nvPr/>
              </p:nvCxnSpPr>
              <p:spPr>
                <a:xfrm>
                  <a:off x="1891039" y="5657465"/>
                  <a:ext cx="386335" cy="187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751162" y="5676181"/>
                  <a:ext cx="310887" cy="310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2165186" y="5676181"/>
                <a:ext cx="441761" cy="545205"/>
                <a:chOff x="1813094" y="5634846"/>
                <a:chExt cx="441761" cy="545205"/>
              </a:xfrm>
            </p:grpSpPr>
            <mc:AlternateContent xmlns:mc="http://schemas.openxmlformats.org/markup-compatibility/2006" xmlns:a14="http://schemas.microsoft.com/office/drawing/2010/main">
              <mc:Choice Requires="a14">
                <p:sp>
                  <p:nvSpPr>
                    <p:cNvPr id="64" name="テキスト ボックス 63"/>
                    <p:cNvSpPr txBox="1"/>
                    <p:nvPr/>
                  </p:nvSpPr>
                  <p:spPr>
                    <a:xfrm>
                      <a:off x="1813094" y="5841497"/>
                      <a:ext cx="4097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2</m:t>
                                </m:r>
                              </m:sub>
                            </m:sSub>
                          </m:oMath>
                        </m:oMathPara>
                      </a14:m>
                      <a:endParaRPr kumimoji="1" lang="en-US" altLang="ja-JP" sz="1600" b="0" dirty="0" smtClean="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1813094" y="5841497"/>
                      <a:ext cx="409791" cy="338554"/>
                    </a:xfrm>
                    <a:prstGeom prst="rect">
                      <a:avLst/>
                    </a:prstGeom>
                    <a:blipFill rotWithShape="1">
                      <a:blip r:embed="rId35"/>
                      <a:stretch>
                        <a:fillRect/>
                      </a:stretch>
                    </a:blipFill>
                  </p:spPr>
                  <p:txBody>
                    <a:bodyPr/>
                    <a:lstStyle/>
                    <a:p>
                      <a:r>
                        <a:rPr lang="ja-JP" altLang="en-US">
                          <a:noFill/>
                        </a:rPr>
                        <a:t> </a:t>
                      </a:r>
                    </a:p>
                  </p:txBody>
                </p:sp>
              </mc:Fallback>
            </mc:AlternateContent>
            <p:cxnSp>
              <p:nvCxnSpPr>
                <p:cNvPr id="65" name="直線矢印コネクタ 64"/>
                <p:cNvCxnSpPr/>
                <p:nvPr/>
              </p:nvCxnSpPr>
              <p:spPr>
                <a:xfrm>
                  <a:off x="1908029" y="5634846"/>
                  <a:ext cx="346826" cy="152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037425" y="5641168"/>
                  <a:ext cx="52643" cy="278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グループ化 75"/>
              <p:cNvGrpSpPr/>
              <p:nvPr/>
            </p:nvGrpSpPr>
            <p:grpSpPr>
              <a:xfrm>
                <a:off x="2549628" y="5701475"/>
                <a:ext cx="409791" cy="519325"/>
                <a:chOff x="1856226" y="5634846"/>
                <a:chExt cx="409791" cy="519325"/>
              </a:xfrm>
            </p:grpSpPr>
            <mc:AlternateContent xmlns:mc="http://schemas.openxmlformats.org/markup-compatibility/2006" xmlns:a14="http://schemas.microsoft.com/office/drawing/2010/main">
              <mc:Choice Requires="a14">
                <p:sp>
                  <p:nvSpPr>
                    <p:cNvPr id="77" name="テキスト ボックス 76"/>
                    <p:cNvSpPr txBox="1"/>
                    <p:nvPr/>
                  </p:nvSpPr>
                  <p:spPr>
                    <a:xfrm>
                      <a:off x="1856226" y="5815617"/>
                      <a:ext cx="4097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3</m:t>
                                </m:r>
                              </m:sub>
                            </m:sSub>
                          </m:oMath>
                        </m:oMathPara>
                      </a14:m>
                      <a:endParaRPr kumimoji="1" lang="en-US" altLang="ja-JP" sz="1600" b="0" dirty="0" smtClean="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1856226" y="5815617"/>
                      <a:ext cx="409791" cy="338554"/>
                    </a:xfrm>
                    <a:prstGeom prst="rect">
                      <a:avLst/>
                    </a:prstGeom>
                    <a:blipFill rotWithShape="1">
                      <a:blip r:embed="rId36"/>
                      <a:stretch>
                        <a:fillRect/>
                      </a:stretch>
                    </a:blipFill>
                  </p:spPr>
                  <p:txBody>
                    <a:bodyPr/>
                    <a:lstStyle/>
                    <a:p>
                      <a:r>
                        <a:rPr lang="ja-JP" altLang="en-US">
                          <a:noFill/>
                        </a:rPr>
                        <a:t> </a:t>
                      </a:r>
                    </a:p>
                  </p:txBody>
                </p:sp>
              </mc:Fallback>
            </mc:AlternateContent>
            <p:cxnSp>
              <p:nvCxnSpPr>
                <p:cNvPr id="78" name="直線矢印コネクタ 77"/>
                <p:cNvCxnSpPr/>
                <p:nvPr/>
              </p:nvCxnSpPr>
              <p:spPr>
                <a:xfrm>
                  <a:off x="1908029" y="5634846"/>
                  <a:ext cx="314297" cy="5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2037425" y="5641168"/>
                  <a:ext cx="52643" cy="278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グループ化 81"/>
              <p:cNvGrpSpPr/>
              <p:nvPr/>
            </p:nvGrpSpPr>
            <p:grpSpPr>
              <a:xfrm>
                <a:off x="3632015" y="5699446"/>
                <a:ext cx="423577" cy="510697"/>
                <a:chOff x="1838906" y="5634847"/>
                <a:chExt cx="423577" cy="510697"/>
              </a:xfrm>
            </p:grpSpPr>
            <mc:AlternateContent xmlns:mc="http://schemas.openxmlformats.org/markup-compatibility/2006" xmlns:a14="http://schemas.microsoft.com/office/drawing/2010/main">
              <mc:Choice Requires="a14">
                <p:sp>
                  <p:nvSpPr>
                    <p:cNvPr id="83" name="テキスト ボックス 82"/>
                    <p:cNvSpPr txBox="1"/>
                    <p:nvPr/>
                  </p:nvSpPr>
                  <p:spPr>
                    <a:xfrm>
                      <a:off x="1838906" y="5806990"/>
                      <a:ext cx="42357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𝑛</m:t>
                                </m:r>
                              </m:sub>
                            </m:sSub>
                          </m:oMath>
                        </m:oMathPara>
                      </a14:m>
                      <a:endParaRPr kumimoji="1" lang="en-US" altLang="ja-JP" sz="1600" b="0" dirty="0" smtClean="0"/>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1838906" y="5806990"/>
                      <a:ext cx="423577" cy="338554"/>
                    </a:xfrm>
                    <a:prstGeom prst="rect">
                      <a:avLst/>
                    </a:prstGeom>
                    <a:blipFill rotWithShape="1">
                      <a:blip r:embed="rId37"/>
                      <a:stretch>
                        <a:fillRect/>
                      </a:stretch>
                    </a:blipFill>
                  </p:spPr>
                  <p:txBody>
                    <a:bodyPr/>
                    <a:lstStyle/>
                    <a:p>
                      <a:r>
                        <a:rPr lang="ja-JP" altLang="en-US">
                          <a:noFill/>
                        </a:rPr>
                        <a:t> </a:t>
                      </a:r>
                    </a:p>
                  </p:txBody>
                </p:sp>
              </mc:Fallback>
            </mc:AlternateContent>
            <p:cxnSp>
              <p:nvCxnSpPr>
                <p:cNvPr id="84" name="直線矢印コネクタ 83"/>
                <p:cNvCxnSpPr/>
                <p:nvPr/>
              </p:nvCxnSpPr>
              <p:spPr>
                <a:xfrm>
                  <a:off x="1908029" y="5634847"/>
                  <a:ext cx="327398" cy="26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2037425" y="5641168"/>
                  <a:ext cx="52643" cy="278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17" name="円/楕円 116"/>
          <p:cNvSpPr>
            <a:spLocks noChangeAspect="1"/>
          </p:cNvSpPr>
          <p:nvPr/>
        </p:nvSpPr>
        <p:spPr>
          <a:xfrm>
            <a:off x="5581244" y="465313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0" name="直線コネクタ 119"/>
          <p:cNvCxnSpPr>
            <a:stCxn id="139" idx="1"/>
          </p:cNvCxnSpPr>
          <p:nvPr/>
        </p:nvCxnSpPr>
        <p:spPr>
          <a:xfrm flipH="1">
            <a:off x="5652122" y="3993257"/>
            <a:ext cx="604266" cy="666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テキスト ボックス 138"/>
              <p:cNvSpPr txBox="1"/>
              <p:nvPr/>
            </p:nvSpPr>
            <p:spPr>
              <a:xfrm>
                <a:off x="6256388" y="3506296"/>
                <a:ext cx="1527854" cy="973921"/>
              </a:xfrm>
              <a:prstGeom prst="rect">
                <a:avLst/>
              </a:prstGeom>
              <a:noFill/>
            </p:spPr>
            <p:txBody>
              <a:bodyPr wrap="none" rtlCol="0">
                <a:spAutoFit/>
              </a:bodyPr>
              <a:lstStyle/>
              <a:p>
                <a:r>
                  <a:rPr lang="ja-JP" altLang="en-US" sz="1600" dirty="0" smtClean="0">
                    <a:ea typeface="ＭＳ Ｐゴシック" pitchFamily="50" charset="-128"/>
                  </a:rPr>
                  <a:t>状態</a:t>
                </a:r>
                <a14:m>
                  <m:oMath xmlns:m="http://schemas.openxmlformats.org/officeDocument/2006/math">
                    <m:r>
                      <a:rPr lang="en-US" altLang="ja-JP" sz="1600" b="1" i="1" smtClean="0">
                        <a:latin typeface="Cambria Math"/>
                        <a:ea typeface="ＭＳ Ｐゴシック" pitchFamily="50" charset="-128"/>
                      </a:rPr>
                      <m:t>𝑴</m:t>
                    </m:r>
                    <m:r>
                      <a:rPr kumimoji="1" lang="en-US" altLang="ja-JP" sz="1400" b="0" i="1" smtClean="0">
                        <a:latin typeface="Cambria Math"/>
                        <a:ea typeface="ＭＳ Ｐゴシック" pitchFamily="50" charset="-128"/>
                      </a:rPr>
                      <m:t>=</m:t>
                    </m:r>
                    <m:d>
                      <m:dPr>
                        <m:ctrlPr>
                          <a:rPr kumimoji="1" lang="en-US" altLang="ja-JP" sz="1400" b="0" i="1" smtClean="0">
                            <a:latin typeface="Cambria Math"/>
                            <a:ea typeface="ＭＳ Ｐゴシック" pitchFamily="50" charset="-128"/>
                          </a:rPr>
                        </m:ctrlPr>
                      </m:dPr>
                      <m:e>
                        <m:m>
                          <m:mPr>
                            <m:mcs>
                              <m:mc>
                                <m:mcPr>
                                  <m:count m:val="1"/>
                                  <m:mcJc m:val="center"/>
                                </m:mcPr>
                              </m:mc>
                            </m:mcs>
                            <m:ctrlPr>
                              <a:rPr lang="en-US" altLang="ja-JP" sz="1400" i="1">
                                <a:latin typeface="Cambria Math"/>
                                <a:ea typeface="ＭＳ Ｐゴシック" pitchFamily="50" charset="-128"/>
                              </a:rPr>
                            </m:ctrlPr>
                          </m:mPr>
                          <m:mr>
                            <m:e>
                              <m:r>
                                <m:rPr>
                                  <m:brk m:alnAt="7"/>
                                </m:rPr>
                                <a:rPr lang="en-US" altLang="ja-JP" sz="1400" b="0" i="1" smtClean="0">
                                  <a:latin typeface="Cambria Math"/>
                                  <a:ea typeface="ＭＳ Ｐゴシック" pitchFamily="50" charset="-128"/>
                                </a:rPr>
                                <m:t>𝑡</m:t>
                              </m:r>
                            </m:e>
                          </m:mr>
                          <m:mr>
                            <m:e>
                              <m:sSub>
                                <m:sSubPr>
                                  <m:ctrlPr>
                                    <a:rPr lang="en-US" altLang="ja-JP" sz="1400" i="1">
                                      <a:latin typeface="Cambria Math"/>
                                      <a:ea typeface="ＭＳ Ｐゴシック" pitchFamily="50" charset="-128"/>
                                    </a:rPr>
                                  </m:ctrlPr>
                                </m:sSubPr>
                                <m:e>
                                  <m:r>
                                    <a:rPr lang="en-US" altLang="ja-JP" sz="1400" b="0" i="1" smtClean="0">
                                      <a:latin typeface="Cambria Math"/>
                                      <a:ea typeface="ＭＳ Ｐゴシック" pitchFamily="50" charset="-128"/>
                                    </a:rPr>
                                    <m:t>𝑑</m:t>
                                  </m:r>
                                </m:e>
                                <m:sub>
                                  <m:r>
                                    <a:rPr lang="en-US" altLang="ja-JP" sz="1400" b="0" i="1" smtClean="0">
                                      <a:latin typeface="Cambria Math"/>
                                      <a:ea typeface="ＭＳ Ｐゴシック" pitchFamily="50" charset="-128"/>
                                    </a:rPr>
                                    <m:t>1</m:t>
                                  </m:r>
                                </m:sub>
                              </m:sSub>
                              <m:r>
                                <a:rPr lang="en-US" altLang="ja-JP" sz="1400" i="1" smtClean="0">
                                  <a:latin typeface="Cambria Math"/>
                                  <a:ea typeface="ＭＳ Ｐゴシック" pitchFamily="50" charset="-128"/>
                                </a:rPr>
                                <m:t> </m:t>
                              </m:r>
                            </m:e>
                          </m:mr>
                          <m:mr>
                            <m:e>
                              <m:m>
                                <m:mPr>
                                  <m:mcs>
                                    <m:mc>
                                      <m:mcPr>
                                        <m:count m:val="1"/>
                                        <m:mcJc m:val="center"/>
                                      </m:mcPr>
                                    </m:mc>
                                  </m:mcs>
                                  <m:ctrlPr>
                                    <a:rPr lang="en-US" altLang="ja-JP" sz="1400" i="1" smtClean="0">
                                      <a:latin typeface="Cambria Math"/>
                                      <a:ea typeface="ＭＳ Ｐゴシック" pitchFamily="50" charset="-128"/>
                                    </a:rPr>
                                  </m:ctrlPr>
                                </m:mPr>
                                <m:mr>
                                  <m:e>
                                    <m:r>
                                      <m:rPr>
                                        <m:brk m:alnAt="7"/>
                                      </m:rPr>
                                      <a:rPr lang="en-US" altLang="ja-JP" sz="1400" i="1" smtClean="0">
                                        <a:latin typeface="Cambria Math"/>
                                        <a:ea typeface="Cambria Math"/>
                                      </a:rPr>
                                      <m:t>⋮</m:t>
                                    </m:r>
                                  </m:e>
                                </m:mr>
                                <m:mr>
                                  <m:e>
                                    <m:sSub>
                                      <m:sSubPr>
                                        <m:ctrlPr>
                                          <a:rPr lang="en-US" altLang="ja-JP" sz="1400" i="1">
                                            <a:latin typeface="Cambria Math"/>
                                            <a:ea typeface="ＭＳ Ｐゴシック" pitchFamily="50" charset="-128"/>
                                          </a:rPr>
                                        </m:ctrlPr>
                                      </m:sSubPr>
                                      <m:e>
                                        <m:r>
                                          <a:rPr lang="en-US" altLang="ja-JP" sz="1400" b="0" i="1" smtClean="0">
                                            <a:latin typeface="Cambria Math"/>
                                            <a:ea typeface="ＭＳ Ｐゴシック" pitchFamily="50" charset="-128"/>
                                          </a:rPr>
                                          <m:t>𝑑</m:t>
                                        </m:r>
                                      </m:e>
                                      <m:sub>
                                        <m:r>
                                          <a:rPr lang="en-US" altLang="ja-JP" sz="1400" b="0" i="1" smtClean="0">
                                            <a:latin typeface="Cambria Math"/>
                                            <a:ea typeface="ＭＳ Ｐゴシック" pitchFamily="50" charset="-128"/>
                                          </a:rPr>
                                          <m:t>𝑛</m:t>
                                        </m:r>
                                      </m:sub>
                                    </m:sSub>
                                    <m:r>
                                      <a:rPr lang="en-US" altLang="ja-JP" sz="1400" i="1" smtClean="0">
                                        <a:latin typeface="Cambria Math"/>
                                        <a:ea typeface="ＭＳ Ｐゴシック" pitchFamily="50" charset="-128"/>
                                      </a:rPr>
                                      <m:t> </m:t>
                                    </m:r>
                                  </m:e>
                                </m:mr>
                              </m:m>
                            </m:e>
                          </m:mr>
                        </m:m>
                      </m:e>
                    </m:d>
                  </m:oMath>
                </a14:m>
                <a:endParaRPr kumimoji="1" lang="ja-JP" altLang="en-US" sz="1600" dirty="0">
                  <a:latin typeface="ＭＳ Ｐゴシック" pitchFamily="50" charset="-128"/>
                  <a:ea typeface="ＭＳ Ｐゴシック" pitchFamily="50" charset="-128"/>
                </a:endParaRPr>
              </a:p>
            </p:txBody>
          </p:sp>
        </mc:Choice>
        <mc:Fallback xmlns="">
          <p:sp>
            <p:nvSpPr>
              <p:cNvPr id="139" name="テキスト ボックス 138"/>
              <p:cNvSpPr txBox="1">
                <a:spLocks noRot="1" noChangeAspect="1" noMove="1" noResize="1" noEditPoints="1" noAdjustHandles="1" noChangeArrowheads="1" noChangeShapeType="1" noTextEdit="1"/>
              </p:cNvSpPr>
              <p:nvPr/>
            </p:nvSpPr>
            <p:spPr>
              <a:xfrm>
                <a:off x="6256388" y="3506296"/>
                <a:ext cx="1527854" cy="973921"/>
              </a:xfrm>
              <a:prstGeom prst="rect">
                <a:avLst/>
              </a:prstGeom>
              <a:blipFill rotWithShape="1">
                <a:blip r:embed="rId55"/>
                <a:stretch>
                  <a:fillRect l="-19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885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650547" y="3541693"/>
            <a:ext cx="1536173" cy="233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55576" y="332656"/>
            <a:ext cx="7636426" cy="792088"/>
          </a:xfrm>
        </p:spPr>
        <p:txBody>
          <a:bodyPr>
            <a:noAutofit/>
          </a:bodyPr>
          <a:lstStyle/>
          <a:p>
            <a:r>
              <a:rPr lang="ja-JP" altLang="en-US" sz="4400" dirty="0" smtClean="0">
                <a:latin typeface="ＭＳ Ｐゴシック" pitchFamily="50" charset="-128"/>
                <a:ea typeface="ＭＳ Ｐゴシック" pitchFamily="50" charset="-128"/>
              </a:rPr>
              <a:t>動作知識化・動作生成</a:t>
            </a:r>
            <a:endParaRPr lang="en-US" altLang="ja-JP" sz="44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39624" y="1052736"/>
            <a:ext cx="8541331" cy="1728192"/>
          </a:xfrm>
        </p:spPr>
        <p:txBody>
          <a:bodyPr>
            <a:normAutofit/>
          </a:bodyPr>
          <a:lstStyle/>
          <a:p>
            <a:pPr>
              <a:buFont typeface="Wingdings" pitchFamily="2" charset="2"/>
              <a:buChar char="n"/>
            </a:pPr>
            <a:r>
              <a:rPr kumimoji="1" lang="ja-JP" altLang="en-US" dirty="0" smtClean="0">
                <a:latin typeface="ＭＳ Ｐゴシック" pitchFamily="50" charset="-128"/>
                <a:ea typeface="ＭＳ Ｐゴシック" pitchFamily="50" charset="-128"/>
              </a:rPr>
              <a:t>動作知識化</a:t>
            </a:r>
            <a:endParaRPr kumimoji="1" lang="en-US" altLang="ja-JP" dirty="0" smtClean="0">
              <a:latin typeface="ＭＳ Ｐゴシック" pitchFamily="50" charset="-128"/>
              <a:ea typeface="ＭＳ Ｐゴシック" pitchFamily="50" charset="-128"/>
            </a:endParaRPr>
          </a:p>
          <a:p>
            <a:pPr lvl="1"/>
            <a:r>
              <a:rPr kumimoji="1" lang="ja-JP" altLang="en-US" dirty="0" smtClean="0">
                <a:latin typeface="ＭＳ Ｐゴシック" pitchFamily="50" charset="-128"/>
                <a:ea typeface="ＭＳ Ｐゴシック" pitchFamily="50" charset="-128"/>
              </a:rPr>
              <a:t>教示動作から知識空間に動きの知識を形成する</a:t>
            </a:r>
            <a:endParaRPr kumimoji="1" lang="en-US" altLang="ja-JP" dirty="0" smtClean="0">
              <a:latin typeface="ＭＳ Ｐゴシック" pitchFamily="50" charset="-128"/>
              <a:ea typeface="ＭＳ Ｐゴシック" pitchFamily="50" charset="-128"/>
            </a:endParaRPr>
          </a:p>
          <a:p>
            <a:pPr>
              <a:buFont typeface="Wingdings" pitchFamily="2" charset="2"/>
              <a:buChar char="n"/>
            </a:pPr>
            <a:r>
              <a:rPr kumimoji="1" lang="ja-JP" altLang="en-US" dirty="0" smtClean="0">
                <a:latin typeface="ＭＳ Ｐゴシック" pitchFamily="50" charset="-128"/>
                <a:ea typeface="ＭＳ Ｐゴシック" pitchFamily="50" charset="-128"/>
              </a:rPr>
              <a:t>動作生成</a:t>
            </a:r>
            <a:endParaRPr kumimoji="1" lang="en-US" altLang="ja-JP" dirty="0" smtClean="0">
              <a:latin typeface="ＭＳ Ｐゴシック" pitchFamily="50" charset="-128"/>
              <a:ea typeface="ＭＳ Ｐゴシック" pitchFamily="50" charset="-128"/>
            </a:endParaRPr>
          </a:p>
          <a:p>
            <a:pPr lvl="1"/>
            <a:r>
              <a:rPr lang="ja-JP" altLang="en-US" dirty="0" smtClean="0">
                <a:latin typeface="ＭＳ Ｐゴシック" pitchFamily="50" charset="-128"/>
                <a:ea typeface="ＭＳ Ｐゴシック" pitchFamily="50" charset="-128"/>
              </a:rPr>
              <a:t>自身の状態と</a:t>
            </a:r>
            <a:r>
              <a:rPr lang="ja-JP" altLang="en-US" dirty="0">
                <a:latin typeface="ＭＳ Ｐゴシック" pitchFamily="50" charset="-128"/>
                <a:ea typeface="ＭＳ Ｐゴシック" pitchFamily="50" charset="-128"/>
              </a:rPr>
              <a:t>知識</a:t>
            </a:r>
            <a:r>
              <a:rPr lang="ja-JP" altLang="en-US" dirty="0" smtClean="0">
                <a:latin typeface="ＭＳ Ｐゴシック" pitchFamily="50" charset="-128"/>
                <a:ea typeface="ＭＳ Ｐゴシック" pitchFamily="50" charset="-128"/>
              </a:rPr>
              <a:t>空間</a:t>
            </a:r>
            <a:r>
              <a:rPr kumimoji="1" lang="ja-JP" altLang="en-US" dirty="0" smtClean="0">
                <a:latin typeface="ＭＳ Ｐゴシック" pitchFamily="50" charset="-128"/>
                <a:ea typeface="ＭＳ Ｐゴシック" pitchFamily="50" charset="-128"/>
              </a:rPr>
              <a:t>から動作を生成する</a:t>
            </a:r>
            <a:endParaRPr kumimoji="1" lang="en-US" altLang="ja-JP" dirty="0" smtClean="0">
              <a:latin typeface="ＭＳ Ｐゴシック" pitchFamily="50" charset="-128"/>
              <a:ea typeface="ＭＳ Ｐゴシック" pitchFamily="50" charset="-128"/>
            </a:endParaRPr>
          </a:p>
        </p:txBody>
      </p:sp>
      <p:sp>
        <p:nvSpPr>
          <p:cNvPr id="20" name="右矢印 19"/>
          <p:cNvSpPr/>
          <p:nvPr/>
        </p:nvSpPr>
        <p:spPr>
          <a:xfrm>
            <a:off x="2139500" y="4133758"/>
            <a:ext cx="268240" cy="11002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349445" y="3560561"/>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4491804" y="4104985"/>
            <a:ext cx="430887" cy="1128985"/>
            <a:chOff x="5705045" y="3735574"/>
            <a:chExt cx="430887" cy="1128985"/>
          </a:xfrm>
        </p:grpSpPr>
        <p:sp>
          <p:nvSpPr>
            <p:cNvPr id="23" name="テキスト ボックス 22"/>
            <p:cNvSpPr txBox="1"/>
            <p:nvPr/>
          </p:nvSpPr>
          <p:spPr>
            <a:xfrm>
              <a:off x="5705045" y="3735574"/>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24" name="テキスト ボックス 23"/>
                <p:cNvSpPr txBox="1"/>
                <p:nvPr/>
              </p:nvSpPr>
              <p:spPr>
                <a:xfrm>
                  <a:off x="5755954" y="4495227"/>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55954" y="4495227"/>
                  <a:ext cx="367631" cy="369332"/>
                </a:xfrm>
                <a:prstGeom prst="rect">
                  <a:avLst/>
                </a:prstGeom>
                <a:blipFill rotWithShape="1">
                  <a:blip r:embed="rId7"/>
                  <a:stretch>
                    <a:fillRect b="-6557"/>
                  </a:stretch>
                </a:blipFill>
              </p:spPr>
              <p:txBody>
                <a:bodyPr/>
                <a:lstStyle/>
                <a:p>
                  <a:r>
                    <a:rPr lang="ja-JP" altLang="en-US">
                      <a:noFill/>
                    </a:rPr>
                    <a:t> </a:t>
                  </a:r>
                </a:p>
              </p:txBody>
            </p:sp>
          </mc:Fallback>
        </mc:AlternateContent>
      </p:grpSp>
      <p:sp>
        <p:nvSpPr>
          <p:cNvPr id="27" name="テキスト ボックス 26"/>
          <p:cNvSpPr txBox="1"/>
          <p:nvPr/>
        </p:nvSpPr>
        <p:spPr>
          <a:xfrm>
            <a:off x="4212966" y="327295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28" name="テキスト ボックス 27"/>
          <p:cNvSpPr txBox="1"/>
          <p:nvPr/>
        </p:nvSpPr>
        <p:spPr>
          <a:xfrm>
            <a:off x="4247310" y="5822455"/>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15" name="グループ化 14"/>
          <p:cNvGrpSpPr/>
          <p:nvPr/>
        </p:nvGrpSpPr>
        <p:grpSpPr>
          <a:xfrm>
            <a:off x="2638561" y="3442232"/>
            <a:ext cx="1717519" cy="2448233"/>
            <a:chOff x="3232367" y="3327075"/>
            <a:chExt cx="1717519" cy="2448233"/>
          </a:xfrm>
        </p:grpSpPr>
        <p:cxnSp>
          <p:nvCxnSpPr>
            <p:cNvPr id="31" name="直線矢印コネクタ 30"/>
            <p:cNvCxnSpPr/>
            <p:nvPr/>
          </p:nvCxnSpPr>
          <p:spPr>
            <a:xfrm flipV="1">
              <a:off x="3244353" y="3327075"/>
              <a:ext cx="0" cy="24433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232367" y="5770436"/>
              <a:ext cx="1717519" cy="4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6" name="グループ化 75"/>
          <p:cNvGrpSpPr/>
          <p:nvPr/>
        </p:nvGrpSpPr>
        <p:grpSpPr>
          <a:xfrm>
            <a:off x="5092434" y="3414828"/>
            <a:ext cx="1717519" cy="2448233"/>
            <a:chOff x="3232367" y="3327075"/>
            <a:chExt cx="1717519" cy="2448233"/>
          </a:xfrm>
        </p:grpSpPr>
        <p:cxnSp>
          <p:nvCxnSpPr>
            <p:cNvPr id="77" name="直線矢印コネクタ 76"/>
            <p:cNvCxnSpPr/>
            <p:nvPr/>
          </p:nvCxnSpPr>
          <p:spPr>
            <a:xfrm flipV="1">
              <a:off x="3244353" y="3327075"/>
              <a:ext cx="0" cy="24433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3232367" y="5770436"/>
              <a:ext cx="1717519" cy="4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01" name="表 100"/>
          <p:cNvGraphicFramePr>
            <a:graphicFrameLocks noGrp="1"/>
          </p:cNvGraphicFramePr>
          <p:nvPr>
            <p:extLst>
              <p:ext uri="{D42A27DB-BD31-4B8C-83A1-F6EECF244321}">
                <p14:modId xmlns:p14="http://schemas.microsoft.com/office/powerpoint/2010/main" val="2681250936"/>
              </p:ext>
            </p:extLst>
          </p:nvPr>
        </p:nvGraphicFramePr>
        <p:xfrm>
          <a:off x="2650523" y="3533029"/>
          <a:ext cx="1548162" cy="2348896"/>
        </p:xfrm>
        <a:graphic>
          <a:graphicData uri="http://schemas.openxmlformats.org/drawingml/2006/table">
            <a:tbl>
              <a:tblPr firstRow="1" bandRow="1">
                <a:tableStyleId>{5C22544A-7EE6-4342-B048-85BDC9FD1C3A}</a:tableStyleId>
              </a:tblPr>
              <a:tblGrid>
                <a:gridCol w="221166"/>
                <a:gridCol w="221166"/>
                <a:gridCol w="221166"/>
                <a:gridCol w="221166"/>
                <a:gridCol w="221166"/>
                <a:gridCol w="221166"/>
                <a:gridCol w="221166"/>
              </a:tblGrid>
              <a:tr h="232815">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2371">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 name="右矢印 101"/>
          <p:cNvSpPr/>
          <p:nvPr/>
        </p:nvSpPr>
        <p:spPr>
          <a:xfrm>
            <a:off x="6728590" y="4300485"/>
            <a:ext cx="341536" cy="726853"/>
          </a:xfrm>
          <a:prstGeom prst="rightArrow">
            <a:avLst>
              <a:gd name="adj1" fmla="val 50000"/>
              <a:gd name="adj2" fmla="val 4724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グループ化 103"/>
          <p:cNvGrpSpPr/>
          <p:nvPr/>
        </p:nvGrpSpPr>
        <p:grpSpPr>
          <a:xfrm>
            <a:off x="7393417" y="3525920"/>
            <a:ext cx="1650542" cy="2364671"/>
            <a:chOff x="339170" y="2923781"/>
            <a:chExt cx="2252192" cy="2848527"/>
          </a:xfrm>
        </p:grpSpPr>
        <p:cxnSp>
          <p:nvCxnSpPr>
            <p:cNvPr id="107" name="直線矢印コネクタ 106"/>
            <p:cNvCxnSpPr/>
            <p:nvPr/>
          </p:nvCxnSpPr>
          <p:spPr>
            <a:xfrm flipH="1" flipV="1">
              <a:off x="339170" y="2923781"/>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349648" y="5772308"/>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1" name="テキスト ボックス 110"/>
          <p:cNvSpPr txBox="1"/>
          <p:nvPr/>
        </p:nvSpPr>
        <p:spPr>
          <a:xfrm>
            <a:off x="1381533" y="2831976"/>
            <a:ext cx="1390267" cy="369332"/>
          </a:xfrm>
          <a:prstGeom prst="rect">
            <a:avLst/>
          </a:prstGeom>
          <a:noFill/>
          <a:ln>
            <a:solidFill>
              <a:schemeClr val="accent1">
                <a:lumMod val="60000"/>
                <a:lumOff val="40000"/>
              </a:schemeClr>
            </a:solidFill>
          </a:ln>
        </p:spPr>
        <p:txBody>
          <a:bodyPr wrap="square" rtlCol="0">
            <a:spAutoFit/>
          </a:bodyPr>
          <a:lstStyle/>
          <a:p>
            <a:r>
              <a:rPr kumimoji="1" lang="ja-JP" altLang="en-US" dirty="0" smtClean="0">
                <a:latin typeface="ＭＳ Ｐゴシック" pitchFamily="50" charset="-128"/>
                <a:ea typeface="ＭＳ Ｐゴシック" pitchFamily="50" charset="-128"/>
              </a:rPr>
              <a:t>動作知識化</a:t>
            </a:r>
            <a:endParaRPr kumimoji="1" lang="ja-JP" altLang="en-US" dirty="0">
              <a:latin typeface="ＭＳ Ｐゴシック" pitchFamily="50" charset="-128"/>
              <a:ea typeface="ＭＳ Ｐゴシック" pitchFamily="50" charset="-128"/>
            </a:endParaRPr>
          </a:p>
        </p:txBody>
      </p:sp>
      <p:sp>
        <p:nvSpPr>
          <p:cNvPr id="112" name="テキスト ボックス 111"/>
          <p:cNvSpPr txBox="1"/>
          <p:nvPr/>
        </p:nvSpPr>
        <p:spPr>
          <a:xfrm>
            <a:off x="6660232" y="2826484"/>
            <a:ext cx="1157228" cy="369332"/>
          </a:xfrm>
          <a:prstGeom prst="rect">
            <a:avLst/>
          </a:prstGeom>
          <a:noFill/>
          <a:ln>
            <a:solidFill>
              <a:srgbClr val="00B0F0"/>
            </a:solidFill>
          </a:ln>
        </p:spPr>
        <p:txBody>
          <a:bodyPr wrap="square" rtlCol="0">
            <a:spAutoFit/>
          </a:bodyPr>
          <a:lstStyle/>
          <a:p>
            <a:r>
              <a:rPr kumimoji="1" lang="ja-JP" altLang="en-US" dirty="0" smtClean="0">
                <a:latin typeface="ＭＳ Ｐゴシック" pitchFamily="50" charset="-128"/>
                <a:ea typeface="ＭＳ Ｐゴシック" pitchFamily="50" charset="-128"/>
              </a:rPr>
              <a:t>動作生成</a:t>
            </a:r>
            <a:endParaRPr kumimoji="1" lang="ja-JP" altLang="en-US" dirty="0">
              <a:latin typeface="ＭＳ Ｐゴシック" pitchFamily="50" charset="-128"/>
              <a:ea typeface="ＭＳ Ｐゴシック" pitchFamily="50" charset="-128"/>
            </a:endParaRPr>
          </a:p>
        </p:txBody>
      </p:sp>
      <p:grpSp>
        <p:nvGrpSpPr>
          <p:cNvPr id="16" name="グループ化 15"/>
          <p:cNvGrpSpPr/>
          <p:nvPr/>
        </p:nvGrpSpPr>
        <p:grpSpPr>
          <a:xfrm>
            <a:off x="488958" y="3266374"/>
            <a:ext cx="1741460" cy="2557636"/>
            <a:chOff x="339170" y="2691332"/>
            <a:chExt cx="2376251" cy="3080976"/>
          </a:xfrm>
        </p:grpSpPr>
        <p:grpSp>
          <p:nvGrpSpPr>
            <p:cNvPr id="13" name="グループ化 12"/>
            <p:cNvGrpSpPr/>
            <p:nvPr/>
          </p:nvGrpSpPr>
          <p:grpSpPr>
            <a:xfrm>
              <a:off x="339170" y="2923781"/>
              <a:ext cx="2252192" cy="2848527"/>
              <a:chOff x="339170" y="2923781"/>
              <a:chExt cx="2252192" cy="2848527"/>
            </a:xfrm>
          </p:grpSpPr>
          <p:cxnSp>
            <p:nvCxnSpPr>
              <p:cNvPr id="6" name="直線矢印コネクタ 5"/>
              <p:cNvCxnSpPr/>
              <p:nvPr/>
            </p:nvCxnSpPr>
            <p:spPr>
              <a:xfrm flipH="1" flipV="1">
                <a:off x="339170" y="2923781"/>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49648" y="5772308"/>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フリーフォーム 36"/>
            <p:cNvSpPr/>
            <p:nvPr/>
          </p:nvSpPr>
          <p:spPr>
            <a:xfrm>
              <a:off x="344407" y="3269182"/>
              <a:ext cx="2028301"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473707" y="2691332"/>
              <a:ext cx="2241714" cy="444904"/>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教示動作群</a:t>
              </a:r>
              <a:endParaRPr kumimoji="1" lang="ja-JP" altLang="en-US" dirty="0">
                <a:latin typeface="ＭＳ Ｐゴシック" pitchFamily="50" charset="-128"/>
                <a:ea typeface="ＭＳ Ｐゴシック" pitchFamily="50" charset="-128"/>
              </a:endParaRPr>
            </a:p>
          </p:txBody>
        </p:sp>
      </p:grpSp>
      <p:sp>
        <p:nvSpPr>
          <p:cNvPr id="4" name="テキスト ボックス 3"/>
          <p:cNvSpPr txBox="1"/>
          <p:nvPr/>
        </p:nvSpPr>
        <p:spPr>
          <a:xfrm>
            <a:off x="125890" y="3502490"/>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5" name="テキスト ボックス 4"/>
          <p:cNvSpPr txBox="1"/>
          <p:nvPr/>
        </p:nvSpPr>
        <p:spPr>
          <a:xfrm>
            <a:off x="3721074" y="5856434"/>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cxnSp>
        <p:nvCxnSpPr>
          <p:cNvPr id="11" name="直線矢印コネクタ 10"/>
          <p:cNvCxnSpPr/>
          <p:nvPr/>
        </p:nvCxnSpPr>
        <p:spPr>
          <a:xfrm flipH="1">
            <a:off x="1155309" y="3598021"/>
            <a:ext cx="325518" cy="4692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2254428" y="3502192"/>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84" name="テキスト ボックス 83"/>
          <p:cNvSpPr txBox="1"/>
          <p:nvPr/>
        </p:nvSpPr>
        <p:spPr>
          <a:xfrm>
            <a:off x="1525138" y="5822455"/>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
        <p:nvSpPr>
          <p:cNvPr id="85" name="テキスト ボックス 84"/>
          <p:cNvSpPr txBox="1"/>
          <p:nvPr/>
        </p:nvSpPr>
        <p:spPr>
          <a:xfrm>
            <a:off x="4742281" y="3408595"/>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86" name="テキスト ボックス 85"/>
          <p:cNvSpPr txBox="1"/>
          <p:nvPr/>
        </p:nvSpPr>
        <p:spPr>
          <a:xfrm>
            <a:off x="6163622" y="5847907"/>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
        <p:nvSpPr>
          <p:cNvPr id="87" name="フリーフォーム 86"/>
          <p:cNvSpPr/>
          <p:nvPr/>
        </p:nvSpPr>
        <p:spPr>
          <a:xfrm rot="10800000">
            <a:off x="7397256" y="3927444"/>
            <a:ext cx="1581064" cy="180581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8392002" y="5892838"/>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
        <p:nvSpPr>
          <p:cNvPr id="89" name="テキスト ボックス 88"/>
          <p:cNvSpPr txBox="1"/>
          <p:nvPr/>
        </p:nvSpPr>
        <p:spPr>
          <a:xfrm>
            <a:off x="6959310" y="3492354"/>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90" name="テキスト ボックス 89"/>
          <p:cNvSpPr txBox="1"/>
          <p:nvPr/>
        </p:nvSpPr>
        <p:spPr>
          <a:xfrm rot="16200000">
            <a:off x="5718920" y="2591804"/>
            <a:ext cx="400110" cy="1208023"/>
          </a:xfrm>
          <a:prstGeom prst="rect">
            <a:avLst/>
          </a:prstGeom>
          <a:noFill/>
        </p:spPr>
        <p:txBody>
          <a:bodyPr vert="eaVert" wrap="none" rtlCol="0">
            <a:spAutoFit/>
          </a:bodyPr>
          <a:lstStyle/>
          <a:p>
            <a:r>
              <a:rPr kumimoji="1" lang="ja-JP" altLang="en-US" sz="1400" b="1" dirty="0" smtClean="0">
                <a:latin typeface="ＭＳ Ｐゴシック" pitchFamily="50" charset="-128"/>
                <a:ea typeface="ＭＳ Ｐゴシック" pitchFamily="50" charset="-128"/>
              </a:rPr>
              <a:t>ロボットの状態</a:t>
            </a:r>
            <a:endParaRPr kumimoji="1" lang="ja-JP" altLang="en-US" sz="1400" b="1" dirty="0">
              <a:latin typeface="ＭＳ Ｐゴシック" pitchFamily="50" charset="-128"/>
              <a:ea typeface="ＭＳ Ｐゴシック" pitchFamily="50" charset="-128"/>
            </a:endParaRPr>
          </a:p>
        </p:txBody>
      </p:sp>
      <p:sp>
        <p:nvSpPr>
          <p:cNvPr id="66" name="正方形/長方形 65"/>
          <p:cNvSpPr/>
          <p:nvPr/>
        </p:nvSpPr>
        <p:spPr>
          <a:xfrm>
            <a:off x="5117290" y="3525920"/>
            <a:ext cx="1542942" cy="2321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496637" y="3566052"/>
            <a:ext cx="1617358" cy="1987188"/>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98130" y="3897836"/>
            <a:ext cx="1617358" cy="1722620"/>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4" name="表 53"/>
          <p:cNvGraphicFramePr>
            <a:graphicFrameLocks noGrp="1"/>
          </p:cNvGraphicFramePr>
          <p:nvPr>
            <p:extLst>
              <p:ext uri="{D42A27DB-BD31-4B8C-83A1-F6EECF244321}">
                <p14:modId xmlns:p14="http://schemas.microsoft.com/office/powerpoint/2010/main" val="3413213597"/>
              </p:ext>
            </p:extLst>
          </p:nvPr>
        </p:nvGraphicFramePr>
        <p:xfrm>
          <a:off x="5104420" y="3519566"/>
          <a:ext cx="1548162" cy="2348896"/>
        </p:xfrm>
        <a:graphic>
          <a:graphicData uri="http://schemas.openxmlformats.org/drawingml/2006/table">
            <a:tbl>
              <a:tblPr firstRow="1" bandRow="1">
                <a:tableStyleId>{5C22544A-7EE6-4342-B048-85BDC9FD1C3A}</a:tableStyleId>
              </a:tblPr>
              <a:tblGrid>
                <a:gridCol w="221166"/>
                <a:gridCol w="221166"/>
                <a:gridCol w="221166"/>
                <a:gridCol w="221166"/>
                <a:gridCol w="221166"/>
                <a:gridCol w="221166"/>
                <a:gridCol w="221166"/>
              </a:tblGrid>
              <a:tr h="232815">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2371">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2371">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94154635"/>
      </p:ext>
    </p:extLst>
  </p:cSld>
  <p:clrMapOvr>
    <a:masterClrMapping/>
  </p:clrMapOvr>
  <mc:AlternateContent xmlns:mc="http://schemas.openxmlformats.org/markup-compatibility/2006" xmlns:p14="http://schemas.microsoft.com/office/powerpoint/2010/main">
    <mc:Choice Requires="p14">
      <p:transition spd="slow" p14:dur="2000" advTm="51599"/>
    </mc:Choice>
    <mc:Fallback xmlns="">
      <p:transition spd="slow" advTm="51599"/>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正方形/長方形 38"/>
          <p:cNvSpPr/>
          <p:nvPr/>
        </p:nvSpPr>
        <p:spPr>
          <a:xfrm>
            <a:off x="4840974" y="3284984"/>
            <a:ext cx="2561812" cy="2550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688750" y="3269858"/>
            <a:ext cx="2561812" cy="2515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981118688"/>
              </p:ext>
            </p:extLst>
          </p:nvPr>
        </p:nvGraphicFramePr>
        <p:xfrm>
          <a:off x="675162" y="3286194"/>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a:spLocks noGrp="1"/>
          </p:cNvSpPr>
          <p:nvPr>
            <p:ph type="title"/>
          </p:nvPr>
        </p:nvSpPr>
        <p:spPr>
          <a:xfrm>
            <a:off x="782957" y="332656"/>
            <a:ext cx="7560840" cy="792088"/>
          </a:xfrm>
        </p:spPr>
        <p:txBody>
          <a:bodyPr>
            <a:noAutofit/>
          </a:bodyPr>
          <a:lstStyle/>
          <a:p>
            <a:r>
              <a:rPr lang="ja-JP" altLang="en-US" sz="4800" dirty="0">
                <a:latin typeface="ＭＳ Ｐゴシック" pitchFamily="50" charset="-128"/>
                <a:ea typeface="ＭＳ Ｐゴシック" pitchFamily="50" charset="-128"/>
              </a:rPr>
              <a:t>動作</a:t>
            </a:r>
            <a:r>
              <a:rPr lang="ja-JP" altLang="en-US" sz="4800" dirty="0" smtClean="0">
                <a:latin typeface="ＭＳ Ｐゴシック" pitchFamily="50" charset="-128"/>
                <a:ea typeface="ＭＳ Ｐゴシック" pitchFamily="50" charset="-128"/>
              </a:rPr>
              <a:t>知識化</a:t>
            </a:r>
            <a:r>
              <a:rPr lang="ja-JP" altLang="en-US" sz="4800" dirty="0">
                <a:latin typeface="ＭＳ Ｐゴシック" pitchFamily="50" charset="-128"/>
                <a:ea typeface="ＭＳ Ｐゴシック" pitchFamily="50" charset="-128"/>
              </a:rPr>
              <a:t>部</a:t>
            </a:r>
            <a:r>
              <a:rPr lang="ja-JP" altLang="en-US" sz="4800" dirty="0" smtClean="0">
                <a:latin typeface="ＭＳ Ｐゴシック" pitchFamily="50" charset="-128"/>
                <a:ea typeface="ＭＳ Ｐゴシック" pitchFamily="50" charset="-128"/>
              </a:rPr>
              <a:t>の</a:t>
            </a:r>
            <a:r>
              <a:rPr lang="ja-JP" altLang="en-US" sz="4800" dirty="0">
                <a:latin typeface="ＭＳ Ｐゴシック" pitchFamily="50" charset="-128"/>
                <a:ea typeface="ＭＳ Ｐゴシック" pitchFamily="50" charset="-128"/>
              </a:rPr>
              <a:t>プロセス</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38111" y="1175266"/>
            <a:ext cx="8352928" cy="1821686"/>
          </a:xfrm>
        </p:spPr>
        <p:txBody>
          <a:bodyPr>
            <a:normAutofit fontScale="85000" lnSpcReduction="20000"/>
          </a:bodyPr>
          <a:lstStyle/>
          <a:p>
            <a:r>
              <a:rPr lang="ja-JP" altLang="en-US" sz="2200" dirty="0" smtClean="0">
                <a:latin typeface="ＭＳ Ｐゴシック" pitchFamily="50" charset="-128"/>
                <a:ea typeface="ＭＳ Ｐゴシック" pitchFamily="50" charset="-128"/>
              </a:rPr>
              <a:t>入力した状態を知識空間内の状態点として扱う</a:t>
            </a:r>
            <a:endParaRPr lang="en-US" altLang="ja-JP" sz="2200" dirty="0" smtClean="0">
              <a:latin typeface="ＭＳ Ｐゴシック" pitchFamily="50" charset="-128"/>
              <a:ea typeface="ＭＳ Ｐゴシック" pitchFamily="50" charset="-128"/>
            </a:endParaRPr>
          </a:p>
          <a:p>
            <a:r>
              <a:rPr lang="ja-JP" altLang="en-US" sz="2200" dirty="0">
                <a:latin typeface="ＭＳ Ｐゴシック" pitchFamily="50" charset="-128"/>
                <a:ea typeface="ＭＳ Ｐゴシック" pitchFamily="50" charset="-128"/>
              </a:rPr>
              <a:t>状態</a:t>
            </a:r>
            <a:r>
              <a:rPr lang="ja-JP" altLang="en-US" sz="2200" dirty="0" smtClean="0">
                <a:latin typeface="ＭＳ Ｐゴシック" pitchFamily="50" charset="-128"/>
                <a:ea typeface="ＭＳ Ｐゴシック" pitchFamily="50" charset="-128"/>
              </a:rPr>
              <a:t>点が含まれるセルを中心に円状の範囲に選択頻度を</a:t>
            </a:r>
            <a:r>
              <a:rPr lang="ja-JP" altLang="en-US" sz="2200" dirty="0">
                <a:latin typeface="ＭＳ Ｐゴシック" pitchFamily="50" charset="-128"/>
                <a:ea typeface="ＭＳ Ｐゴシック" pitchFamily="50" charset="-128"/>
              </a:rPr>
              <a:t>加算する</a:t>
            </a:r>
            <a:endParaRPr lang="en-US" altLang="ja-JP" sz="2200" dirty="0" smtClean="0">
              <a:latin typeface="ＭＳ Ｐゴシック" pitchFamily="50" charset="-128"/>
              <a:ea typeface="ＭＳ Ｐゴシック" pitchFamily="50" charset="-128"/>
            </a:endParaRPr>
          </a:p>
          <a:p>
            <a:r>
              <a:rPr kumimoji="1" lang="ja-JP" altLang="en-US" sz="2200" dirty="0" smtClean="0">
                <a:latin typeface="ＭＳ Ｐゴシック" pitchFamily="50" charset="-128"/>
                <a:ea typeface="ＭＳ Ｐゴシック" pitchFamily="50" charset="-128"/>
              </a:rPr>
              <a:t>選択頻度は円</a:t>
            </a:r>
            <a:r>
              <a:rPr lang="ja-JP" altLang="en-US" sz="2200" dirty="0" smtClean="0">
                <a:latin typeface="ＭＳ Ｐゴシック" pitchFamily="50" charset="-128"/>
                <a:ea typeface="ＭＳ Ｐゴシック" pitchFamily="50" charset="-128"/>
              </a:rPr>
              <a:t>の中心</a:t>
            </a:r>
            <a:r>
              <a:rPr kumimoji="1" lang="ja-JP" altLang="en-US" sz="2200" dirty="0" smtClean="0">
                <a:latin typeface="ＭＳ Ｐゴシック" pitchFamily="50" charset="-128"/>
                <a:ea typeface="ＭＳ Ｐゴシック" pitchFamily="50" charset="-128"/>
              </a:rPr>
              <a:t>に近いセルほど高い</a:t>
            </a:r>
            <a:endParaRPr kumimoji="1" lang="en-US" altLang="ja-JP" sz="2200" dirty="0" smtClean="0">
              <a:latin typeface="ＭＳ Ｐゴシック" pitchFamily="50" charset="-128"/>
              <a:ea typeface="ＭＳ Ｐゴシック" pitchFamily="50" charset="-128"/>
            </a:endParaRPr>
          </a:p>
          <a:p>
            <a:pPr marL="0" indent="0">
              <a:buNone/>
            </a:pPr>
            <a:endParaRPr kumimoji="1" lang="en-US" altLang="ja-JP" sz="2200" dirty="0" smtClean="0">
              <a:latin typeface="ＭＳ Ｐゴシック" pitchFamily="50" charset="-128"/>
              <a:ea typeface="ＭＳ Ｐゴシック" pitchFamily="50" charset="-128"/>
            </a:endParaRPr>
          </a:p>
          <a:p>
            <a:r>
              <a:rPr kumimoji="1" lang="ja-JP" altLang="en-US" sz="2200" dirty="0" smtClean="0">
                <a:latin typeface="ＭＳ Ｐゴシック" pitchFamily="50" charset="-128"/>
                <a:ea typeface="ＭＳ Ｐゴシック" pitchFamily="50" charset="-128"/>
              </a:rPr>
              <a:t>選択頻度を円状に与えることで時間軸が存在せずとも動きの知識を</a:t>
            </a:r>
            <a:endParaRPr kumimoji="1" lang="en-US" altLang="ja-JP" sz="2200" dirty="0" smtClean="0">
              <a:latin typeface="ＭＳ Ｐゴシック" pitchFamily="50" charset="-128"/>
              <a:ea typeface="ＭＳ Ｐゴシック" pitchFamily="50" charset="-128"/>
            </a:endParaRPr>
          </a:p>
          <a:p>
            <a:r>
              <a:rPr kumimoji="1" lang="ja-JP" altLang="en-US" sz="2200" dirty="0" smtClean="0">
                <a:latin typeface="ＭＳ Ｐゴシック" pitchFamily="50" charset="-128"/>
                <a:ea typeface="ＭＳ Ｐゴシック" pitchFamily="50" charset="-128"/>
              </a:rPr>
              <a:t>軌跡として描くことができる</a:t>
            </a:r>
            <a:endParaRPr kumimoji="1" lang="en-US" altLang="ja-JP" sz="2200" dirty="0" smtClean="0">
              <a:latin typeface="ＭＳ Ｐゴシック" pitchFamily="50" charset="-128"/>
              <a:ea typeface="ＭＳ Ｐゴシック" pitchFamily="50" charset="-128"/>
            </a:endParaRPr>
          </a:p>
        </p:txBody>
      </p:sp>
      <p:sp>
        <p:nvSpPr>
          <p:cNvPr id="49" name="正方形/長方形 48"/>
          <p:cNvSpPr/>
          <p:nvPr/>
        </p:nvSpPr>
        <p:spPr>
          <a:xfrm>
            <a:off x="7893546" y="3284984"/>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836832" y="294643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2" name="テキスト ボックス 51"/>
          <p:cNvSpPr txBox="1"/>
          <p:nvPr/>
        </p:nvSpPr>
        <p:spPr>
          <a:xfrm>
            <a:off x="7842637" y="580230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194746" y="4774331"/>
                <a:ext cx="46161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sub>
                      </m:sSub>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194746" y="4774331"/>
                <a:ext cx="461610" cy="381515"/>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2355655" y="5732034"/>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2355655" y="5732034"/>
                <a:ext cx="559640" cy="381515"/>
              </a:xfrm>
              <a:prstGeom prst="rect">
                <a:avLst/>
              </a:prstGeom>
              <a:blipFill rotWithShape="1">
                <a:blip r:embed="rId3"/>
                <a:stretch>
                  <a:fillRect/>
                </a:stretch>
              </a:blipFill>
            </p:spPr>
            <p:txBody>
              <a:bodyPr/>
              <a:lstStyle/>
              <a:p>
                <a:r>
                  <a:rPr lang="ja-JP" altLang="en-US">
                    <a:noFill/>
                  </a:rPr>
                  <a:t> </a:t>
                </a:r>
              </a:p>
            </p:txBody>
          </p:sp>
        </mc:Fallback>
      </mc:AlternateContent>
      <p:sp>
        <p:nvSpPr>
          <p:cNvPr id="59" name="右矢印 58"/>
          <p:cNvSpPr/>
          <p:nvPr/>
        </p:nvSpPr>
        <p:spPr>
          <a:xfrm>
            <a:off x="4254156" y="4471606"/>
            <a:ext cx="576064"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8181578" y="3973251"/>
            <a:ext cx="430887" cy="1120359"/>
            <a:chOff x="8181578" y="3973251"/>
            <a:chExt cx="430887" cy="1120359"/>
          </a:xfrm>
        </p:grpSpPr>
        <p:sp>
          <p:nvSpPr>
            <p:cNvPr id="53" name="テキスト ボックス 5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grpSp>
        <p:nvGrpSpPr>
          <p:cNvPr id="15" name="グループ化 14"/>
          <p:cNvGrpSpPr/>
          <p:nvPr/>
        </p:nvGrpSpPr>
        <p:grpSpPr>
          <a:xfrm>
            <a:off x="666834" y="4907746"/>
            <a:ext cx="1958022" cy="877839"/>
            <a:chOff x="5722146" y="467354"/>
            <a:chExt cx="1958022" cy="877839"/>
          </a:xfrm>
        </p:grpSpPr>
        <p:cxnSp>
          <p:nvCxnSpPr>
            <p:cNvPr id="11" name="直線コネクタ 10"/>
            <p:cNvCxnSpPr/>
            <p:nvPr/>
          </p:nvCxnSpPr>
          <p:spPr>
            <a:xfrm flipV="1">
              <a:off x="5722146" y="478791"/>
              <a:ext cx="1958022" cy="144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677623" y="467354"/>
              <a:ext cx="0" cy="87783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301391" y="2981826"/>
            <a:ext cx="3291871" cy="3156343"/>
            <a:chOff x="390133" y="2914406"/>
            <a:chExt cx="3291871" cy="3156343"/>
          </a:xfrm>
        </p:grpSpPr>
        <p:cxnSp>
          <p:nvCxnSpPr>
            <p:cNvPr id="6" name="直線矢印コネクタ 5"/>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3235856" y="5701417"/>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235856" y="5701417"/>
                  <a:ext cx="446148" cy="369332"/>
                </a:xfrm>
                <a:prstGeom prst="rect">
                  <a:avLst/>
                </a:prstGeom>
                <a:blipFill rotWithShape="1">
                  <a:blip r:embed="rId12"/>
                  <a:stretch>
                    <a:fillRect b="-1667"/>
                  </a:stretch>
                </a:blipFill>
              </p:spPr>
              <p:txBody>
                <a:bodyPr/>
                <a:lstStyle/>
                <a:p>
                  <a:r>
                    <a:rPr lang="ja-JP" altLang="en-US">
                      <a:noFill/>
                    </a:rPr>
                    <a:t> </a:t>
                  </a:r>
                </a:p>
              </p:txBody>
            </p:sp>
          </mc:Fallback>
        </mc:AlternateContent>
      </p:grpSp>
      <p:sp>
        <p:nvSpPr>
          <p:cNvPr id="60" name="円/楕円 59"/>
          <p:cNvSpPr/>
          <p:nvPr/>
        </p:nvSpPr>
        <p:spPr>
          <a:xfrm>
            <a:off x="1975217" y="4298081"/>
            <a:ext cx="1286540" cy="1237289"/>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4" name="表 43"/>
          <p:cNvGraphicFramePr>
            <a:graphicFrameLocks noGrp="1"/>
          </p:cNvGraphicFramePr>
          <p:nvPr>
            <p:extLst>
              <p:ext uri="{D42A27DB-BD31-4B8C-83A1-F6EECF244321}">
                <p14:modId xmlns:p14="http://schemas.microsoft.com/office/powerpoint/2010/main" val="2993243461"/>
              </p:ext>
            </p:extLst>
          </p:nvPr>
        </p:nvGraphicFramePr>
        <p:xfrm>
          <a:off x="4840974" y="3329627"/>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6" name="テキスト ボックス 45"/>
              <p:cNvSpPr txBox="1"/>
              <p:nvPr/>
            </p:nvSpPr>
            <p:spPr>
              <a:xfrm>
                <a:off x="4188176" y="3973251"/>
                <a:ext cx="652798"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4188176" y="3973251"/>
                <a:ext cx="652798" cy="381515"/>
              </a:xfrm>
              <a:prstGeom prst="rect">
                <a:avLst/>
              </a:prstGeom>
              <a:blipFill rotWithShape="1">
                <a:blip r:embed="rId17"/>
                <a:stretch>
                  <a:fillRect r="-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5626034" y="5759343"/>
                <a:ext cx="773153"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626034" y="5759343"/>
                <a:ext cx="773153" cy="381515"/>
              </a:xfrm>
              <a:prstGeom prst="rect">
                <a:avLst/>
              </a:prstGeom>
              <a:blipFill rotWithShape="1">
                <a:blip r:embed="rId18"/>
                <a:stretch>
                  <a:fillRect/>
                </a:stretch>
              </a:blipFill>
            </p:spPr>
            <p:txBody>
              <a:bodyPr/>
              <a:lstStyle/>
              <a:p>
                <a:r>
                  <a:rPr lang="ja-JP" altLang="en-US">
                    <a:noFill/>
                  </a:rPr>
                  <a:t> </a:t>
                </a:r>
              </a:p>
            </p:txBody>
          </p:sp>
        </mc:Fallback>
      </mc:AlternateContent>
      <p:grpSp>
        <p:nvGrpSpPr>
          <p:cNvPr id="68" name="グループ化 67"/>
          <p:cNvGrpSpPr/>
          <p:nvPr/>
        </p:nvGrpSpPr>
        <p:grpSpPr>
          <a:xfrm>
            <a:off x="4475531" y="3014001"/>
            <a:ext cx="3291871" cy="3114674"/>
            <a:chOff x="390133" y="2914406"/>
            <a:chExt cx="3291871" cy="3114674"/>
          </a:xfrm>
        </p:grpSpPr>
        <p:cxnSp>
          <p:nvCxnSpPr>
            <p:cNvPr id="69" name="直線矢印コネクタ 68"/>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テキスト ボックス 70"/>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3235856" y="5659748"/>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3235856" y="5659748"/>
                  <a:ext cx="446148" cy="369332"/>
                </a:xfrm>
                <a:prstGeom prst="rect">
                  <a:avLst/>
                </a:prstGeom>
                <a:blipFill rotWithShape="1">
                  <a:blip r:embed="rId19"/>
                  <a:stretch>
                    <a:fillRect b="-1667"/>
                  </a:stretch>
                </a:blipFill>
              </p:spPr>
              <p:txBody>
                <a:bodyPr/>
                <a:lstStyle/>
                <a:p>
                  <a:r>
                    <a:rPr lang="ja-JP" altLang="en-US">
                      <a:noFill/>
                    </a:rPr>
                    <a:t> </a:t>
                  </a:r>
                </a:p>
              </p:txBody>
            </p:sp>
          </mc:Fallback>
        </mc:AlternateContent>
      </p:grpSp>
      <p:grpSp>
        <p:nvGrpSpPr>
          <p:cNvPr id="74" name="グループ化 73"/>
          <p:cNvGrpSpPr/>
          <p:nvPr/>
        </p:nvGrpSpPr>
        <p:grpSpPr>
          <a:xfrm>
            <a:off x="4830220" y="3579962"/>
            <a:ext cx="1820746" cy="2248683"/>
            <a:chOff x="775048" y="3413400"/>
            <a:chExt cx="1820746" cy="2248683"/>
          </a:xfrm>
        </p:grpSpPr>
        <p:grpSp>
          <p:nvGrpSpPr>
            <p:cNvPr id="77" name="グループ化 76"/>
            <p:cNvGrpSpPr/>
            <p:nvPr/>
          </p:nvGrpSpPr>
          <p:grpSpPr>
            <a:xfrm>
              <a:off x="775048" y="4039603"/>
              <a:ext cx="1182391" cy="1622480"/>
              <a:chOff x="6837358" y="967675"/>
              <a:chExt cx="1182391" cy="1622480"/>
            </a:xfrm>
          </p:grpSpPr>
          <p:cxnSp>
            <p:nvCxnSpPr>
              <p:cNvPr id="79" name="直線コネクタ 78"/>
              <p:cNvCxnSpPr/>
              <p:nvPr/>
            </p:nvCxnSpPr>
            <p:spPr>
              <a:xfrm flipH="1">
                <a:off x="8019299" y="971201"/>
                <a:ext cx="450" cy="1618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837358" y="967675"/>
                <a:ext cx="1182391" cy="3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円/楕円 75"/>
            <p:cNvSpPr/>
            <p:nvPr/>
          </p:nvSpPr>
          <p:spPr>
            <a:xfrm>
              <a:off x="1301832" y="3413400"/>
              <a:ext cx="1293962" cy="124220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円/楕円 81"/>
          <p:cNvSpPr>
            <a:spLocks noChangeAspect="1"/>
          </p:cNvSpPr>
          <p:nvPr/>
        </p:nvSpPr>
        <p:spPr>
          <a:xfrm>
            <a:off x="2577852" y="488087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a:spLocks noChangeAspect="1"/>
          </p:cNvSpPr>
          <p:nvPr/>
        </p:nvSpPr>
        <p:spPr>
          <a:xfrm>
            <a:off x="5976000" y="417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546406" y="3252762"/>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489692" y="2914208"/>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42" name="テキスト ボックス 41"/>
          <p:cNvSpPr txBox="1"/>
          <p:nvPr/>
        </p:nvSpPr>
        <p:spPr>
          <a:xfrm>
            <a:off x="3495497" y="5770082"/>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43" name="グループ化 42"/>
          <p:cNvGrpSpPr/>
          <p:nvPr/>
        </p:nvGrpSpPr>
        <p:grpSpPr>
          <a:xfrm>
            <a:off x="3757289" y="3941029"/>
            <a:ext cx="430887" cy="1120359"/>
            <a:chOff x="8181578" y="3973251"/>
            <a:chExt cx="430887" cy="1120359"/>
          </a:xfrm>
        </p:grpSpPr>
        <p:sp>
          <p:nvSpPr>
            <p:cNvPr id="45" name="テキスト ボックス 44"/>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48" name="テキスト ボックス 47"/>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422327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 name="正方形/長方形 88"/>
          <p:cNvSpPr/>
          <p:nvPr/>
        </p:nvSpPr>
        <p:spPr>
          <a:xfrm>
            <a:off x="6919313" y="3076007"/>
            <a:ext cx="469259" cy="2826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138302" y="3075284"/>
            <a:ext cx="469259" cy="2826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5182861" y="3065532"/>
            <a:ext cx="469259" cy="2826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55576" y="332656"/>
            <a:ext cx="7398503" cy="792088"/>
          </a:xfrm>
        </p:spPr>
        <p:txBody>
          <a:bodyPr>
            <a:noAutofit/>
          </a:bodyPr>
          <a:lstStyle/>
          <a:p>
            <a:r>
              <a:rPr kumimoji="1" lang="ja-JP" altLang="en-US" sz="4800" dirty="0" smtClean="0">
                <a:latin typeface="ＭＳ Ｐゴシック" pitchFamily="50" charset="-128"/>
                <a:ea typeface="ＭＳ Ｐゴシック" pitchFamily="50" charset="-128"/>
              </a:rPr>
              <a:t>時間情報</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49195" y="908720"/>
            <a:ext cx="8064896" cy="924371"/>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時間情報は状態の前後関係を表現している</a:t>
            </a:r>
            <a:endParaRPr lang="en-US" altLang="ja-JP" sz="3200" dirty="0" smtClean="0">
              <a:latin typeface="ＭＳ Ｐゴシック" pitchFamily="50" charset="-128"/>
              <a:ea typeface="ＭＳ Ｐゴシック" pitchFamily="50" charset="-128"/>
            </a:endParaRPr>
          </a:p>
        </p:txBody>
      </p:sp>
      <p:sp>
        <p:nvSpPr>
          <p:cNvPr id="5" name="テキスト ボックス 4"/>
          <p:cNvSpPr txBox="1"/>
          <p:nvPr/>
        </p:nvSpPr>
        <p:spPr>
          <a:xfrm>
            <a:off x="1858890" y="5858229"/>
            <a:ext cx="1411072"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a:t>
            </a:r>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76934357"/>
              </p:ext>
            </p:extLst>
          </p:nvPr>
        </p:nvGraphicFramePr>
        <p:xfrm>
          <a:off x="1009430" y="3051138"/>
          <a:ext cx="312420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グループ化 6"/>
          <p:cNvGrpSpPr/>
          <p:nvPr/>
        </p:nvGrpSpPr>
        <p:grpSpPr>
          <a:xfrm>
            <a:off x="827584" y="2648625"/>
            <a:ext cx="3654059" cy="3212881"/>
            <a:chOff x="1206122" y="2571888"/>
            <a:chExt cx="3654059" cy="3212881"/>
          </a:xfrm>
        </p:grpSpPr>
        <p:sp>
          <p:nvSpPr>
            <p:cNvPr id="8" name="フリーフォーム 7"/>
            <p:cNvSpPr/>
            <p:nvPr/>
          </p:nvSpPr>
          <p:spPr>
            <a:xfrm>
              <a:off x="3241622" y="3416093"/>
              <a:ext cx="1271593" cy="1557210"/>
            </a:xfrm>
            <a:custGeom>
              <a:avLst/>
              <a:gdLst>
                <a:gd name="connsiteX0" fmla="*/ 0 w 1272619"/>
                <a:gd name="connsiteY0" fmla="*/ 689944 h 1557210"/>
                <a:gd name="connsiteX1" fmla="*/ 443060 w 1272619"/>
                <a:gd name="connsiteY1" fmla="*/ 30067 h 1557210"/>
                <a:gd name="connsiteX2" fmla="*/ 1272619 w 1272619"/>
                <a:gd name="connsiteY2" fmla="*/ 1557210 h 1557210"/>
              </a:gdLst>
              <a:ahLst/>
              <a:cxnLst>
                <a:cxn ang="0">
                  <a:pos x="connsiteX0" y="connsiteY0"/>
                </a:cxn>
                <a:cxn ang="0">
                  <a:pos x="connsiteX1" y="connsiteY1"/>
                </a:cxn>
                <a:cxn ang="0">
                  <a:pos x="connsiteX2" y="connsiteY2"/>
                </a:cxn>
              </a:cxnLst>
              <a:rect l="l" t="t" r="r" b="b"/>
              <a:pathLst>
                <a:path w="1272619" h="1557210">
                  <a:moveTo>
                    <a:pt x="0" y="689944"/>
                  </a:moveTo>
                  <a:cubicBezTo>
                    <a:pt x="115478" y="287733"/>
                    <a:pt x="230957" y="-114477"/>
                    <a:pt x="443060" y="30067"/>
                  </a:cubicBezTo>
                  <a:cubicBezTo>
                    <a:pt x="655163" y="174611"/>
                    <a:pt x="963891" y="865910"/>
                    <a:pt x="1272619" y="1557210"/>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206122" y="2571888"/>
              <a:ext cx="3654059" cy="3212881"/>
              <a:chOff x="1206122" y="2571888"/>
              <a:chExt cx="3654059" cy="3212881"/>
            </a:xfrm>
          </p:grpSpPr>
          <p:grpSp>
            <p:nvGrpSpPr>
              <p:cNvPr id="10" name="グループ化 9"/>
              <p:cNvGrpSpPr/>
              <p:nvPr/>
            </p:nvGrpSpPr>
            <p:grpSpPr>
              <a:xfrm>
                <a:off x="1206122" y="2571888"/>
                <a:ext cx="3654059" cy="3212881"/>
                <a:chOff x="177481" y="2439376"/>
                <a:chExt cx="3654059" cy="3212881"/>
              </a:xfrm>
            </p:grpSpPr>
            <p:cxnSp>
              <p:nvCxnSpPr>
                <p:cNvPr id="12" name="直線矢印コネクタ 11"/>
                <p:cNvCxnSpPr/>
                <p:nvPr/>
              </p:nvCxnSpPr>
              <p:spPr>
                <a:xfrm flipH="1" flipV="1">
                  <a:off x="344486" y="2798142"/>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44486" y="5645703"/>
                  <a:ext cx="3260403" cy="6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492153" y="5266580"/>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492153" y="5266580"/>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16" name="テキスト ボックス 15"/>
                <p:cNvSpPr txBox="1"/>
                <p:nvPr/>
              </p:nvSpPr>
              <p:spPr>
                <a:xfrm>
                  <a:off x="3097861" y="4807054"/>
                  <a:ext cx="702712"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pSp>
          <p:sp>
            <p:nvSpPr>
              <p:cNvPr id="11" name="フリーフォーム 10"/>
              <p:cNvSpPr/>
              <p:nvPr/>
            </p:nvSpPr>
            <p:spPr>
              <a:xfrm>
                <a:off x="1386888" y="3267986"/>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 name="円/楕円 17"/>
          <p:cNvSpPr>
            <a:spLocks noChangeAspect="1"/>
          </p:cNvSpPr>
          <p:nvPr/>
        </p:nvSpPr>
        <p:spPr>
          <a:xfrm>
            <a:off x="1195184" y="3656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a:spLocks noChangeAspect="1"/>
          </p:cNvSpPr>
          <p:nvPr/>
        </p:nvSpPr>
        <p:spPr>
          <a:xfrm>
            <a:off x="1394398" y="331587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1610398" y="354088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a:spLocks noChangeAspect="1"/>
          </p:cNvSpPr>
          <p:nvPr/>
        </p:nvSpPr>
        <p:spPr>
          <a:xfrm>
            <a:off x="1807988" y="413332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2024012" y="4941176"/>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a:spLocks noChangeAspect="1"/>
          </p:cNvSpPr>
          <p:nvPr/>
        </p:nvSpPr>
        <p:spPr>
          <a:xfrm>
            <a:off x="2240036" y="54294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a:spLocks noChangeAspect="1"/>
          </p:cNvSpPr>
          <p:nvPr/>
        </p:nvSpPr>
        <p:spPr>
          <a:xfrm>
            <a:off x="2419184" y="5528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2635184" y="4997418"/>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2851184" y="411695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3067184" y="3548242"/>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3248148" y="3485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noChangeAspect="1"/>
          </p:cNvSpPr>
          <p:nvPr/>
        </p:nvSpPr>
        <p:spPr>
          <a:xfrm>
            <a:off x="3464172" y="37012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3680196" y="413331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a:spLocks noChangeAspect="1"/>
          </p:cNvSpPr>
          <p:nvPr/>
        </p:nvSpPr>
        <p:spPr>
          <a:xfrm>
            <a:off x="3896220" y="456537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a:stCxn id="21" idx="7"/>
          </p:cNvCxnSpPr>
          <p:nvPr/>
        </p:nvCxnSpPr>
        <p:spPr>
          <a:xfrm flipV="1">
            <a:off x="1868484" y="2833291"/>
            <a:ext cx="345714" cy="1310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6" idx="1"/>
          </p:cNvCxnSpPr>
          <p:nvPr/>
        </p:nvCxnSpPr>
        <p:spPr>
          <a:xfrm flipH="1" flipV="1">
            <a:off x="2712467" y="2833291"/>
            <a:ext cx="149097" cy="1294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255979" y="2447591"/>
            <a:ext cx="2912977" cy="369332"/>
          </a:xfrm>
          <a:prstGeom prst="rect">
            <a:avLst/>
          </a:prstGeom>
          <a:noFill/>
          <a:ln w="19050">
            <a:solidFill>
              <a:schemeClr val="accent1"/>
            </a:solidFill>
          </a:ln>
        </p:spPr>
        <p:txBody>
          <a:bodyPr wrap="none" rtlCol="0">
            <a:spAutoFit/>
          </a:bodyPr>
          <a:lstStyle/>
          <a:p>
            <a:r>
              <a:rPr kumimoji="1" lang="ja-JP" altLang="en-US" dirty="0" smtClean="0">
                <a:latin typeface="ＭＳ Ｐゴシック" pitchFamily="50" charset="-128"/>
                <a:ea typeface="ＭＳ Ｐゴシック" pitchFamily="50" charset="-128"/>
              </a:rPr>
              <a:t>同じ状態として知識化される</a:t>
            </a:r>
            <a:endParaRPr kumimoji="1" lang="ja-JP" altLang="en-US" dirty="0">
              <a:latin typeface="ＭＳ Ｐゴシック" pitchFamily="50" charset="-128"/>
              <a:ea typeface="ＭＳ Ｐゴシック"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414739888"/>
              </p:ext>
            </p:extLst>
          </p:nvPr>
        </p:nvGraphicFramePr>
        <p:xfrm>
          <a:off x="5172324" y="3081001"/>
          <a:ext cx="479796" cy="2809635"/>
        </p:xfrm>
        <a:graphic>
          <a:graphicData uri="http://schemas.openxmlformats.org/drawingml/2006/table">
            <a:tbl>
              <a:tblPr firstRow="1" bandRow="1">
                <a:effectLst/>
                <a:tableStyleId>{5C22544A-7EE6-4342-B048-85BDC9FD1C3A}</a:tableStyleId>
              </a:tblPr>
              <a:tblGrid>
                <a:gridCol w="479796"/>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8" name="グループ化 47"/>
          <p:cNvGrpSpPr/>
          <p:nvPr/>
        </p:nvGrpSpPr>
        <p:grpSpPr>
          <a:xfrm>
            <a:off x="4995642" y="2673679"/>
            <a:ext cx="440454" cy="3205420"/>
            <a:chOff x="5292080" y="2632257"/>
            <a:chExt cx="440454" cy="3205420"/>
          </a:xfrm>
        </p:grpSpPr>
        <p:sp>
          <p:nvSpPr>
            <p:cNvPr id="36" name="円/楕円 35"/>
            <p:cNvSpPr>
              <a:spLocks noChangeAspect="1"/>
            </p:cNvSpPr>
            <p:nvPr/>
          </p:nvSpPr>
          <p:spPr>
            <a:xfrm>
              <a:off x="5661658" y="41796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5292080" y="2632257"/>
              <a:ext cx="354965" cy="3205420"/>
              <a:chOff x="4827366" y="2645749"/>
              <a:chExt cx="354965" cy="3205420"/>
            </a:xfrm>
          </p:grpSpPr>
          <p:cxnSp>
            <p:nvCxnSpPr>
              <p:cNvPr id="42" name="直線矢印コネクタ 41"/>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17"/>
                    <a:stretch>
                      <a:fillRect b="-1667"/>
                    </a:stretch>
                  </a:blipFill>
                </p:spPr>
                <p:txBody>
                  <a:bodyPr/>
                  <a:lstStyle/>
                  <a:p>
                    <a:r>
                      <a:rPr lang="ja-JP" altLang="en-US">
                        <a:noFill/>
                      </a:rPr>
                      <a:t> </a:t>
                    </a:r>
                  </a:p>
                </p:txBody>
              </p:sp>
            </mc:Fallback>
          </mc:AlternateContent>
        </p:grpSp>
      </p:grpSp>
      <p:grpSp>
        <p:nvGrpSpPr>
          <p:cNvPr id="44" name="グループ化 43"/>
          <p:cNvGrpSpPr/>
          <p:nvPr/>
        </p:nvGrpSpPr>
        <p:grpSpPr>
          <a:xfrm>
            <a:off x="4450676" y="3117740"/>
            <a:ext cx="544966" cy="2542755"/>
            <a:chOff x="4007963" y="2942327"/>
            <a:chExt cx="544966" cy="2542755"/>
          </a:xfrm>
        </p:grpSpPr>
        <p:sp>
          <p:nvSpPr>
            <p:cNvPr id="45" name="右矢印 44"/>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4007963" y="3588208"/>
              <a:ext cx="461665" cy="1246495"/>
            </a:xfrm>
            <a:prstGeom prst="rect">
              <a:avLst/>
            </a:prstGeom>
            <a:noFill/>
          </p:spPr>
          <p:txBody>
            <a:bodyPr vert="eaVert" wrap="none" rtlCol="0">
              <a:spAutoFit/>
            </a:bodyPr>
            <a:lstStyle/>
            <a:p>
              <a:r>
                <a:rPr kumimoji="1" lang="ja-JP" altLang="en-US" dirty="0" smtClean="0">
                  <a:solidFill>
                    <a:schemeClr val="bg1"/>
                  </a:solidFill>
                  <a:latin typeface="ＭＳ Ｐゴシック" pitchFamily="50" charset="-128"/>
                  <a:ea typeface="ＭＳ Ｐゴシック" pitchFamily="50" charset="-128"/>
                </a:rPr>
                <a:t>動作知識化</a:t>
              </a:r>
              <a:endParaRPr kumimoji="1" lang="ja-JP" altLang="en-US" dirty="0">
                <a:solidFill>
                  <a:schemeClr val="bg1"/>
                </a:solidFill>
                <a:latin typeface="ＭＳ Ｐゴシック" pitchFamily="50" charset="-128"/>
                <a:ea typeface="ＭＳ Ｐゴシック" pitchFamily="50" charset="-128"/>
              </a:endParaRPr>
            </a:p>
          </p:txBody>
        </p:sp>
      </p:grpSp>
      <p:grpSp>
        <p:nvGrpSpPr>
          <p:cNvPr id="49" name="グループ化 48"/>
          <p:cNvGrpSpPr/>
          <p:nvPr/>
        </p:nvGrpSpPr>
        <p:grpSpPr>
          <a:xfrm>
            <a:off x="7703641" y="3026964"/>
            <a:ext cx="665882" cy="3015931"/>
            <a:chOff x="8149567" y="2834165"/>
            <a:chExt cx="665882" cy="3015931"/>
          </a:xfrm>
        </p:grpSpPr>
        <p:sp>
          <p:nvSpPr>
            <p:cNvPr id="50" name="正方形/長方形 49"/>
            <p:cNvSpPr/>
            <p:nvPr/>
          </p:nvSpPr>
          <p:spPr>
            <a:xfrm>
              <a:off x="8250695" y="3193418"/>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8384562" y="3737842"/>
              <a:ext cx="430887" cy="1085853"/>
              <a:chOff x="8181578" y="3973251"/>
              <a:chExt cx="430887" cy="1085853"/>
            </a:xfrm>
          </p:grpSpPr>
          <p:sp>
            <p:nvSpPr>
              <p:cNvPr id="54" name="テキスト ボックス 53"/>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5" name="テキスト ボックス 54"/>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1"/>
                    <a:stretch>
                      <a:fillRect b="-6557"/>
                    </a:stretch>
                  </a:blipFill>
                </p:spPr>
                <p:txBody>
                  <a:bodyPr/>
                  <a:lstStyle/>
                  <a:p>
                    <a:r>
                      <a:rPr lang="ja-JP" altLang="en-US">
                        <a:noFill/>
                      </a:rPr>
                      <a:t> </a:t>
                    </a:r>
                  </a:p>
                </p:txBody>
              </p:sp>
            </mc:Fallback>
          </mc:AlternateContent>
        </p:grpSp>
        <p:sp>
          <p:nvSpPr>
            <p:cNvPr id="52" name="テキスト ボックス 51"/>
            <p:cNvSpPr txBox="1"/>
            <p:nvPr/>
          </p:nvSpPr>
          <p:spPr>
            <a:xfrm>
              <a:off x="8149567" y="283416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3" name="テキスト ボックス 52"/>
            <p:cNvSpPr txBox="1"/>
            <p:nvPr/>
          </p:nvSpPr>
          <p:spPr>
            <a:xfrm>
              <a:off x="8149567" y="5511542"/>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cxnSp>
        <p:nvCxnSpPr>
          <p:cNvPr id="56" name="直線矢印コネクタ 55"/>
          <p:cNvCxnSpPr>
            <a:endCxn id="36" idx="1"/>
          </p:cNvCxnSpPr>
          <p:nvPr/>
        </p:nvCxnSpPr>
        <p:spPr>
          <a:xfrm>
            <a:off x="4168956" y="2632257"/>
            <a:ext cx="1206644" cy="1599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円/楕円 59"/>
          <p:cNvSpPr>
            <a:spLocks noChangeAspect="1"/>
          </p:cNvSpPr>
          <p:nvPr/>
        </p:nvSpPr>
        <p:spPr>
          <a:xfrm>
            <a:off x="5364088" y="5013184"/>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矢印コネクタ 60"/>
          <p:cNvCxnSpPr/>
          <p:nvPr/>
        </p:nvCxnSpPr>
        <p:spPr>
          <a:xfrm>
            <a:off x="1906438" y="4373592"/>
            <a:ext cx="118325" cy="4016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2922060" y="3683479"/>
            <a:ext cx="105812" cy="35985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5400658" y="3713189"/>
            <a:ext cx="1" cy="33014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5400658" y="4542234"/>
            <a:ext cx="1" cy="34098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0" name="円/楕円 79"/>
          <p:cNvSpPr>
            <a:spLocks noChangeAspect="1"/>
          </p:cNvSpPr>
          <p:nvPr/>
        </p:nvSpPr>
        <p:spPr>
          <a:xfrm>
            <a:off x="5364088" y="3501008"/>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2" name="表 81"/>
          <p:cNvGraphicFramePr>
            <a:graphicFrameLocks noGrp="1"/>
          </p:cNvGraphicFramePr>
          <p:nvPr>
            <p:extLst>
              <p:ext uri="{D42A27DB-BD31-4B8C-83A1-F6EECF244321}">
                <p14:modId xmlns:p14="http://schemas.microsoft.com/office/powerpoint/2010/main" val="2562049050"/>
              </p:ext>
            </p:extLst>
          </p:nvPr>
        </p:nvGraphicFramePr>
        <p:xfrm>
          <a:off x="6156176" y="3080362"/>
          <a:ext cx="416560" cy="2809635"/>
        </p:xfrm>
        <a:graphic>
          <a:graphicData uri="http://schemas.openxmlformats.org/drawingml/2006/table">
            <a:tbl>
              <a:tblPr firstRow="1" bandRow="1">
                <a:effectLst/>
                <a:tableStyleId>{5C22544A-7EE6-4342-B048-85BDC9FD1C3A}</a:tableStyleId>
              </a:tblPr>
              <a:tblGrid>
                <a:gridCol w="208280"/>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2721077278"/>
              </p:ext>
            </p:extLst>
          </p:nvPr>
        </p:nvGraphicFramePr>
        <p:xfrm>
          <a:off x="6948264" y="3082208"/>
          <a:ext cx="416560" cy="2809635"/>
        </p:xfrm>
        <a:graphic>
          <a:graphicData uri="http://schemas.openxmlformats.org/drawingml/2006/table">
            <a:tbl>
              <a:tblPr firstRow="1" bandRow="1">
                <a:effectLst/>
                <a:tableStyleId>{5C22544A-7EE6-4342-B048-85BDC9FD1C3A}</a:tableStyleId>
              </a:tblPr>
              <a:tblGrid>
                <a:gridCol w="208280"/>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4" name="テキスト ボックス 103"/>
          <p:cNvSpPr txBox="1"/>
          <p:nvPr/>
        </p:nvSpPr>
        <p:spPr>
          <a:xfrm>
            <a:off x="6128808" y="2265219"/>
            <a:ext cx="1210588" cy="584775"/>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前後関係が</a:t>
            </a:r>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わかる</a:t>
            </a:r>
            <a:endParaRPr kumimoji="1" lang="ja-JP" altLang="en-US" sz="1600" dirty="0">
              <a:latin typeface="ＭＳ Ｐゴシック" pitchFamily="50" charset="-128"/>
              <a:ea typeface="ＭＳ Ｐゴシック" pitchFamily="50" charset="-128"/>
            </a:endParaRPr>
          </a:p>
        </p:txBody>
      </p:sp>
      <p:sp>
        <p:nvSpPr>
          <p:cNvPr id="105" name="テキスト ボックス 104"/>
          <p:cNvSpPr txBox="1"/>
          <p:nvPr/>
        </p:nvSpPr>
        <p:spPr>
          <a:xfrm>
            <a:off x="4795365" y="2273570"/>
            <a:ext cx="1210588" cy="584775"/>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前後関係が</a:t>
            </a:r>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わからない</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06" name="テキスト ボックス 105"/>
              <p:cNvSpPr txBox="1"/>
              <p:nvPr/>
            </p:nvSpPr>
            <p:spPr>
              <a:xfrm>
                <a:off x="4254992" y="5905956"/>
                <a:ext cx="1873782" cy="338554"/>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dirty="0" smtClean="0">
                              <a:latin typeface="Cambria Math"/>
                              <a:ea typeface="ＭＳ Ｐゴシック" pitchFamily="50" charset="-128"/>
                            </a:rPr>
                          </m:ctrlPr>
                        </m:sSubPr>
                        <m:e>
                          <m:r>
                            <a:rPr kumimoji="1" lang="en-US" altLang="ja-JP" sz="1600" b="0" i="1" dirty="0" smtClean="0">
                              <a:latin typeface="Cambria Math"/>
                              <a:ea typeface="ＭＳ Ｐゴシック" pitchFamily="50" charset="-128"/>
                            </a:rPr>
                            <m:t>𝑆</m:t>
                          </m:r>
                        </m:e>
                        <m:sub>
                          <m:r>
                            <a:rPr kumimoji="1" lang="en-US" altLang="ja-JP" sz="1600" b="0" i="1" dirty="0" smtClean="0">
                              <a:latin typeface="Cambria Math"/>
                              <a:ea typeface="ＭＳ Ｐゴシック" pitchFamily="50" charset="-128"/>
                            </a:rPr>
                            <m:t>1</m:t>
                          </m:r>
                        </m:sub>
                      </m:sSub>
                      <m:r>
                        <a:rPr lang="ja-JP" altLang="en-US" sz="1600" i="1" dirty="0">
                          <a:latin typeface="Cambria Math"/>
                          <a:ea typeface="ＭＳ Ｐゴシック" pitchFamily="50" charset="-128"/>
                        </a:rPr>
                        <m:t>のみ</m:t>
                      </m:r>
                      <m:r>
                        <a:rPr lang="ja-JP" altLang="en-US" sz="1600" b="0" i="1" dirty="0" smtClean="0">
                          <a:latin typeface="Cambria Math"/>
                          <a:ea typeface="ＭＳ Ｐゴシック" pitchFamily="50" charset="-128"/>
                        </a:rPr>
                        <m:t>の</m:t>
                      </m:r>
                      <m:r>
                        <a:rPr lang="ja-JP" altLang="en-US" sz="1600" i="1" dirty="0">
                          <a:latin typeface="Cambria Math"/>
                          <a:ea typeface="ＭＳ Ｐゴシック" pitchFamily="50" charset="-128"/>
                        </a:rPr>
                        <m:t>知識空間</m:t>
                      </m:r>
                    </m:oMath>
                  </m:oMathPara>
                </a14:m>
                <a:endParaRPr kumimoji="1" lang="ja-JP" altLang="en-US" sz="1600" dirty="0">
                  <a:latin typeface="ＭＳ Ｐゴシック" pitchFamily="50" charset="-128"/>
                  <a:ea typeface="ＭＳ Ｐゴシック" pitchFamily="50" charset="-128"/>
                </a:endParaRPr>
              </a:p>
            </p:txBody>
          </p:sp>
        </mc:Choice>
        <mc:Fallback xmlns="">
          <p:sp>
            <p:nvSpPr>
              <p:cNvPr id="106" name="テキスト ボックス 105"/>
              <p:cNvSpPr txBox="1">
                <a:spLocks noRot="1" noChangeAspect="1" noMove="1" noResize="1" noEditPoints="1" noAdjustHandles="1" noChangeArrowheads="1" noChangeShapeType="1" noTextEdit="1"/>
              </p:cNvSpPr>
              <p:nvPr/>
            </p:nvSpPr>
            <p:spPr>
              <a:xfrm>
                <a:off x="4254992" y="5905956"/>
                <a:ext cx="1873782" cy="338554"/>
              </a:xfrm>
              <a:prstGeom prst="rect">
                <a:avLst/>
              </a:prstGeom>
              <a:blipFill rotWithShape="1">
                <a:blip r:embed="rId18"/>
                <a:stretch>
                  <a:fillRect b="-7273"/>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7" name="テキスト ボックス 106"/>
              <p:cNvSpPr txBox="1"/>
              <p:nvPr/>
            </p:nvSpPr>
            <p:spPr>
              <a:xfrm>
                <a:off x="6113109" y="5905956"/>
                <a:ext cx="1420838" cy="338554"/>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dirty="0" smtClean="0">
                          <a:latin typeface="Cambria Math"/>
                          <a:ea typeface="ＭＳ Ｐゴシック" pitchFamily="50" charset="-128"/>
                        </a:rPr>
                        <m:t>𝑡</m:t>
                      </m:r>
                      <m:r>
                        <a:rPr kumimoji="1" lang="en-US" altLang="ja-JP" sz="1600" b="0" i="1" dirty="0" smtClean="0">
                          <a:latin typeface="Cambria Math"/>
                          <a:ea typeface="ＭＳ Ｐゴシック" pitchFamily="50" charset="-128"/>
                        </a:rPr>
                        <m:t>,</m:t>
                      </m:r>
                      <m:sSub>
                        <m:sSubPr>
                          <m:ctrlPr>
                            <a:rPr kumimoji="1" lang="en-US" altLang="ja-JP" sz="1600" i="1" dirty="0" smtClean="0">
                              <a:latin typeface="Cambria Math"/>
                              <a:ea typeface="ＭＳ Ｐゴシック" pitchFamily="50" charset="-128"/>
                            </a:rPr>
                          </m:ctrlPr>
                        </m:sSubPr>
                        <m:e>
                          <m:r>
                            <a:rPr kumimoji="1" lang="en-US" altLang="ja-JP" sz="1600" b="0" i="1" dirty="0" smtClean="0">
                              <a:latin typeface="Cambria Math"/>
                              <a:ea typeface="ＭＳ Ｐゴシック" pitchFamily="50" charset="-128"/>
                            </a:rPr>
                            <m:t>𝑆</m:t>
                          </m:r>
                        </m:e>
                        <m:sub>
                          <m:r>
                            <a:rPr kumimoji="1" lang="en-US" altLang="ja-JP" sz="1600" b="0" i="1" dirty="0" smtClean="0">
                              <a:latin typeface="Cambria Math"/>
                              <a:ea typeface="ＭＳ Ｐゴシック" pitchFamily="50" charset="-128"/>
                            </a:rPr>
                            <m:t>1</m:t>
                          </m:r>
                        </m:sub>
                      </m:sSub>
                      <m:r>
                        <a:rPr lang="ja-JP" altLang="en-US" sz="1600" i="1" dirty="0">
                          <a:latin typeface="Cambria Math"/>
                          <a:ea typeface="ＭＳ Ｐゴシック" pitchFamily="50" charset="-128"/>
                        </a:rPr>
                        <m:t>知識空間</m:t>
                      </m:r>
                    </m:oMath>
                  </m:oMathPara>
                </a14:m>
                <a:endParaRPr kumimoji="1" lang="ja-JP" altLang="en-US" sz="1600" dirty="0">
                  <a:latin typeface="ＭＳ Ｐゴシック" pitchFamily="50" charset="-128"/>
                  <a:ea typeface="ＭＳ Ｐゴシック" pitchFamily="50" charset="-128"/>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6113109" y="5905956"/>
                <a:ext cx="1420838" cy="338554"/>
              </a:xfrm>
              <a:prstGeom prst="rect">
                <a:avLst/>
              </a:prstGeom>
              <a:blipFill rotWithShape="1">
                <a:blip r:embed="rId19"/>
                <a:stretch>
                  <a:fillRect b="-7273"/>
                </a:stretch>
              </a:blipFill>
              <a:ln w="19050">
                <a:noFill/>
              </a:ln>
            </p:spPr>
            <p:txBody>
              <a:bodyPr/>
              <a:lstStyle/>
              <a:p>
                <a:r>
                  <a:rPr lang="ja-JP" altLang="en-US">
                    <a:noFill/>
                  </a:rPr>
                  <a:t> </a:t>
                </a:r>
              </a:p>
            </p:txBody>
          </p:sp>
        </mc:Fallback>
      </mc:AlternateContent>
      <p:grpSp>
        <p:nvGrpSpPr>
          <p:cNvPr id="126" name="グループ化 125"/>
          <p:cNvGrpSpPr/>
          <p:nvPr/>
        </p:nvGrpSpPr>
        <p:grpSpPr>
          <a:xfrm>
            <a:off x="5971297" y="2687022"/>
            <a:ext cx="901559" cy="3212131"/>
            <a:chOff x="5971297" y="2655254"/>
            <a:chExt cx="901559" cy="3212131"/>
          </a:xfrm>
        </p:grpSpPr>
        <p:sp>
          <p:nvSpPr>
            <p:cNvPr id="83" name="円/楕円 82"/>
            <p:cNvSpPr>
              <a:spLocks noChangeAspect="1"/>
            </p:cNvSpPr>
            <p:nvPr/>
          </p:nvSpPr>
          <p:spPr>
            <a:xfrm>
              <a:off x="6229316" y="4077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a:spLocks noChangeAspect="1"/>
            </p:cNvSpPr>
            <p:nvPr/>
          </p:nvSpPr>
          <p:spPr>
            <a:xfrm>
              <a:off x="6445340" y="4941168"/>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矢印コネクタ 91"/>
            <p:cNvCxnSpPr/>
            <p:nvPr/>
          </p:nvCxnSpPr>
          <p:spPr>
            <a:xfrm>
              <a:off x="6300192" y="4352525"/>
              <a:ext cx="121393" cy="4095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96" name="グループ化 95"/>
            <p:cNvGrpSpPr/>
            <p:nvPr/>
          </p:nvGrpSpPr>
          <p:grpSpPr>
            <a:xfrm>
              <a:off x="5971297" y="2655254"/>
              <a:ext cx="354965" cy="3205420"/>
              <a:chOff x="4827366" y="2645749"/>
              <a:chExt cx="354965" cy="3205420"/>
            </a:xfrm>
          </p:grpSpPr>
          <p:cxnSp>
            <p:nvCxnSpPr>
              <p:cNvPr id="97" name="直線矢印コネクタ 96"/>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テキスト ボックス 97"/>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20"/>
                    <a:stretch>
                      <a:fillRect b="-1667"/>
                    </a:stretch>
                  </a:blipFill>
                </p:spPr>
                <p:txBody>
                  <a:bodyPr/>
                  <a:lstStyle/>
                  <a:p>
                    <a:r>
                      <a:rPr lang="ja-JP" altLang="en-US">
                        <a:noFill/>
                      </a:rPr>
                      <a:t> </a:t>
                    </a:r>
                  </a:p>
                </p:txBody>
              </p:sp>
            </mc:Fallback>
          </mc:AlternateContent>
        </p:grpSp>
        <p:cxnSp>
          <p:nvCxnSpPr>
            <p:cNvPr id="108" name="直線矢印コネクタ 107"/>
            <p:cNvCxnSpPr/>
            <p:nvPr/>
          </p:nvCxnSpPr>
          <p:spPr>
            <a:xfrm flipV="1">
              <a:off x="6159369" y="5858229"/>
              <a:ext cx="500863" cy="2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テキスト ボックス 113"/>
                <p:cNvSpPr txBox="1"/>
                <p:nvPr/>
              </p:nvSpPr>
              <p:spPr>
                <a:xfrm>
                  <a:off x="6533469" y="5498053"/>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6533469" y="5498053"/>
                  <a:ext cx="339387" cy="369332"/>
                </a:xfrm>
                <a:prstGeom prst="rect">
                  <a:avLst/>
                </a:prstGeom>
                <a:blipFill rotWithShape="1">
                  <a:blip r:embed="rId21"/>
                  <a:stretch>
                    <a:fillRect/>
                  </a:stretch>
                </a:blipFill>
              </p:spPr>
              <p:txBody>
                <a:bodyPr/>
                <a:lstStyle/>
                <a:p>
                  <a:r>
                    <a:rPr lang="ja-JP" altLang="en-US">
                      <a:noFill/>
                    </a:rPr>
                    <a:t> </a:t>
                  </a:r>
                </a:p>
              </p:txBody>
            </p:sp>
          </mc:Fallback>
        </mc:AlternateContent>
      </p:grpSp>
      <p:grpSp>
        <p:nvGrpSpPr>
          <p:cNvPr id="127" name="グループ化 126"/>
          <p:cNvGrpSpPr/>
          <p:nvPr/>
        </p:nvGrpSpPr>
        <p:grpSpPr>
          <a:xfrm>
            <a:off x="6768073" y="2673679"/>
            <a:ext cx="935568" cy="3236733"/>
            <a:chOff x="6768073" y="2626997"/>
            <a:chExt cx="935568" cy="3236733"/>
          </a:xfrm>
        </p:grpSpPr>
        <p:sp>
          <p:nvSpPr>
            <p:cNvPr id="86" name="円/楕円 85"/>
            <p:cNvSpPr>
              <a:spLocks noChangeAspect="1"/>
            </p:cNvSpPr>
            <p:nvPr/>
          </p:nvSpPr>
          <p:spPr>
            <a:xfrm>
              <a:off x="7021404" y="4077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7236296" y="3501016"/>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矢印コネクタ 92"/>
            <p:cNvCxnSpPr/>
            <p:nvPr/>
          </p:nvCxnSpPr>
          <p:spPr>
            <a:xfrm flipV="1">
              <a:off x="7096998" y="3591324"/>
              <a:ext cx="117658" cy="36388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01" name="グループ化 100"/>
            <p:cNvGrpSpPr/>
            <p:nvPr/>
          </p:nvGrpSpPr>
          <p:grpSpPr>
            <a:xfrm>
              <a:off x="6768073" y="2626997"/>
              <a:ext cx="354965" cy="3205420"/>
              <a:chOff x="4827366" y="2645749"/>
              <a:chExt cx="354965" cy="3205420"/>
            </a:xfrm>
          </p:grpSpPr>
          <p:cxnSp>
            <p:nvCxnSpPr>
              <p:cNvPr id="102" name="直線矢印コネクタ 101"/>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テキスト ボックス 102"/>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22"/>
                    <a:stretch>
                      <a:fillRect b="-1667"/>
                    </a:stretch>
                  </a:blipFill>
                </p:spPr>
                <p:txBody>
                  <a:bodyPr/>
                  <a:lstStyle/>
                  <a:p>
                    <a:r>
                      <a:rPr lang="ja-JP" altLang="en-US">
                        <a:noFill/>
                      </a:rPr>
                      <a:t> </a:t>
                    </a:r>
                  </a:p>
                </p:txBody>
              </p:sp>
            </mc:Fallback>
          </mc:AlternateContent>
        </p:grpSp>
        <p:cxnSp>
          <p:nvCxnSpPr>
            <p:cNvPr id="113" name="直線矢印コネクタ 112"/>
            <p:cNvCxnSpPr/>
            <p:nvPr/>
          </p:nvCxnSpPr>
          <p:spPr>
            <a:xfrm flipV="1">
              <a:off x="6935078" y="5845448"/>
              <a:ext cx="500863" cy="2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テキスト ボックス 114"/>
                <p:cNvSpPr txBox="1"/>
                <p:nvPr/>
              </p:nvSpPr>
              <p:spPr>
                <a:xfrm>
                  <a:off x="7364254" y="5494398"/>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7364254" y="5494398"/>
                  <a:ext cx="339387" cy="369332"/>
                </a:xfrm>
                <a:prstGeom prst="rect">
                  <a:avLst/>
                </a:prstGeom>
                <a:blipFill rotWithShape="1">
                  <a:blip r:embed="rId23"/>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83136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正方形/長方形 29"/>
          <p:cNvSpPr/>
          <p:nvPr/>
        </p:nvSpPr>
        <p:spPr>
          <a:xfrm>
            <a:off x="4782872" y="3573016"/>
            <a:ext cx="3552454" cy="227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右矢印 1"/>
          <p:cNvSpPr/>
          <p:nvPr/>
        </p:nvSpPr>
        <p:spPr>
          <a:xfrm>
            <a:off x="4106457" y="3912565"/>
            <a:ext cx="321528" cy="1206816"/>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8429659" y="3456468"/>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329795" y="309721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 name="テキスト ボックス 4"/>
          <p:cNvSpPr txBox="1"/>
          <p:nvPr/>
        </p:nvSpPr>
        <p:spPr>
          <a:xfrm>
            <a:off x="8335326" y="5774592"/>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7" name="グループ化 6"/>
          <p:cNvGrpSpPr/>
          <p:nvPr/>
        </p:nvGrpSpPr>
        <p:grpSpPr>
          <a:xfrm>
            <a:off x="4770886" y="3405125"/>
            <a:ext cx="3173011" cy="2448233"/>
            <a:chOff x="3232367" y="3327075"/>
            <a:chExt cx="3173011" cy="2448233"/>
          </a:xfrm>
        </p:grpSpPr>
        <p:cxnSp>
          <p:nvCxnSpPr>
            <p:cNvPr id="8" name="直線矢印コネクタ 7"/>
            <p:cNvCxnSpPr/>
            <p:nvPr/>
          </p:nvCxnSpPr>
          <p:spPr>
            <a:xfrm flipV="1">
              <a:off x="3244353" y="3327075"/>
              <a:ext cx="0" cy="24433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3232367" y="5770436"/>
              <a:ext cx="3173011" cy="4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表 11"/>
          <p:cNvGraphicFramePr>
            <a:graphicFrameLocks noGrp="1"/>
          </p:cNvGraphicFramePr>
          <p:nvPr>
            <p:extLst>
              <p:ext uri="{D42A27DB-BD31-4B8C-83A1-F6EECF244321}">
                <p14:modId xmlns:p14="http://schemas.microsoft.com/office/powerpoint/2010/main" val="3983242212"/>
              </p:ext>
            </p:extLst>
          </p:nvPr>
        </p:nvGraphicFramePr>
        <p:xfrm>
          <a:off x="4791047" y="3603214"/>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5" name="グループ化 14"/>
          <p:cNvGrpSpPr/>
          <p:nvPr/>
        </p:nvGrpSpPr>
        <p:grpSpPr>
          <a:xfrm>
            <a:off x="146512" y="3234540"/>
            <a:ext cx="3870465" cy="2863392"/>
            <a:chOff x="-154984" y="2712423"/>
            <a:chExt cx="5281314" cy="3449295"/>
          </a:xfrm>
        </p:grpSpPr>
        <p:grpSp>
          <p:nvGrpSpPr>
            <p:cNvPr id="23" name="グループ化 22"/>
            <p:cNvGrpSpPr/>
            <p:nvPr/>
          </p:nvGrpSpPr>
          <p:grpSpPr>
            <a:xfrm>
              <a:off x="-154984" y="2712423"/>
              <a:ext cx="5281314" cy="3449295"/>
              <a:chOff x="-154984" y="2712423"/>
              <a:chExt cx="5281314" cy="3449295"/>
            </a:xfrm>
          </p:grpSpPr>
          <p:cxnSp>
            <p:nvCxnSpPr>
              <p:cNvPr id="26" name="直線矢印コネクタ 25"/>
              <p:cNvCxnSpPr/>
              <p:nvPr/>
            </p:nvCxnSpPr>
            <p:spPr>
              <a:xfrm flipH="1" flipV="1">
                <a:off x="339170" y="2923781"/>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49648" y="5770435"/>
                <a:ext cx="4776682" cy="1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54984" y="2712423"/>
                <a:ext cx="354965" cy="2187445"/>
              </a:xfrm>
              <a:prstGeom prst="rect">
                <a:avLst/>
              </a:prstGeom>
              <a:noFill/>
            </p:spPr>
            <p:txBody>
              <a:bodyPr wrap="square" rtlCol="0">
                <a:spAutoFit/>
              </a:bodyPr>
              <a:lstStyle/>
              <a:p>
                <a:r>
                  <a:rPr kumimoji="1" lang="ja-JP" altLang="en-US" sz="1600" dirty="0" smtClean="0">
                    <a:latin typeface="ＭＳ Ｐゴシック" pitchFamily="50" charset="-128"/>
                    <a:ea typeface="ＭＳ Ｐゴシック" pitchFamily="50" charset="-128"/>
                  </a:rPr>
                  <a:t>ロボットの状態</a:t>
                </a:r>
                <a:endParaRPr kumimoji="1" lang="ja-JP" altLang="en-US" sz="1600" dirty="0">
                  <a:latin typeface="ＭＳ Ｐゴシック" pitchFamily="50" charset="-128"/>
                  <a:ea typeface="ＭＳ Ｐゴシック" pitchFamily="50" charset="-128"/>
                </a:endParaRPr>
              </a:p>
            </p:txBody>
          </p:sp>
          <p:sp>
            <p:nvSpPr>
              <p:cNvPr id="29" name="テキスト ボックス 28"/>
              <p:cNvSpPr txBox="1"/>
              <p:nvPr/>
            </p:nvSpPr>
            <p:spPr>
              <a:xfrm>
                <a:off x="4314395" y="5753889"/>
                <a:ext cx="811935" cy="407829"/>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時間</a:t>
                </a:r>
                <a:endParaRPr kumimoji="1" lang="ja-JP" altLang="en-US" sz="1600" dirty="0">
                  <a:latin typeface="ＭＳ Ｐゴシック" pitchFamily="50" charset="-128"/>
                  <a:ea typeface="ＭＳ Ｐゴシック" pitchFamily="50" charset="-128"/>
                </a:endParaRPr>
              </a:p>
            </p:txBody>
          </p:sp>
        </p:grpSp>
        <p:sp>
          <p:nvSpPr>
            <p:cNvPr id="24" name="フリーフォーム 23"/>
            <p:cNvSpPr/>
            <p:nvPr/>
          </p:nvSpPr>
          <p:spPr>
            <a:xfrm>
              <a:off x="344407" y="3269182"/>
              <a:ext cx="2028301"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p:cNvGrpSpPr/>
          <p:nvPr/>
        </p:nvGrpSpPr>
        <p:grpSpPr>
          <a:xfrm>
            <a:off x="8530251" y="3921855"/>
            <a:ext cx="430887" cy="1128985"/>
            <a:chOff x="5705045" y="3735574"/>
            <a:chExt cx="430887" cy="1128985"/>
          </a:xfrm>
        </p:grpSpPr>
        <p:sp>
          <p:nvSpPr>
            <p:cNvPr id="56" name="テキスト ボックス 55"/>
            <p:cNvSpPr txBox="1"/>
            <p:nvPr/>
          </p:nvSpPr>
          <p:spPr>
            <a:xfrm>
              <a:off x="5705045" y="3735574"/>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7" name="テキスト ボックス 56"/>
                <p:cNvSpPr txBox="1"/>
                <p:nvPr/>
              </p:nvSpPr>
              <p:spPr>
                <a:xfrm>
                  <a:off x="5755954" y="4495227"/>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55954" y="4495227"/>
                  <a:ext cx="367631" cy="369332"/>
                </a:xfrm>
                <a:prstGeom prst="rect">
                  <a:avLst/>
                </a:prstGeom>
                <a:blipFill rotWithShape="1">
                  <a:blip r:embed="rId7"/>
                  <a:stretch>
                    <a:fillRect b="-6557"/>
                  </a:stretch>
                </a:blipFill>
              </p:spPr>
              <p:txBody>
                <a:bodyPr/>
                <a:lstStyle/>
                <a:p>
                  <a:r>
                    <a:rPr lang="ja-JP" altLang="en-US">
                      <a:noFill/>
                    </a:rPr>
                    <a:t> </a:t>
                  </a:r>
                </a:p>
              </p:txBody>
            </p:sp>
          </mc:Fallback>
        </mc:AlternateContent>
      </p:grpSp>
      <p:sp>
        <p:nvSpPr>
          <p:cNvPr id="34" name="フリーフォーム 33"/>
          <p:cNvSpPr/>
          <p:nvPr/>
        </p:nvSpPr>
        <p:spPr>
          <a:xfrm>
            <a:off x="1190774" y="3676776"/>
            <a:ext cx="1486461" cy="1874386"/>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1934005" y="3676776"/>
            <a:ext cx="1486461" cy="1874387"/>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2619995" y="3654361"/>
            <a:ext cx="1486461" cy="1874387"/>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755576" y="332656"/>
            <a:ext cx="7560840" cy="792088"/>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dirty="0" smtClean="0">
                <a:latin typeface="ＭＳ Ｐゴシック" pitchFamily="50" charset="-128"/>
                <a:ea typeface="ＭＳ Ｐゴシック" pitchFamily="50" charset="-128"/>
              </a:rPr>
              <a:t>Motion Space</a:t>
            </a:r>
            <a:r>
              <a:rPr lang="ja-JP" altLang="en-US" sz="4800" dirty="0" smtClean="0">
                <a:latin typeface="ＭＳ Ｐゴシック" pitchFamily="50" charset="-128"/>
                <a:ea typeface="ＭＳ Ｐゴシック" pitchFamily="50" charset="-128"/>
              </a:rPr>
              <a:t>の問題点</a:t>
            </a:r>
            <a:endParaRPr lang="ja-JP" altLang="en-US" sz="4800" dirty="0">
              <a:latin typeface="ＭＳ Ｐゴシック" pitchFamily="50" charset="-128"/>
              <a:ea typeface="ＭＳ Ｐゴシック" pitchFamily="50" charset="-128"/>
            </a:endParaRPr>
          </a:p>
        </p:txBody>
      </p:sp>
      <p:sp>
        <p:nvSpPr>
          <p:cNvPr id="35" name="テキスト ボックス 34"/>
          <p:cNvSpPr txBox="1"/>
          <p:nvPr/>
        </p:nvSpPr>
        <p:spPr>
          <a:xfrm>
            <a:off x="4400696" y="3315126"/>
            <a:ext cx="461665" cy="1543051"/>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ロボットの状態</a:t>
            </a:r>
            <a:endParaRPr kumimoji="1" lang="ja-JP" altLang="en-US" dirty="0">
              <a:latin typeface="ＭＳ Ｐゴシック" pitchFamily="50" charset="-128"/>
              <a:ea typeface="ＭＳ Ｐゴシック"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1528416715"/>
              </p:ext>
            </p:extLst>
          </p:nvPr>
        </p:nvGraphicFramePr>
        <p:xfrm>
          <a:off x="6258837" y="3631529"/>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テキスト ボックス 36"/>
          <p:cNvSpPr txBox="1"/>
          <p:nvPr/>
        </p:nvSpPr>
        <p:spPr>
          <a:xfrm>
            <a:off x="7314796" y="5860849"/>
            <a:ext cx="595035"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時間</a:t>
            </a:r>
            <a:endParaRPr kumimoji="1" lang="ja-JP" altLang="en-US" sz="1600" dirty="0">
              <a:latin typeface="ＭＳ Ｐゴシック" pitchFamily="50" charset="-128"/>
              <a:ea typeface="ＭＳ Ｐゴシック"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3780596158"/>
              </p:ext>
            </p:extLst>
          </p:nvPr>
        </p:nvGraphicFramePr>
        <p:xfrm>
          <a:off x="5423617" y="3613141"/>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732379915"/>
              </p:ext>
            </p:extLst>
          </p:nvPr>
        </p:nvGraphicFramePr>
        <p:xfrm>
          <a:off x="6881163" y="3606165"/>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コンテンツ プレースホルダー 2"/>
          <p:cNvSpPr txBox="1">
            <a:spLocks/>
          </p:cNvSpPr>
          <p:nvPr/>
        </p:nvSpPr>
        <p:spPr>
          <a:xfrm>
            <a:off x="539377" y="1196752"/>
            <a:ext cx="7859250" cy="1512168"/>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dirty="0" smtClean="0">
                <a:latin typeface="ＭＳ Ｐゴシック" pitchFamily="50" charset="-128"/>
                <a:ea typeface="ＭＳ Ｐゴシック" pitchFamily="50" charset="-128"/>
              </a:rPr>
              <a:t>同一周期の動作でも教示の開始時点の違いで異なる動作として知識化される</a:t>
            </a:r>
            <a:endParaRPr lang="en-US" altLang="ja-JP" dirty="0" smtClean="0">
              <a:latin typeface="ＭＳ Ｐゴシック" pitchFamily="50" charset="-128"/>
              <a:ea typeface="ＭＳ Ｐゴシック" pitchFamily="50" charset="-128"/>
            </a:endParaRPr>
          </a:p>
          <a:p>
            <a:pPr marL="0" indent="0">
              <a:buNone/>
            </a:pPr>
            <a:r>
              <a:rPr lang="ja-JP" altLang="en-US" dirty="0" smtClean="0">
                <a:latin typeface="ＭＳ Ｐゴシック" pitchFamily="50" charset="-128"/>
                <a:ea typeface="ＭＳ Ｐゴシック" pitchFamily="50" charset="-128"/>
              </a:rPr>
              <a:t>知識空間から教示意図の動作を生成できない</a:t>
            </a:r>
            <a:endParaRPr lang="en-US" altLang="ja-JP"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756745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時間情報の代役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539552" y="1124744"/>
            <a:ext cx="7992888" cy="5040088"/>
          </a:xfrm>
          <a:ln>
            <a:noFill/>
          </a:ln>
        </p:spPr>
        <p:txBody>
          <a:bodyPr>
            <a:normAutofit/>
          </a:bodyPr>
          <a:lstStyle/>
          <a:p>
            <a:r>
              <a:rPr lang="ja-JP" altLang="en-US" sz="2800" dirty="0" smtClean="0">
                <a:latin typeface="ＭＳ Ｐゴシック" pitchFamily="50" charset="-128"/>
                <a:ea typeface="ＭＳ Ｐゴシック" pitchFamily="50" charset="-128"/>
              </a:rPr>
              <a:t>時間情報以外に状態の前後関係を表現できる値の検討</a:t>
            </a:r>
            <a:endParaRPr lang="en-US" altLang="ja-JP" sz="2800" dirty="0" smtClean="0">
              <a:latin typeface="ＭＳ Ｐゴシック" pitchFamily="50" charset="-128"/>
              <a:ea typeface="ＭＳ Ｐゴシック" pitchFamily="50" charset="-128"/>
            </a:endParaRPr>
          </a:p>
          <a:p>
            <a:pPr marL="0" indent="0">
              <a:buNone/>
            </a:pPr>
            <a:endParaRPr lang="en-US" altLang="ja-JP" sz="2800" dirty="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同じ状態でも前状態から</a:t>
            </a:r>
            <a:endParaRPr lang="en-US" altLang="ja-JP" sz="2800" dirty="0" smtClean="0">
              <a:latin typeface="ＭＳ Ｐゴシック" pitchFamily="50" charset="-128"/>
              <a:ea typeface="ＭＳ Ｐゴシック" pitchFamily="50" charset="-128"/>
            </a:endParaRPr>
          </a:p>
          <a:p>
            <a:pPr marL="0" indent="0">
              <a:buNone/>
            </a:pPr>
            <a:r>
              <a:rPr lang="ja-JP" altLang="en-US" sz="2800" dirty="0" smtClean="0">
                <a:latin typeface="ＭＳ Ｐゴシック" pitchFamily="50" charset="-128"/>
                <a:ea typeface="ＭＳ Ｐゴシック" pitchFamily="50" charset="-128"/>
              </a:rPr>
              <a:t>　の時間変化により，</a:t>
            </a:r>
            <a:endParaRPr lang="en-US" altLang="ja-JP" sz="2800" dirty="0" smtClean="0">
              <a:latin typeface="ＭＳ Ｐゴシック" pitchFamily="50" charset="-128"/>
              <a:ea typeface="ＭＳ Ｐゴシック" pitchFamily="50" charset="-128"/>
            </a:endParaRPr>
          </a:p>
          <a:p>
            <a:pPr marL="0" indent="0">
              <a:buNone/>
            </a:pPr>
            <a:r>
              <a:rPr lang="ja-JP" altLang="en-US" sz="2800" dirty="0">
                <a:latin typeface="ＭＳ Ｐゴシック" pitchFamily="50" charset="-128"/>
                <a:ea typeface="ＭＳ Ｐゴシック" pitchFamily="50" charset="-128"/>
              </a:rPr>
              <a:t>　次</a:t>
            </a:r>
            <a:r>
              <a:rPr lang="ja-JP" altLang="en-US" sz="2800" dirty="0" smtClean="0">
                <a:latin typeface="ＭＳ Ｐゴシック" pitchFamily="50" charset="-128"/>
                <a:ea typeface="ＭＳ Ｐゴシック" pitchFamily="50" charset="-128"/>
              </a:rPr>
              <a:t>状態を</a:t>
            </a:r>
            <a:r>
              <a:rPr lang="ja-JP" altLang="en-US" sz="2800" dirty="0">
                <a:latin typeface="ＭＳ Ｐゴシック" pitchFamily="50" charset="-128"/>
                <a:ea typeface="ＭＳ Ｐゴシック" pitchFamily="50" charset="-128"/>
              </a:rPr>
              <a:t>分類</a:t>
            </a:r>
            <a:r>
              <a:rPr lang="ja-JP" altLang="en-US" sz="2800" dirty="0" smtClean="0">
                <a:latin typeface="ＭＳ Ｐゴシック" pitchFamily="50" charset="-128"/>
                <a:ea typeface="ＭＳ Ｐゴシック" pitchFamily="50" charset="-128"/>
              </a:rPr>
              <a:t>できる</a:t>
            </a:r>
            <a:endParaRPr lang="en-US" altLang="ja-JP" sz="2800" dirty="0" smtClean="0">
              <a:latin typeface="ＭＳ Ｐゴシック" pitchFamily="50" charset="-128"/>
              <a:ea typeface="ＭＳ Ｐゴシック" pitchFamily="50" charset="-128"/>
            </a:endParaRPr>
          </a:p>
          <a:p>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時間微分した状態値を</a:t>
            </a:r>
            <a:endParaRPr lang="en-US" altLang="ja-JP" sz="2800" dirty="0" smtClean="0">
              <a:latin typeface="ＭＳ Ｐゴシック" pitchFamily="50" charset="-128"/>
              <a:ea typeface="ＭＳ Ｐゴシック" pitchFamily="50" charset="-128"/>
            </a:endParaRPr>
          </a:p>
          <a:p>
            <a:pPr marL="0" indent="0">
              <a:buNone/>
            </a:pPr>
            <a:r>
              <a:rPr lang="ja-JP" altLang="en-US" sz="2800" dirty="0" smtClean="0">
                <a:latin typeface="ＭＳ Ｐゴシック" pitchFamily="50" charset="-128"/>
                <a:ea typeface="ＭＳ Ｐゴシック" pitchFamily="50" charset="-128"/>
              </a:rPr>
              <a:t>　用いて状態を細かく分ける</a:t>
            </a:r>
            <a:endParaRPr lang="en-US" altLang="ja-JP" sz="2800" dirty="0" smtClean="0">
              <a:latin typeface="ＭＳ Ｐゴシック" pitchFamily="50" charset="-128"/>
              <a:ea typeface="ＭＳ Ｐゴシック" pitchFamily="50" charset="-128"/>
            </a:endParaRPr>
          </a:p>
        </p:txBody>
      </p:sp>
      <p:sp>
        <p:nvSpPr>
          <p:cNvPr id="36" name="右矢印 35"/>
          <p:cNvSpPr/>
          <p:nvPr/>
        </p:nvSpPr>
        <p:spPr>
          <a:xfrm rot="5400000">
            <a:off x="2524052" y="2075853"/>
            <a:ext cx="39896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945047279"/>
              </p:ext>
            </p:extLst>
          </p:nvPr>
        </p:nvGraphicFramePr>
        <p:xfrm>
          <a:off x="4887040" y="3183456"/>
          <a:ext cx="312420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グループ化 6"/>
          <p:cNvGrpSpPr/>
          <p:nvPr/>
        </p:nvGrpSpPr>
        <p:grpSpPr>
          <a:xfrm>
            <a:off x="4705194" y="2780943"/>
            <a:ext cx="3654059" cy="3212881"/>
            <a:chOff x="1206122" y="2571888"/>
            <a:chExt cx="3654059" cy="3212881"/>
          </a:xfrm>
        </p:grpSpPr>
        <p:sp>
          <p:nvSpPr>
            <p:cNvPr id="8" name="フリーフォーム 7"/>
            <p:cNvSpPr/>
            <p:nvPr/>
          </p:nvSpPr>
          <p:spPr>
            <a:xfrm>
              <a:off x="3241622" y="3416093"/>
              <a:ext cx="1271593" cy="1557210"/>
            </a:xfrm>
            <a:custGeom>
              <a:avLst/>
              <a:gdLst>
                <a:gd name="connsiteX0" fmla="*/ 0 w 1272619"/>
                <a:gd name="connsiteY0" fmla="*/ 689944 h 1557210"/>
                <a:gd name="connsiteX1" fmla="*/ 443060 w 1272619"/>
                <a:gd name="connsiteY1" fmla="*/ 30067 h 1557210"/>
                <a:gd name="connsiteX2" fmla="*/ 1272619 w 1272619"/>
                <a:gd name="connsiteY2" fmla="*/ 1557210 h 1557210"/>
              </a:gdLst>
              <a:ahLst/>
              <a:cxnLst>
                <a:cxn ang="0">
                  <a:pos x="connsiteX0" y="connsiteY0"/>
                </a:cxn>
                <a:cxn ang="0">
                  <a:pos x="connsiteX1" y="connsiteY1"/>
                </a:cxn>
                <a:cxn ang="0">
                  <a:pos x="connsiteX2" y="connsiteY2"/>
                </a:cxn>
              </a:cxnLst>
              <a:rect l="l" t="t" r="r" b="b"/>
              <a:pathLst>
                <a:path w="1272619" h="1557210">
                  <a:moveTo>
                    <a:pt x="0" y="689944"/>
                  </a:moveTo>
                  <a:cubicBezTo>
                    <a:pt x="115478" y="287733"/>
                    <a:pt x="230957" y="-114477"/>
                    <a:pt x="443060" y="30067"/>
                  </a:cubicBezTo>
                  <a:cubicBezTo>
                    <a:pt x="655163" y="174611"/>
                    <a:pt x="963891" y="865910"/>
                    <a:pt x="1272619" y="1557210"/>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206122" y="2571888"/>
              <a:ext cx="3654059" cy="3212881"/>
              <a:chOff x="1206122" y="2571888"/>
              <a:chExt cx="3654059" cy="3212881"/>
            </a:xfrm>
          </p:grpSpPr>
          <p:grpSp>
            <p:nvGrpSpPr>
              <p:cNvPr id="10" name="グループ化 9"/>
              <p:cNvGrpSpPr/>
              <p:nvPr/>
            </p:nvGrpSpPr>
            <p:grpSpPr>
              <a:xfrm>
                <a:off x="1206122" y="2571888"/>
                <a:ext cx="3654059" cy="3212881"/>
                <a:chOff x="177481" y="2439376"/>
                <a:chExt cx="3654059" cy="3212881"/>
              </a:xfrm>
            </p:grpSpPr>
            <p:cxnSp>
              <p:nvCxnSpPr>
                <p:cNvPr id="12" name="直線矢印コネクタ 11"/>
                <p:cNvCxnSpPr/>
                <p:nvPr/>
              </p:nvCxnSpPr>
              <p:spPr>
                <a:xfrm flipH="1" flipV="1">
                  <a:off x="344486" y="2798142"/>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44486" y="5645703"/>
                  <a:ext cx="3260403" cy="6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492153" y="5266580"/>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492153" y="5266580"/>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16" name="テキスト ボックス 15"/>
                <p:cNvSpPr txBox="1"/>
                <p:nvPr/>
              </p:nvSpPr>
              <p:spPr>
                <a:xfrm>
                  <a:off x="3097861" y="4807054"/>
                  <a:ext cx="702712"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pSp>
          <p:sp>
            <p:nvSpPr>
              <p:cNvPr id="11" name="フリーフォーム 10"/>
              <p:cNvSpPr/>
              <p:nvPr/>
            </p:nvSpPr>
            <p:spPr>
              <a:xfrm>
                <a:off x="1386888" y="3267986"/>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円/楕円 16"/>
          <p:cNvSpPr>
            <a:spLocks noChangeAspect="1"/>
          </p:cNvSpPr>
          <p:nvPr/>
        </p:nvSpPr>
        <p:spPr>
          <a:xfrm>
            <a:off x="5072794" y="3788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a:spLocks noChangeAspect="1"/>
          </p:cNvSpPr>
          <p:nvPr/>
        </p:nvSpPr>
        <p:spPr>
          <a:xfrm>
            <a:off x="5272008" y="344819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a:spLocks noChangeAspect="1"/>
          </p:cNvSpPr>
          <p:nvPr/>
        </p:nvSpPr>
        <p:spPr>
          <a:xfrm>
            <a:off x="5488008" y="3717040"/>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5685598" y="426564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a:spLocks noChangeAspect="1"/>
          </p:cNvSpPr>
          <p:nvPr/>
        </p:nvSpPr>
        <p:spPr>
          <a:xfrm>
            <a:off x="5901622" y="498572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6117646" y="556178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a:spLocks noChangeAspect="1"/>
          </p:cNvSpPr>
          <p:nvPr/>
        </p:nvSpPr>
        <p:spPr>
          <a:xfrm>
            <a:off x="6296794" y="5660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a:spLocks noChangeAspect="1"/>
          </p:cNvSpPr>
          <p:nvPr/>
        </p:nvSpPr>
        <p:spPr>
          <a:xfrm>
            <a:off x="6512794" y="5129736"/>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6728794" y="424927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6944794" y="3680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7125758" y="3617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7341782" y="383358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noChangeAspect="1"/>
          </p:cNvSpPr>
          <p:nvPr/>
        </p:nvSpPr>
        <p:spPr>
          <a:xfrm>
            <a:off x="7557806" y="426563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7773830" y="469768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H="1">
            <a:off x="5741578" y="2949241"/>
            <a:ext cx="411506" cy="1300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638513" y="2949241"/>
            <a:ext cx="90281" cy="1300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515942" y="2579909"/>
            <a:ext cx="2912977" cy="369332"/>
          </a:xfrm>
          <a:prstGeom prst="rect">
            <a:avLst/>
          </a:prstGeom>
          <a:noFill/>
          <a:ln w="19050">
            <a:solidFill>
              <a:schemeClr val="accent1"/>
            </a:solidFill>
          </a:ln>
        </p:spPr>
        <p:txBody>
          <a:bodyPr wrap="none" rtlCol="0">
            <a:spAutoFit/>
          </a:bodyPr>
          <a:lstStyle/>
          <a:p>
            <a:r>
              <a:rPr kumimoji="1" lang="ja-JP" altLang="en-US" dirty="0" smtClean="0">
                <a:latin typeface="ＭＳ Ｐゴシック" pitchFamily="50" charset="-128"/>
                <a:ea typeface="ＭＳ Ｐゴシック" pitchFamily="50" charset="-128"/>
              </a:rPr>
              <a:t>同じ状態として知識化される</a:t>
            </a:r>
            <a:endParaRPr kumimoji="1" lang="ja-JP" altLang="en-US" dirty="0">
              <a:latin typeface="ＭＳ Ｐゴシック" pitchFamily="50" charset="-128"/>
              <a:ea typeface="ＭＳ Ｐゴシック" pitchFamily="50" charset="-128"/>
            </a:endParaRPr>
          </a:p>
        </p:txBody>
      </p:sp>
      <p:cxnSp>
        <p:nvCxnSpPr>
          <p:cNvPr id="5" name="直線コネクタ 4"/>
          <p:cNvCxnSpPr/>
          <p:nvPr/>
        </p:nvCxnSpPr>
        <p:spPr>
          <a:xfrm>
            <a:off x="5558884" y="3752560"/>
            <a:ext cx="59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5747549" y="4301632"/>
            <a:ext cx="400341"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4882676" y="4292788"/>
            <a:ext cx="1846118" cy="8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5930884" y="3753040"/>
            <a:ext cx="0" cy="568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6799670" y="4301632"/>
            <a:ext cx="361526"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6590077" y="5165736"/>
            <a:ext cx="60655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6980232" y="4301640"/>
            <a:ext cx="0" cy="864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テキスト ボックス 72"/>
              <p:cNvSpPr txBox="1"/>
              <p:nvPr/>
            </p:nvSpPr>
            <p:spPr>
              <a:xfrm>
                <a:off x="4494465" y="4108122"/>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𝑑</m:t>
                          </m:r>
                        </m:e>
                        <m:sub>
                          <m:r>
                            <a:rPr kumimoji="1" lang="en-US" altLang="ja-JP" b="0" i="1" smtClean="0">
                              <a:latin typeface="Cambria Math"/>
                            </a:rPr>
                            <m:t>1</m:t>
                          </m:r>
                        </m:sub>
                      </m:sSub>
                    </m:oMath>
                  </m:oMathPara>
                </a14:m>
                <a:endParaRPr kumimoji="1" lang="ja-JP" altLang="en-US"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4494465" y="4108122"/>
                <a:ext cx="354965" cy="369332"/>
              </a:xfrm>
              <a:prstGeom prst="rect">
                <a:avLst/>
              </a:prstGeom>
              <a:blipFill rotWithShape="1">
                <a:blip r:embed="rId17"/>
                <a:stretch>
                  <a:fillRect r="-5085"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p:cNvSpPr txBox="1"/>
              <p:nvPr/>
            </p:nvSpPr>
            <p:spPr>
              <a:xfrm>
                <a:off x="5947719" y="3833584"/>
                <a:ext cx="354965" cy="3853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𝑑</m:t>
                              </m:r>
                            </m:e>
                          </m:acc>
                        </m:e>
                        <m:sub>
                          <m:r>
                            <a:rPr kumimoji="1" lang="en-US" altLang="ja-JP" b="0" i="1" smtClean="0">
                              <a:latin typeface="Cambria Math"/>
                            </a:rPr>
                            <m:t>1</m:t>
                          </m:r>
                        </m:sub>
                      </m:sSub>
                    </m:oMath>
                  </m:oMathPara>
                </a14:m>
                <a:endParaRPr kumimoji="1" lang="ja-JP" altLang="en-US" dirty="0"/>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5947719" y="3833584"/>
                <a:ext cx="354965" cy="385362"/>
              </a:xfrm>
              <a:prstGeom prst="rect">
                <a:avLst/>
              </a:prstGeom>
              <a:blipFill rotWithShape="1">
                <a:blip r:embed="rId18"/>
                <a:stretch>
                  <a:fillRect r="-5172" b="-15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テキスト ボックス 74"/>
              <p:cNvSpPr txBox="1"/>
              <p:nvPr/>
            </p:nvSpPr>
            <p:spPr>
              <a:xfrm>
                <a:off x="6625267" y="4563036"/>
                <a:ext cx="354965" cy="3853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𝑑</m:t>
                              </m:r>
                            </m:e>
                          </m:acc>
                        </m:e>
                        <m:sub>
                          <m:r>
                            <a:rPr kumimoji="1" lang="en-US" altLang="ja-JP" b="0" i="1" smtClean="0">
                              <a:latin typeface="Cambria Math"/>
                            </a:rPr>
                            <m:t>1</m:t>
                          </m:r>
                        </m:sub>
                      </m:sSub>
                    </m:oMath>
                  </m:oMathPara>
                </a14:m>
                <a:endParaRPr kumimoji="1" lang="ja-JP" altLang="en-US" dirty="0"/>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6625267" y="4563036"/>
                <a:ext cx="354965" cy="385362"/>
              </a:xfrm>
              <a:prstGeom prst="rect">
                <a:avLst/>
              </a:prstGeom>
              <a:blipFill rotWithShape="1">
                <a:blip r:embed="rId19"/>
                <a:stretch>
                  <a:fillRect r="-5172" b="-1587"/>
                </a:stretch>
              </a:blipFill>
            </p:spPr>
            <p:txBody>
              <a:bodyPr/>
              <a:lstStyle/>
              <a:p>
                <a:r>
                  <a:rPr lang="ja-JP" altLang="en-US">
                    <a:noFill/>
                  </a:rPr>
                  <a:t> </a:t>
                </a:r>
              </a:p>
            </p:txBody>
          </p:sp>
        </mc:Fallback>
      </mc:AlternateContent>
      <p:cxnSp>
        <p:nvCxnSpPr>
          <p:cNvPr id="76" name="直線矢印コネクタ 75"/>
          <p:cNvCxnSpPr>
            <a:endCxn id="74" idx="1"/>
          </p:cNvCxnSpPr>
          <p:nvPr/>
        </p:nvCxnSpPr>
        <p:spPr>
          <a:xfrm>
            <a:off x="4636740" y="2579909"/>
            <a:ext cx="1310979" cy="1446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4872199" y="2579909"/>
            <a:ext cx="2108033" cy="1983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427627" y="1933578"/>
            <a:ext cx="2438488" cy="646331"/>
          </a:xfrm>
          <a:prstGeom prst="rect">
            <a:avLst/>
          </a:prstGeom>
          <a:noFill/>
          <a:ln w="19050">
            <a:solidFill>
              <a:schemeClr val="accent1"/>
            </a:solidFill>
          </a:ln>
        </p:spPr>
        <p:txBody>
          <a:bodyPr wrap="none" rtlCol="0">
            <a:spAutoFit/>
          </a:bodyPr>
          <a:lstStyle/>
          <a:p>
            <a:pPr algn="ctr"/>
            <a:r>
              <a:rPr lang="ja-JP" altLang="en-US" dirty="0" smtClean="0">
                <a:latin typeface="ＭＳ Ｐゴシック" pitchFamily="50" charset="-128"/>
                <a:ea typeface="ＭＳ Ｐゴシック" pitchFamily="50" charset="-128"/>
              </a:rPr>
              <a:t>同じ状態への時間変化</a:t>
            </a:r>
            <a:endParaRPr lang="en-US" altLang="ja-JP" dirty="0" smtClean="0">
              <a:latin typeface="ＭＳ Ｐゴシック" pitchFamily="50" charset="-128"/>
              <a:ea typeface="ＭＳ Ｐゴシック" pitchFamily="50" charset="-128"/>
            </a:endParaRPr>
          </a:p>
          <a:p>
            <a:pPr algn="ctr"/>
            <a:r>
              <a:rPr lang="ja-JP" altLang="en-US" dirty="0" smtClean="0">
                <a:latin typeface="ＭＳ Ｐゴシック" pitchFamily="50" charset="-128"/>
                <a:ea typeface="ＭＳ Ｐゴシック" pitchFamily="50" charset="-128"/>
              </a:rPr>
              <a:t>異なる状態値</a:t>
            </a:r>
            <a:endParaRPr kumimoji="1" lang="ja-JP" altLang="en-US" dirty="0">
              <a:latin typeface="ＭＳ Ｐゴシック" pitchFamily="50" charset="-128"/>
              <a:ea typeface="ＭＳ Ｐゴシック" pitchFamily="50" charset="-128"/>
            </a:endParaRPr>
          </a:p>
        </p:txBody>
      </p:sp>
      <p:sp>
        <p:nvSpPr>
          <p:cNvPr id="92" name="右矢印 91"/>
          <p:cNvSpPr/>
          <p:nvPr/>
        </p:nvSpPr>
        <p:spPr>
          <a:xfrm rot="5400000">
            <a:off x="2524054" y="4172879"/>
            <a:ext cx="39896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966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32656"/>
            <a:ext cx="8352928" cy="792088"/>
          </a:xfrm>
        </p:spPr>
        <p:txBody>
          <a:bodyPr>
            <a:noAutofit/>
          </a:bodyPr>
          <a:lstStyle/>
          <a:p>
            <a:r>
              <a:rPr lang="ja-JP" altLang="en-US" sz="4800" dirty="0" smtClean="0">
                <a:latin typeface="ＭＳ Ｐゴシック" pitchFamily="50" charset="-128"/>
                <a:ea typeface="ＭＳ Ｐゴシック" pitchFamily="50" charset="-128"/>
              </a:rPr>
              <a:t>動作生成における仮想球運動</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1340768"/>
            <a:ext cx="7543800" cy="2232248"/>
          </a:xfrm>
        </p:spPr>
        <p:txBody>
          <a:bodyPr>
            <a:noAutofit/>
          </a:bodyPr>
          <a:lstStyle/>
          <a:p>
            <a:r>
              <a:rPr kumimoji="1" lang="ja-JP" altLang="en-US" sz="2800" dirty="0" smtClean="0">
                <a:latin typeface="ＭＳ Ｐゴシック" pitchFamily="50" charset="-128"/>
                <a:ea typeface="ＭＳ Ｐゴシック" pitchFamily="50" charset="-128"/>
              </a:rPr>
              <a:t>知識空間で仮想球の運動を行うことで，</a:t>
            </a:r>
            <a:r>
              <a:rPr lang="ja-JP" altLang="en-US" sz="2800" dirty="0" smtClean="0">
                <a:latin typeface="ＭＳ Ｐゴシック" pitchFamily="50" charset="-128"/>
                <a:ea typeface="ＭＳ Ｐゴシック" pitchFamily="50" charset="-128"/>
              </a:rPr>
              <a:t>ロボットの次状態</a:t>
            </a:r>
            <a:r>
              <a:rPr lang="ja-JP" altLang="en-US" sz="2800" dirty="0">
                <a:latin typeface="ＭＳ Ｐゴシック" pitchFamily="50" charset="-128"/>
                <a:ea typeface="ＭＳ Ｐゴシック" pitchFamily="50" charset="-128"/>
              </a:rPr>
              <a:t>を</a:t>
            </a:r>
            <a:r>
              <a:rPr kumimoji="1" lang="ja-JP" altLang="en-US" sz="2800" dirty="0" smtClean="0">
                <a:latin typeface="ＭＳ Ｐゴシック" pitchFamily="50" charset="-128"/>
                <a:ea typeface="ＭＳ Ｐゴシック" pitchFamily="50" charset="-128"/>
              </a:rPr>
              <a:t>出力する</a:t>
            </a:r>
            <a:endParaRPr lang="en-US" altLang="ja-JP" sz="2800" dirty="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仮想球の前運動と知識空間からの力で次状態に制限をかけることで</a:t>
            </a:r>
            <a:r>
              <a:rPr lang="ja-JP" altLang="en-US" sz="2800" dirty="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無理な動作を生成しない．</a:t>
            </a:r>
            <a:endParaRPr lang="en-US" altLang="ja-JP" sz="2800" dirty="0" smtClean="0">
              <a:latin typeface="ＭＳ Ｐゴシック" pitchFamily="50" charset="-128"/>
              <a:ea typeface="ＭＳ Ｐゴシック" pitchFamily="50" charset="-128"/>
            </a:endParaRPr>
          </a:p>
          <a:p>
            <a:endParaRPr kumimoji="1" lang="ja-JP" altLang="en-US" sz="2800" dirty="0">
              <a:latin typeface="ＭＳ Ｐゴシック" pitchFamily="50" charset="-128"/>
              <a:ea typeface="ＭＳ Ｐゴシック"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468922099"/>
              </p:ext>
            </p:extLst>
          </p:nvPr>
        </p:nvGraphicFramePr>
        <p:xfrm>
          <a:off x="3078910" y="3256703"/>
          <a:ext cx="2679894" cy="2707686"/>
        </p:xfrm>
        <a:graphic>
          <a:graphicData uri="http://schemas.openxmlformats.org/drawingml/2006/table">
            <a:tbl>
              <a:tblPr firstRow="1" bandRow="1">
                <a:tableStyleId>{5C22544A-7EE6-4342-B048-85BDC9FD1C3A}</a:tableStyleId>
              </a:tblPr>
              <a:tblGrid>
                <a:gridCol w="297766"/>
                <a:gridCol w="297766"/>
                <a:gridCol w="297766"/>
                <a:gridCol w="297766"/>
                <a:gridCol w="297766"/>
                <a:gridCol w="297766"/>
                <a:gridCol w="297766"/>
                <a:gridCol w="297766"/>
                <a:gridCol w="297766"/>
              </a:tblGrid>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300854">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5" name="グループ化 4"/>
          <p:cNvGrpSpPr/>
          <p:nvPr/>
        </p:nvGrpSpPr>
        <p:grpSpPr>
          <a:xfrm>
            <a:off x="683568" y="2909891"/>
            <a:ext cx="8252129" cy="3372711"/>
            <a:chOff x="-621342" y="3441214"/>
            <a:chExt cx="7153476" cy="2788725"/>
          </a:xfrm>
        </p:grpSpPr>
        <p:grpSp>
          <p:nvGrpSpPr>
            <p:cNvPr id="6" name="グループ化 5"/>
            <p:cNvGrpSpPr/>
            <p:nvPr/>
          </p:nvGrpSpPr>
          <p:grpSpPr>
            <a:xfrm>
              <a:off x="1056919" y="3441214"/>
              <a:ext cx="2847255" cy="2788725"/>
              <a:chOff x="5006489" y="460734"/>
              <a:chExt cx="2847255" cy="2788725"/>
            </a:xfrm>
          </p:grpSpPr>
          <p:grpSp>
            <p:nvGrpSpPr>
              <p:cNvPr id="13" name="グループ化 12"/>
              <p:cNvGrpSpPr/>
              <p:nvPr/>
            </p:nvGrpSpPr>
            <p:grpSpPr>
              <a:xfrm>
                <a:off x="5724692" y="1268427"/>
                <a:ext cx="571954" cy="1289148"/>
                <a:chOff x="5724692" y="1268427"/>
                <a:chExt cx="571954" cy="1289148"/>
              </a:xfrm>
            </p:grpSpPr>
            <p:cxnSp>
              <p:nvCxnSpPr>
                <p:cNvPr id="20" name="直線矢印コネクタ 19"/>
                <p:cNvCxnSpPr/>
                <p:nvPr/>
              </p:nvCxnSpPr>
              <p:spPr>
                <a:xfrm flipV="1">
                  <a:off x="6026996" y="1268427"/>
                  <a:ext cx="269650" cy="7756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endCxn id="8" idx="3"/>
                </p:cNvCxnSpPr>
                <p:nvPr/>
              </p:nvCxnSpPr>
              <p:spPr>
                <a:xfrm flipV="1">
                  <a:off x="5724692" y="2098452"/>
                  <a:ext cx="280426" cy="4591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5006489" y="460734"/>
                <a:ext cx="2847255" cy="2788725"/>
                <a:chOff x="5006489" y="460734"/>
                <a:chExt cx="2847255" cy="2788725"/>
              </a:xfrm>
            </p:grpSpPr>
            <p:grpSp>
              <p:nvGrpSpPr>
                <p:cNvPr id="15" name="グループ化 14"/>
                <p:cNvGrpSpPr/>
                <p:nvPr/>
              </p:nvGrpSpPr>
              <p:grpSpPr>
                <a:xfrm>
                  <a:off x="5361454" y="460734"/>
                  <a:ext cx="2492290" cy="2788725"/>
                  <a:chOff x="755576" y="3252960"/>
                  <a:chExt cx="2492290" cy="2788725"/>
                </a:xfrm>
              </p:grpSpPr>
              <p:cxnSp>
                <p:nvCxnSpPr>
                  <p:cNvPr id="17" name="直線矢印コネクタ 16"/>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755576" y="5731344"/>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601535" y="5672353"/>
                    <a:ext cx="646331" cy="369332"/>
                  </a:xfrm>
                  <a:prstGeom prst="rect">
                    <a:avLst/>
                  </a:prstGeom>
                  <a:noFill/>
                </p:spPr>
                <p:txBody>
                  <a:bodyPr wrap="none" rtlCol="0">
                    <a:spAutoFit/>
                  </a:bodyPr>
                  <a:lstStyle/>
                  <a:p>
                    <a:r>
                      <a:rPr kumimoji="1" lang="ja-JP" altLang="en-US" b="1" dirty="0" smtClean="0"/>
                      <a:t>時間</a:t>
                    </a:r>
                    <a:endParaRPr kumimoji="1" lang="ja-JP" altLang="en-US" b="1" dirty="0"/>
                  </a:p>
                </p:txBody>
              </p:sp>
            </p:grpSp>
            <p:sp>
              <p:nvSpPr>
                <p:cNvPr id="16" name="テキスト ボックス 15"/>
                <p:cNvSpPr txBox="1"/>
                <p:nvPr/>
              </p:nvSpPr>
              <p:spPr>
                <a:xfrm>
                  <a:off x="5006489" y="500015"/>
                  <a:ext cx="354965" cy="2031325"/>
                </a:xfrm>
                <a:prstGeom prst="rect">
                  <a:avLst/>
                </a:prstGeom>
                <a:noFill/>
              </p:spPr>
              <p:txBody>
                <a:bodyPr wrap="square" rtlCol="0">
                  <a:spAutoFit/>
                </a:bodyPr>
                <a:lstStyle/>
                <a:p>
                  <a:r>
                    <a:rPr kumimoji="1" lang="ja-JP" altLang="en-US" b="1" dirty="0" smtClean="0"/>
                    <a:t>ロボットの状態</a:t>
                  </a:r>
                  <a:endParaRPr kumimoji="1" lang="ja-JP" altLang="en-US" b="1" dirty="0"/>
                </a:p>
              </p:txBody>
            </p:sp>
          </p:grpSp>
        </p:grpSp>
        <p:sp>
          <p:nvSpPr>
            <p:cNvPr id="7" name="円/楕円 6"/>
            <p:cNvSpPr>
              <a:spLocks noChangeAspect="1"/>
            </p:cNvSpPr>
            <p:nvPr/>
          </p:nvSpPr>
          <p:spPr>
            <a:xfrm>
              <a:off x="1764000" y="5508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a:spLocks noChangeAspect="1"/>
            </p:cNvSpPr>
            <p:nvPr/>
          </p:nvSpPr>
          <p:spPr>
            <a:xfrm>
              <a:off x="2045168" y="501747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34523" y="5734932"/>
              <a:ext cx="1789272" cy="369332"/>
            </a:xfrm>
            <a:prstGeom prst="rect">
              <a:avLst/>
            </a:prstGeom>
          </p:spPr>
          <p:txBody>
            <a:bodyPr wrap="none">
              <a:spAutoFit/>
            </a:bodyPr>
            <a:lstStyle/>
            <a:p>
              <a:r>
                <a:rPr lang="ja-JP" altLang="en-US" b="1" dirty="0" smtClean="0"/>
                <a:t>仮想球の前運動</a:t>
              </a:r>
              <a:endParaRPr lang="ja-JP" altLang="en-US" b="1" dirty="0"/>
            </a:p>
          </p:txBody>
        </p:sp>
        <p:sp>
          <p:nvSpPr>
            <p:cNvPr id="10" name="正方形/長方形 9"/>
            <p:cNvSpPr/>
            <p:nvPr/>
          </p:nvSpPr>
          <p:spPr>
            <a:xfrm>
              <a:off x="3898080" y="5042751"/>
              <a:ext cx="2634054" cy="369332"/>
            </a:xfrm>
            <a:prstGeom prst="rect">
              <a:avLst/>
            </a:prstGeom>
          </p:spPr>
          <p:txBody>
            <a:bodyPr wrap="none">
              <a:spAutoFit/>
            </a:bodyPr>
            <a:lstStyle/>
            <a:p>
              <a:r>
                <a:rPr lang="ja-JP" altLang="en-US" b="1" dirty="0" smtClean="0">
                  <a:solidFill>
                    <a:schemeClr val="accent1">
                      <a:lumMod val="60000"/>
                      <a:lumOff val="40000"/>
                    </a:schemeClr>
                  </a:solidFill>
                </a:rPr>
                <a:t>仮想球の前運動からの力</a:t>
              </a:r>
              <a:endParaRPr lang="ja-JP" altLang="en-US" b="1" dirty="0">
                <a:solidFill>
                  <a:schemeClr val="accent1">
                    <a:lumMod val="60000"/>
                    <a:lumOff val="40000"/>
                  </a:schemeClr>
                </a:solidFill>
              </a:endParaRPr>
            </a:p>
          </p:txBody>
        </p:sp>
        <p:sp>
          <p:nvSpPr>
            <p:cNvPr id="11" name="テキスト ボックス 10"/>
            <p:cNvSpPr txBox="1"/>
            <p:nvPr/>
          </p:nvSpPr>
          <p:spPr>
            <a:xfrm>
              <a:off x="3934523" y="5372222"/>
              <a:ext cx="877163" cy="369332"/>
            </a:xfrm>
            <a:prstGeom prst="rect">
              <a:avLst/>
            </a:prstGeom>
            <a:noFill/>
          </p:spPr>
          <p:txBody>
            <a:bodyPr wrap="none" rtlCol="0">
              <a:spAutoFit/>
            </a:bodyPr>
            <a:lstStyle/>
            <a:p>
              <a:r>
                <a:rPr kumimoji="1" lang="ja-JP" altLang="en-US" b="1" dirty="0" smtClean="0"/>
                <a:t>現状態</a:t>
              </a:r>
              <a:endParaRPr kumimoji="1" lang="ja-JP" altLang="en-US" b="1" dirty="0"/>
            </a:p>
          </p:txBody>
        </p:sp>
        <p:sp>
          <p:nvSpPr>
            <p:cNvPr id="12" name="テキスト ボックス 11"/>
            <p:cNvSpPr txBox="1"/>
            <p:nvPr/>
          </p:nvSpPr>
          <p:spPr>
            <a:xfrm>
              <a:off x="-621342" y="4769297"/>
              <a:ext cx="1521269" cy="305382"/>
            </a:xfrm>
            <a:prstGeom prst="rect">
              <a:avLst/>
            </a:prstGeom>
            <a:noFill/>
          </p:spPr>
          <p:txBody>
            <a:bodyPr wrap="square" rtlCol="0">
              <a:spAutoFit/>
            </a:bodyPr>
            <a:lstStyle/>
            <a:p>
              <a:r>
                <a:rPr kumimoji="1" lang="en-US" altLang="ja-JP" b="1" dirty="0" smtClean="0"/>
                <a:t>1</a:t>
              </a:r>
              <a:r>
                <a:rPr kumimoji="1" lang="ja-JP" altLang="en-US" b="1" dirty="0" smtClean="0"/>
                <a:t>時刻前の状態</a:t>
              </a:r>
              <a:endParaRPr kumimoji="1" lang="ja-JP" altLang="en-US" b="1" dirty="0"/>
            </a:p>
          </p:txBody>
        </p:sp>
      </p:grpSp>
      <p:cxnSp>
        <p:nvCxnSpPr>
          <p:cNvPr id="26" name="直線コネクタ 25"/>
          <p:cNvCxnSpPr/>
          <p:nvPr/>
        </p:nvCxnSpPr>
        <p:spPr>
          <a:xfrm flipH="1" flipV="1">
            <a:off x="3820881" y="5359285"/>
            <a:ext cx="2197533" cy="476643"/>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2" idx="3"/>
            <a:endCxn id="7" idx="2"/>
          </p:cNvCxnSpPr>
          <p:nvPr/>
        </p:nvCxnSpPr>
        <p:spPr>
          <a:xfrm>
            <a:off x="2438478" y="4700753"/>
            <a:ext cx="996780" cy="75226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8" idx="7"/>
          </p:cNvCxnSpPr>
          <p:nvPr/>
        </p:nvCxnSpPr>
        <p:spPr>
          <a:xfrm flipH="1" flipV="1">
            <a:off x="3829395" y="4828990"/>
            <a:ext cx="2098043" cy="625766"/>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796821" y="3418935"/>
            <a:ext cx="299190" cy="13973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3974627" y="4554667"/>
            <a:ext cx="1952810" cy="515476"/>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8" idx="1"/>
          </p:cNvCxnSpPr>
          <p:nvPr/>
        </p:nvCxnSpPr>
        <p:spPr>
          <a:xfrm flipH="1">
            <a:off x="4250319" y="3409919"/>
            <a:ext cx="167070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921024" y="3221224"/>
            <a:ext cx="2572604" cy="377389"/>
          </a:xfrm>
          <a:prstGeom prst="rect">
            <a:avLst/>
          </a:prstGeom>
          <a:noFill/>
        </p:spPr>
        <p:txBody>
          <a:bodyPr wrap="square" rtlCol="0">
            <a:spAutoFit/>
          </a:bodyPr>
          <a:lstStyle/>
          <a:p>
            <a:r>
              <a:rPr lang="ja-JP" altLang="en-US" b="1" dirty="0"/>
              <a:t>選択</a:t>
            </a:r>
            <a:r>
              <a:rPr lang="ja-JP" altLang="en-US" b="1" dirty="0" smtClean="0"/>
              <a:t>頻度の高いセル</a:t>
            </a:r>
            <a:endParaRPr kumimoji="1" lang="ja-JP" altLang="en-US" b="1" dirty="0"/>
          </a:p>
        </p:txBody>
      </p:sp>
      <p:sp>
        <p:nvSpPr>
          <p:cNvPr id="49" name="テキスト ボックス 48"/>
          <p:cNvSpPr txBox="1"/>
          <p:nvPr/>
        </p:nvSpPr>
        <p:spPr>
          <a:xfrm>
            <a:off x="6115738" y="3698028"/>
            <a:ext cx="2265637" cy="377389"/>
          </a:xfrm>
          <a:prstGeom prst="rect">
            <a:avLst/>
          </a:prstGeom>
          <a:noFill/>
        </p:spPr>
        <p:txBody>
          <a:bodyPr wrap="square" rtlCol="0">
            <a:spAutoFit/>
          </a:bodyPr>
          <a:lstStyle/>
          <a:p>
            <a:r>
              <a:rPr kumimoji="1" lang="ja-JP" altLang="en-US" b="1" dirty="0" smtClean="0">
                <a:solidFill>
                  <a:srgbClr val="00B0F0"/>
                </a:solidFill>
              </a:rPr>
              <a:t>知識空間からの力</a:t>
            </a:r>
            <a:endParaRPr kumimoji="1" lang="ja-JP" altLang="en-US" b="1" dirty="0">
              <a:solidFill>
                <a:srgbClr val="00B0F0"/>
              </a:solidFill>
            </a:endParaRPr>
          </a:p>
        </p:txBody>
      </p:sp>
      <p:cxnSp>
        <p:nvCxnSpPr>
          <p:cNvPr id="50" name="直線コネクタ 49"/>
          <p:cNvCxnSpPr>
            <a:stCxn id="49" idx="1"/>
          </p:cNvCxnSpPr>
          <p:nvPr/>
        </p:nvCxnSpPr>
        <p:spPr>
          <a:xfrm flipH="1" flipV="1">
            <a:off x="4071743" y="3698028"/>
            <a:ext cx="2043995" cy="18869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3841369" y="4293097"/>
            <a:ext cx="266516" cy="5231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57" idx="1"/>
          </p:cNvCxnSpPr>
          <p:nvPr/>
        </p:nvCxnSpPr>
        <p:spPr>
          <a:xfrm flipH="1" flipV="1">
            <a:off x="4071743" y="4117586"/>
            <a:ext cx="1946671" cy="28029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6018414" y="4067664"/>
            <a:ext cx="3040451" cy="660431"/>
          </a:xfrm>
          <a:prstGeom prst="rect">
            <a:avLst/>
          </a:prstGeom>
          <a:noFill/>
          <a:ln>
            <a:solidFill>
              <a:schemeClr val="accent6">
                <a:lumMod val="60000"/>
                <a:lumOff val="40000"/>
              </a:schemeClr>
            </a:solidFill>
          </a:ln>
        </p:spPr>
        <p:txBody>
          <a:bodyPr wrap="square" rtlCol="0">
            <a:spAutoFit/>
          </a:bodyPr>
          <a:lstStyle/>
          <a:p>
            <a:r>
              <a:rPr lang="ja-JP" altLang="en-US" b="1" dirty="0" smtClean="0">
                <a:solidFill>
                  <a:srgbClr val="00B050"/>
                </a:solidFill>
              </a:rPr>
              <a:t>仮想球へ働く総合的な力</a:t>
            </a:r>
            <a:endParaRPr lang="en-US" altLang="ja-JP" b="1" dirty="0" smtClean="0">
              <a:solidFill>
                <a:srgbClr val="00B050"/>
              </a:solidFill>
            </a:endParaRPr>
          </a:p>
          <a:p>
            <a:r>
              <a:rPr lang="ja-JP" altLang="en-US" b="1" dirty="0" smtClean="0">
                <a:solidFill>
                  <a:srgbClr val="00B050"/>
                </a:solidFill>
              </a:rPr>
              <a:t>無理のない動作</a:t>
            </a:r>
            <a:endParaRPr kumimoji="1" lang="ja-JP" altLang="en-US" b="1" dirty="0">
              <a:solidFill>
                <a:srgbClr val="00B050"/>
              </a:solidFill>
            </a:endParaRPr>
          </a:p>
        </p:txBody>
      </p:sp>
    </p:spTree>
    <p:extLst>
      <p:ext uri="{BB962C8B-B14F-4D97-AF65-F5344CB8AC3E}">
        <p14:creationId xmlns:p14="http://schemas.microsoft.com/office/powerpoint/2010/main" val="122937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2656"/>
            <a:ext cx="8928992" cy="792088"/>
          </a:xfrm>
        </p:spPr>
        <p:txBody>
          <a:bodyPr>
            <a:noAutofit/>
          </a:bodyPr>
          <a:lstStyle/>
          <a:p>
            <a:pPr algn="ctr"/>
            <a:r>
              <a:rPr lang="ja-JP" altLang="en-US" sz="4800" dirty="0" smtClean="0">
                <a:latin typeface="ＭＳ Ｐゴシック" pitchFamily="50" charset="-128"/>
                <a:ea typeface="ＭＳ Ｐゴシック" pitchFamily="50" charset="-128"/>
              </a:rPr>
              <a:t>提案手法部分</a:t>
            </a:r>
            <a:r>
              <a:rPr lang="en-US" altLang="ja-JP" sz="4800" dirty="0" smtClean="0">
                <a:latin typeface="ＭＳ Ｐゴシック" pitchFamily="50" charset="-128"/>
                <a:ea typeface="ＭＳ Ｐゴシック" pitchFamily="50" charset="-128"/>
              </a:rPr>
              <a:t>(</a:t>
            </a:r>
            <a:r>
              <a:rPr lang="en-US" altLang="ja-JP" sz="3200" dirty="0" smtClean="0">
                <a:latin typeface="ＭＳ Ｐゴシック" pitchFamily="50" charset="-128"/>
                <a:ea typeface="ＭＳ Ｐゴシック" pitchFamily="50" charset="-128"/>
              </a:rPr>
              <a:t>Motion Space TS</a:t>
            </a:r>
            <a:r>
              <a:rPr lang="en-US" altLang="ja-JP" sz="4800" dirty="0" smtClean="0">
                <a:latin typeface="ＭＳ Ｐゴシック" pitchFamily="50" charset="-128"/>
                <a:ea typeface="ＭＳ Ｐゴシック" pitchFamily="50" charset="-128"/>
              </a:rPr>
              <a:t>)</a:t>
            </a:r>
            <a:endParaRPr kumimoji="1" lang="ja-JP" altLang="en-US" sz="4800" dirty="0">
              <a:latin typeface="ＭＳ Ｐゴシック" pitchFamily="50" charset="-128"/>
              <a:ea typeface="ＭＳ Ｐゴシック" pitchFamily="50" charset="-128"/>
            </a:endParaRPr>
          </a:p>
        </p:txBody>
      </p:sp>
      <p:sp>
        <p:nvSpPr>
          <p:cNvPr id="59" name="コンテンツ プレースホルダー 2"/>
          <p:cNvSpPr>
            <a:spLocks noGrp="1"/>
          </p:cNvSpPr>
          <p:nvPr>
            <p:ph idx="1"/>
          </p:nvPr>
        </p:nvSpPr>
        <p:spPr>
          <a:xfrm>
            <a:off x="539872" y="3717032"/>
            <a:ext cx="8208912" cy="1158512"/>
          </a:xfrm>
        </p:spPr>
        <p:txBody>
          <a:bodyPr>
            <a:noAutofit/>
          </a:bodyPr>
          <a:lstStyle/>
          <a:p>
            <a:pPr>
              <a:buFont typeface="Wingdings" pitchFamily="2" charset="2"/>
              <a:buChar char="n"/>
            </a:pPr>
            <a:r>
              <a:rPr lang="ja-JP" altLang="en-US" sz="2800" dirty="0" smtClean="0">
                <a:latin typeface="ＭＳ Ｐゴシック" pitchFamily="50" charset="-128"/>
                <a:ea typeface="ＭＳ Ｐゴシック" pitchFamily="50" charset="-128"/>
              </a:rPr>
              <a:t>動作生成</a:t>
            </a:r>
            <a:endParaRPr lang="en-US" altLang="ja-JP" sz="2800" dirty="0" smtClean="0">
              <a:latin typeface="ＭＳ Ｐゴシック" pitchFamily="50" charset="-128"/>
              <a:ea typeface="ＭＳ Ｐゴシック" pitchFamily="50" charset="-128"/>
            </a:endParaRPr>
          </a:p>
          <a:p>
            <a:pPr lvl="1"/>
            <a:r>
              <a:rPr kumimoji="1" lang="ja-JP" altLang="en-US" sz="2400" dirty="0" smtClean="0">
                <a:latin typeface="ＭＳ Ｐゴシック" pitchFamily="50" charset="-128"/>
                <a:ea typeface="ＭＳ Ｐゴシック" pitchFamily="50" charset="-128"/>
              </a:rPr>
              <a:t>入力された状態値と動作知識から次状態を出力する</a:t>
            </a:r>
            <a:endParaRPr kumimoji="1" lang="en-US" altLang="ja-JP" sz="2400" dirty="0" smtClean="0">
              <a:latin typeface="ＭＳ Ｐゴシック" pitchFamily="50" charset="-128"/>
              <a:ea typeface="ＭＳ Ｐゴシック" pitchFamily="50" charset="-128"/>
            </a:endParaRPr>
          </a:p>
          <a:p>
            <a:endParaRPr kumimoji="1" lang="ja-JP" altLang="en-US" sz="2800" dirty="0">
              <a:latin typeface="ＭＳ Ｐゴシック" pitchFamily="50" charset="-128"/>
              <a:ea typeface="ＭＳ Ｐゴシック" pitchFamily="50" charset="-128"/>
            </a:endParaRPr>
          </a:p>
        </p:txBody>
      </p:sp>
      <p:sp>
        <p:nvSpPr>
          <p:cNvPr id="19" name="コンテンツ プレースホルダー 2"/>
          <p:cNvSpPr txBox="1">
            <a:spLocks/>
          </p:cNvSpPr>
          <p:nvPr/>
        </p:nvSpPr>
        <p:spPr>
          <a:xfrm>
            <a:off x="505404" y="931320"/>
            <a:ext cx="8208912" cy="1224416"/>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2800" dirty="0" smtClean="0">
                <a:latin typeface="ＭＳ Ｐゴシック" pitchFamily="50" charset="-128"/>
                <a:ea typeface="ＭＳ Ｐゴシック" pitchFamily="50" charset="-128"/>
              </a:rPr>
              <a:t>動作知識化</a:t>
            </a:r>
            <a:endParaRPr lang="en-US" altLang="ja-JP" sz="2800" dirty="0" smtClean="0">
              <a:latin typeface="ＭＳ Ｐゴシック" pitchFamily="50" charset="-128"/>
              <a:ea typeface="ＭＳ Ｐゴシック" pitchFamily="50" charset="-128"/>
            </a:endParaRPr>
          </a:p>
          <a:p>
            <a:pPr lvl="1"/>
            <a:r>
              <a:rPr lang="ja-JP" altLang="en-US" sz="2400" dirty="0" smtClean="0">
                <a:latin typeface="ＭＳ Ｐゴシック" pitchFamily="50" charset="-128"/>
                <a:ea typeface="ＭＳ Ｐゴシック" pitchFamily="50" charset="-128"/>
              </a:rPr>
              <a:t>状態値が入力され，</a:t>
            </a:r>
            <a:r>
              <a:rPr lang="ja-JP" altLang="en-US" sz="2400" dirty="0">
                <a:latin typeface="ＭＳ Ｐゴシック" pitchFamily="50" charset="-128"/>
                <a:ea typeface="ＭＳ Ｐゴシック" pitchFamily="50" charset="-128"/>
              </a:rPr>
              <a:t>知識空間</a:t>
            </a:r>
            <a:r>
              <a:rPr lang="ja-JP" altLang="en-US" sz="2400" dirty="0" smtClean="0">
                <a:latin typeface="ＭＳ Ｐゴシック" pitchFamily="50" charset="-128"/>
                <a:ea typeface="ＭＳ Ｐゴシック" pitchFamily="50" charset="-128"/>
              </a:rPr>
              <a:t>に動作知識を与える</a:t>
            </a:r>
            <a:endParaRPr lang="en-US" altLang="ja-JP" sz="2400" dirty="0" smtClean="0">
              <a:latin typeface="ＭＳ Ｐゴシック" pitchFamily="50" charset="-128"/>
              <a:ea typeface="ＭＳ Ｐゴシック" pitchFamily="50" charset="-128"/>
            </a:endParaRPr>
          </a:p>
        </p:txBody>
      </p:sp>
      <p:grpSp>
        <p:nvGrpSpPr>
          <p:cNvPr id="54" name="グループ化 53"/>
          <p:cNvGrpSpPr/>
          <p:nvPr/>
        </p:nvGrpSpPr>
        <p:grpSpPr>
          <a:xfrm>
            <a:off x="1073338" y="2045762"/>
            <a:ext cx="4938822" cy="1394041"/>
            <a:chOff x="1763688" y="2572844"/>
            <a:chExt cx="4938822" cy="1394041"/>
          </a:xfrm>
        </p:grpSpPr>
        <p:cxnSp>
          <p:nvCxnSpPr>
            <p:cNvPr id="4" name="直線矢印コネクタ 3"/>
            <p:cNvCxnSpPr/>
            <p:nvPr/>
          </p:nvCxnSpPr>
          <p:spPr>
            <a:xfrm>
              <a:off x="5157098" y="3043642"/>
              <a:ext cx="1735" cy="44230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1763688" y="2572844"/>
              <a:ext cx="4938822" cy="1394041"/>
              <a:chOff x="849457" y="3342511"/>
              <a:chExt cx="4938822" cy="1458129"/>
            </a:xfrm>
          </p:grpSpPr>
          <p:grpSp>
            <p:nvGrpSpPr>
              <p:cNvPr id="16" name="グループ化 15"/>
              <p:cNvGrpSpPr/>
              <p:nvPr/>
            </p:nvGrpSpPr>
            <p:grpSpPr>
              <a:xfrm>
                <a:off x="849457" y="3342511"/>
                <a:ext cx="4938822" cy="1458129"/>
                <a:chOff x="849457" y="3342511"/>
                <a:chExt cx="4938822" cy="1458129"/>
              </a:xfrm>
            </p:grpSpPr>
            <p:grpSp>
              <p:nvGrpSpPr>
                <p:cNvPr id="53" name="グループ化 52"/>
                <p:cNvGrpSpPr/>
                <p:nvPr/>
              </p:nvGrpSpPr>
              <p:grpSpPr>
                <a:xfrm>
                  <a:off x="849457" y="3342511"/>
                  <a:ext cx="4320481" cy="1458129"/>
                  <a:chOff x="996783" y="2539119"/>
                  <a:chExt cx="4576980" cy="1596129"/>
                </a:xfrm>
              </p:grpSpPr>
              <mc:AlternateContent xmlns:mc="http://schemas.openxmlformats.org/markup-compatibility/2006" xmlns:a14="http://schemas.microsoft.com/office/drawing/2010/main">
                <mc:Choice Requires="a14">
                  <p:sp>
                    <p:nvSpPr>
                      <p:cNvPr id="46" name="テキスト ボックス 45"/>
                      <p:cNvSpPr txBox="1"/>
                      <p:nvPr/>
                    </p:nvSpPr>
                    <p:spPr>
                      <a:xfrm>
                        <a:off x="996783" y="2834649"/>
                        <a:ext cx="2673077" cy="823941"/>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状態</a:t>
                        </a:r>
                        <a14:m>
                          <m:oMath xmlns:m="http://schemas.openxmlformats.org/officeDocument/2006/math">
                            <m:sSub>
                              <m:sSubPr>
                                <m:ctrlPr>
                                  <a:rPr kumimoji="1" lang="en-US" altLang="ja-JP" sz="2000" b="1" i="1" smtClean="0">
                                    <a:latin typeface="Cambria Math"/>
                                    <a:ea typeface="ＭＳ Ｐゴシック" pitchFamily="50" charset="-128"/>
                                  </a:rPr>
                                </m:ctrlPr>
                              </m:sSubPr>
                              <m:e>
                                <m:r>
                                  <a:rPr kumimoji="1" lang="en-US" altLang="ja-JP" sz="2000" b="1" i="1" smtClean="0">
                                    <a:latin typeface="Cambria Math"/>
                                    <a:ea typeface="ＭＳ Ｐゴシック" pitchFamily="50" charset="-128"/>
                                  </a:rPr>
                                  <m:t>𝑺</m:t>
                                </m:r>
                              </m:e>
                              <m:sub>
                                <m:r>
                                  <a:rPr kumimoji="1" lang="en-US" altLang="ja-JP" sz="2000" b="0" i="1" smtClean="0">
                                    <a:latin typeface="Cambria Math"/>
                                    <a:ea typeface="ＭＳ Ｐゴシック" pitchFamily="50" charset="-128"/>
                                  </a:rPr>
                                  <m:t>𝑡</m:t>
                                </m:r>
                              </m:sub>
                            </m:sSub>
                          </m:oMath>
                        </a14:m>
                        <a:r>
                          <a:rPr kumimoji="1" lang="en-US" altLang="ja-JP" sz="2000" dirty="0" smtClean="0">
                            <a:latin typeface="ＭＳ Ｐゴシック" pitchFamily="50" charset="-128"/>
                            <a:ea typeface="ＭＳ Ｐゴシック" pitchFamily="50" charset="-128"/>
                          </a:rPr>
                          <a:t>,</a:t>
                        </a:r>
                      </a:p>
                      <a:p>
                        <a:r>
                          <a:rPr kumimoji="1" lang="ja-JP" altLang="en-US" sz="2000" dirty="0" smtClean="0">
                            <a:latin typeface="ＭＳ Ｐゴシック" pitchFamily="50" charset="-128"/>
                            <a:ea typeface="ＭＳ Ｐゴシック" pitchFamily="50" charset="-128"/>
                          </a:rPr>
                          <a:t>時間微分した状態</a:t>
                        </a:r>
                        <a14:m>
                          <m:oMath xmlns:m="http://schemas.openxmlformats.org/officeDocument/2006/math">
                            <m:acc>
                              <m:accPr>
                                <m:chr m:val="̇"/>
                                <m:ctrlPr>
                                  <a:rPr kumimoji="1" lang="ja-JP" altLang="en-US" sz="2000" b="1" i="1" smtClean="0">
                                    <a:latin typeface="Cambria Math"/>
                                    <a:ea typeface="ＭＳ Ｐゴシック" pitchFamily="50" charset="-128"/>
                                  </a:rPr>
                                </m:ctrlPr>
                              </m:accPr>
                              <m:e>
                                <m:sSub>
                                  <m:sSubPr>
                                    <m:ctrlPr>
                                      <a:rPr kumimoji="1" lang="en-US" altLang="ja-JP" sz="2000" b="1" i="1" smtClean="0">
                                        <a:latin typeface="Cambria Math"/>
                                        <a:ea typeface="ＭＳ Ｐゴシック" pitchFamily="50" charset="-128"/>
                                      </a:rPr>
                                    </m:ctrlPr>
                                  </m:sSubPr>
                                  <m:e>
                                    <m:r>
                                      <a:rPr kumimoji="1" lang="en-US" altLang="ja-JP" sz="2000" b="1" i="1" smtClean="0">
                                        <a:latin typeface="Cambria Math"/>
                                        <a:ea typeface="ＭＳ Ｐゴシック" pitchFamily="50" charset="-128"/>
                                      </a:rPr>
                                      <m:t>𝑺</m:t>
                                    </m:r>
                                  </m:e>
                                  <m:sub>
                                    <m:r>
                                      <a:rPr kumimoji="1" lang="en-US" altLang="ja-JP" sz="2000" b="0" i="1" smtClean="0">
                                        <a:latin typeface="Cambria Math"/>
                                        <a:ea typeface="ＭＳ Ｐゴシック" pitchFamily="50" charset="-128"/>
                                      </a:rPr>
                                      <m:t>𝑡</m:t>
                                    </m:r>
                                  </m:sub>
                                </m:sSub>
                              </m:e>
                            </m:acc>
                          </m:oMath>
                        </a14:m>
                        <a:endParaRPr kumimoji="1" lang="ja-JP" altLang="en-US" sz="2000" dirty="0">
                          <a:latin typeface="ＭＳ Ｐゴシック" pitchFamily="50" charset="-128"/>
                          <a:ea typeface="ＭＳ Ｐゴシック" pitchFamily="50" charset="-128"/>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996783" y="2834649"/>
                        <a:ext cx="2673077" cy="823941"/>
                      </a:xfrm>
                      <a:prstGeom prst="rect">
                        <a:avLst/>
                      </a:prstGeom>
                      <a:blipFill rotWithShape="1">
                        <a:blip r:embed="rId2"/>
                        <a:stretch>
                          <a:fillRect l="-2415" t="-5932" b="-12712"/>
                        </a:stretch>
                      </a:blipFill>
                      <a:ln w="28575">
                        <a:noFill/>
                      </a:ln>
                    </p:spPr>
                    <p:txBody>
                      <a:bodyPr/>
                      <a:lstStyle/>
                      <a:p>
                        <a:r>
                          <a:rPr lang="ja-JP" altLang="en-US">
                            <a:noFill/>
                          </a:rPr>
                          <a:t> </a:t>
                        </a:r>
                      </a:p>
                    </p:txBody>
                  </p:sp>
                </mc:Fallback>
              </mc:AlternateContent>
              <p:sp>
                <p:nvSpPr>
                  <p:cNvPr id="38" name="テキスト ボックス 37"/>
                  <p:cNvSpPr txBox="1"/>
                  <p:nvPr/>
                </p:nvSpPr>
                <p:spPr>
                  <a:xfrm rot="16200000">
                    <a:off x="4318449" y="3090503"/>
                    <a:ext cx="563830" cy="1525660"/>
                  </a:xfrm>
                  <a:prstGeom prst="rect">
                    <a:avLst/>
                  </a:prstGeom>
                  <a:no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知識空間</a:t>
                    </a:r>
                    <a:endParaRPr kumimoji="1" lang="ja-JP" altLang="en-US" sz="2000" dirty="0">
                      <a:latin typeface="ＭＳ Ｐゴシック" pitchFamily="50" charset="-128"/>
                      <a:ea typeface="ＭＳ Ｐゴシック" pitchFamily="50" charset="-128"/>
                    </a:endParaRPr>
                  </a:p>
                </p:txBody>
              </p:sp>
              <p:sp>
                <p:nvSpPr>
                  <p:cNvPr id="79" name="テキスト ボックス 78"/>
                  <p:cNvSpPr txBox="1"/>
                  <p:nvPr/>
                </p:nvSpPr>
                <p:spPr>
                  <a:xfrm rot="16200000">
                    <a:off x="4312559" y="1816964"/>
                    <a:ext cx="539049" cy="1983359"/>
                  </a:xfrm>
                  <a:prstGeom prst="rect">
                    <a:avLst/>
                  </a:prstGeom>
                  <a:solidFill>
                    <a:schemeClr val="accent1">
                      <a:lumMod val="20000"/>
                      <a:lumOff val="80000"/>
                    </a:schemeClr>
                  </a:solid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動作知識化部</a:t>
                    </a:r>
                    <a:endParaRPr kumimoji="1" lang="ja-JP" altLang="en-US" sz="2000" dirty="0">
                      <a:latin typeface="ＭＳ Ｐゴシック" pitchFamily="50" charset="-128"/>
                      <a:ea typeface="ＭＳ Ｐゴシック" pitchFamily="50" charset="-128"/>
                    </a:endParaRPr>
                  </a:p>
                </p:txBody>
              </p:sp>
            </p:grpSp>
            <p:sp>
              <p:nvSpPr>
                <p:cNvPr id="28" name="テキスト ボックス 27"/>
                <p:cNvSpPr txBox="1"/>
                <p:nvPr/>
              </p:nvSpPr>
              <p:spPr>
                <a:xfrm>
                  <a:off x="4254264" y="3840790"/>
                  <a:ext cx="1534015" cy="418504"/>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動きの知識</a:t>
                  </a:r>
                  <a:endParaRPr kumimoji="1" lang="ja-JP" altLang="en-US" sz="2000" dirty="0">
                    <a:latin typeface="ＭＳ Ｐゴシック" pitchFamily="50" charset="-128"/>
                    <a:ea typeface="ＭＳ Ｐゴシック" pitchFamily="50" charset="-128"/>
                  </a:endParaRPr>
                </a:p>
              </p:txBody>
            </p:sp>
          </p:grpSp>
          <p:cxnSp>
            <p:nvCxnSpPr>
              <p:cNvPr id="21" name="直線矢印コネクタ 20"/>
              <p:cNvCxnSpPr/>
              <p:nvPr/>
            </p:nvCxnSpPr>
            <p:spPr>
              <a:xfrm flipV="1">
                <a:off x="849457" y="3588333"/>
                <a:ext cx="2448272" cy="40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1111417" y="4535186"/>
            <a:ext cx="7065181" cy="1469047"/>
            <a:chOff x="1080567" y="4221088"/>
            <a:chExt cx="7065181" cy="1469047"/>
          </a:xfrm>
        </p:grpSpPr>
        <p:cxnSp>
          <p:nvCxnSpPr>
            <p:cNvPr id="30" name="直線矢印コネクタ 29"/>
            <p:cNvCxnSpPr/>
            <p:nvPr/>
          </p:nvCxnSpPr>
          <p:spPr>
            <a:xfrm flipV="1">
              <a:off x="1105192" y="5481101"/>
              <a:ext cx="2495585" cy="38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1080567" y="4221088"/>
              <a:ext cx="7065181" cy="1469047"/>
              <a:chOff x="1080567" y="4221088"/>
              <a:chExt cx="7065181" cy="1469047"/>
            </a:xfrm>
          </p:grpSpPr>
          <p:grpSp>
            <p:nvGrpSpPr>
              <p:cNvPr id="32" name="グループ化 31"/>
              <p:cNvGrpSpPr/>
              <p:nvPr/>
            </p:nvGrpSpPr>
            <p:grpSpPr>
              <a:xfrm>
                <a:off x="2812204" y="4221088"/>
                <a:ext cx="2272477" cy="976603"/>
                <a:chOff x="2812204" y="4221088"/>
                <a:chExt cx="2272477" cy="976603"/>
              </a:xfrm>
            </p:grpSpPr>
            <p:sp>
              <p:nvSpPr>
                <p:cNvPr id="43" name="テキスト ボックス 42"/>
                <p:cNvSpPr txBox="1"/>
                <p:nvPr/>
              </p:nvSpPr>
              <p:spPr>
                <a:xfrm>
                  <a:off x="2812204" y="4713153"/>
                  <a:ext cx="1798960" cy="400110"/>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動きの知識</a:t>
                  </a:r>
                  <a:endParaRPr kumimoji="1" lang="ja-JP" altLang="en-US" sz="2000" dirty="0">
                    <a:latin typeface="ＭＳ Ｐゴシック" pitchFamily="50" charset="-128"/>
                    <a:ea typeface="ＭＳ Ｐゴシック" pitchFamily="50" charset="-128"/>
                  </a:endParaRPr>
                </a:p>
              </p:txBody>
            </p:sp>
            <p:grpSp>
              <p:nvGrpSpPr>
                <p:cNvPr id="49" name="グループ化 48"/>
                <p:cNvGrpSpPr/>
                <p:nvPr/>
              </p:nvGrpSpPr>
              <p:grpSpPr>
                <a:xfrm>
                  <a:off x="3566884" y="4221088"/>
                  <a:ext cx="1517797" cy="976603"/>
                  <a:chOff x="3566884" y="4221088"/>
                  <a:chExt cx="1517797" cy="976603"/>
                </a:xfrm>
              </p:grpSpPr>
              <p:sp>
                <p:nvSpPr>
                  <p:cNvPr id="52" name="テキスト ボックス 51"/>
                  <p:cNvSpPr txBox="1"/>
                  <p:nvPr/>
                </p:nvSpPr>
                <p:spPr>
                  <a:xfrm rot="16200000">
                    <a:off x="4079561" y="3708411"/>
                    <a:ext cx="492443" cy="1517797"/>
                  </a:xfrm>
                  <a:prstGeom prst="rect">
                    <a:avLst/>
                  </a:prstGeom>
                  <a:noFill/>
                  <a:ln w="28575">
                    <a:solidFill>
                      <a:schemeClr val="tx1"/>
                    </a:solidFill>
                  </a:ln>
                </p:spPr>
                <p:txBody>
                  <a:bodyPr vert="eaVert" wrap="square" rtlCol="0">
                    <a:spAutoFit/>
                  </a:bodyPr>
                  <a:lstStyle/>
                  <a:p>
                    <a:pPr algn="ctr"/>
                    <a:r>
                      <a:rPr lang="ja-JP" altLang="en-US" sz="2000" dirty="0" smtClean="0">
                        <a:latin typeface="ＭＳ Ｐゴシック" pitchFamily="50" charset="-128"/>
                        <a:ea typeface="ＭＳ Ｐゴシック" pitchFamily="50" charset="-128"/>
                      </a:rPr>
                      <a:t>知識</a:t>
                    </a:r>
                    <a:r>
                      <a:rPr lang="ja-JP" altLang="en-US" sz="2000" dirty="0">
                        <a:latin typeface="ＭＳ Ｐゴシック" pitchFamily="50" charset="-128"/>
                        <a:ea typeface="ＭＳ Ｐゴシック" pitchFamily="50" charset="-128"/>
                      </a:rPr>
                      <a:t>空間</a:t>
                    </a:r>
                    <a:endParaRPr kumimoji="1" lang="ja-JP" altLang="en-US" sz="2000" dirty="0">
                      <a:latin typeface="ＭＳ Ｐゴシック" pitchFamily="50" charset="-128"/>
                      <a:ea typeface="ＭＳ Ｐゴシック" pitchFamily="50" charset="-128"/>
                    </a:endParaRPr>
                  </a:p>
                </p:txBody>
              </p:sp>
              <p:cxnSp>
                <p:nvCxnSpPr>
                  <p:cNvPr id="55" name="直線矢印コネクタ 54"/>
                  <p:cNvCxnSpPr/>
                  <p:nvPr/>
                </p:nvCxnSpPr>
                <p:spPr>
                  <a:xfrm flipH="1">
                    <a:off x="4322796" y="4725839"/>
                    <a:ext cx="1128" cy="4718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34" name="グループ化 33"/>
              <p:cNvGrpSpPr/>
              <p:nvPr/>
            </p:nvGrpSpPr>
            <p:grpSpPr>
              <a:xfrm>
                <a:off x="1080567" y="4719325"/>
                <a:ext cx="7065181" cy="970810"/>
                <a:chOff x="1080567" y="4719325"/>
                <a:chExt cx="7065181" cy="970810"/>
              </a:xfrm>
            </p:grpSpPr>
            <p:grpSp>
              <p:nvGrpSpPr>
                <p:cNvPr id="37" name="グループ化 36"/>
                <p:cNvGrpSpPr/>
                <p:nvPr/>
              </p:nvGrpSpPr>
              <p:grpSpPr>
                <a:xfrm>
                  <a:off x="1080567" y="4719325"/>
                  <a:ext cx="7065181" cy="970810"/>
                  <a:chOff x="1241614" y="4046232"/>
                  <a:chExt cx="7484630" cy="1062688"/>
                </a:xfrm>
              </p:grpSpPr>
              <mc:AlternateContent xmlns:mc="http://schemas.openxmlformats.org/markup-compatibility/2006" xmlns:a14="http://schemas.microsoft.com/office/drawing/2010/main">
                <mc:Choice Requires="a14">
                  <p:sp>
                    <p:nvSpPr>
                      <p:cNvPr id="40" name="テキスト ボックス 39"/>
                      <p:cNvSpPr txBox="1"/>
                      <p:nvPr/>
                    </p:nvSpPr>
                    <p:spPr>
                      <a:xfrm>
                        <a:off x="1241614" y="4084004"/>
                        <a:ext cx="2787322" cy="787727"/>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状態</a:t>
                        </a:r>
                        <a14:m>
                          <m:oMath xmlns:m="http://schemas.openxmlformats.org/officeDocument/2006/math">
                            <m:sSub>
                              <m:sSubPr>
                                <m:ctrlPr>
                                  <a:rPr lang="en-US" altLang="ja-JP" sz="2000" b="1" i="1">
                                    <a:latin typeface="Cambria Math"/>
                                    <a:ea typeface="ＭＳ Ｐゴシック" pitchFamily="50" charset="-128"/>
                                  </a:rPr>
                                </m:ctrlPr>
                              </m:sSubPr>
                              <m:e>
                                <m:r>
                                  <a:rPr lang="en-US" altLang="ja-JP" sz="2000" b="1" i="1">
                                    <a:latin typeface="Cambria Math"/>
                                    <a:ea typeface="ＭＳ Ｐゴシック" pitchFamily="50" charset="-128"/>
                                  </a:rPr>
                                  <m:t>𝑺</m:t>
                                </m:r>
                              </m:e>
                              <m:sub>
                                <m:r>
                                  <a:rPr lang="en-US" altLang="ja-JP" sz="2000" b="0" i="1">
                                    <a:latin typeface="Cambria Math"/>
                                    <a:ea typeface="ＭＳ Ｐゴシック" pitchFamily="50" charset="-128"/>
                                  </a:rPr>
                                  <m:t>𝑡</m:t>
                                </m:r>
                              </m:sub>
                            </m:sSub>
                          </m:oMath>
                        </a14:m>
                        <a:r>
                          <a:rPr kumimoji="1" lang="en-US" altLang="ja-JP" sz="2000" dirty="0" smtClean="0">
                            <a:latin typeface="ＭＳ Ｐゴシック" pitchFamily="50" charset="-128"/>
                            <a:ea typeface="ＭＳ Ｐゴシック" pitchFamily="50" charset="-128"/>
                          </a:rPr>
                          <a:t>,</a:t>
                        </a:r>
                      </a:p>
                      <a:p>
                        <a:r>
                          <a:rPr kumimoji="1" lang="ja-JP" altLang="en-US" sz="2000" dirty="0" smtClean="0">
                            <a:latin typeface="ＭＳ Ｐゴシック" pitchFamily="50" charset="-128"/>
                            <a:ea typeface="ＭＳ Ｐゴシック" pitchFamily="50" charset="-128"/>
                          </a:rPr>
                          <a:t>時間微分した状態</a:t>
                        </a:r>
                        <a14:m>
                          <m:oMath xmlns:m="http://schemas.openxmlformats.org/officeDocument/2006/math">
                            <m:acc>
                              <m:accPr>
                                <m:chr m:val="̇"/>
                                <m:ctrlPr>
                                  <a:rPr lang="ja-JP" altLang="en-US" sz="2000" b="1" i="1">
                                    <a:latin typeface="Cambria Math"/>
                                    <a:ea typeface="ＭＳ Ｐゴシック" pitchFamily="50" charset="-128"/>
                                  </a:rPr>
                                </m:ctrlPr>
                              </m:accPr>
                              <m:e>
                                <m:sSub>
                                  <m:sSubPr>
                                    <m:ctrlPr>
                                      <a:rPr lang="en-US" altLang="ja-JP" sz="2000" b="1" i="1">
                                        <a:latin typeface="Cambria Math"/>
                                        <a:ea typeface="ＭＳ Ｐゴシック" pitchFamily="50" charset="-128"/>
                                      </a:rPr>
                                    </m:ctrlPr>
                                  </m:sSubPr>
                                  <m:e>
                                    <m:r>
                                      <a:rPr lang="en-US" altLang="ja-JP" sz="2000" b="1" i="1">
                                        <a:latin typeface="Cambria Math"/>
                                        <a:ea typeface="ＭＳ Ｐゴシック" pitchFamily="50" charset="-128"/>
                                      </a:rPr>
                                      <m:t>𝑺</m:t>
                                    </m:r>
                                  </m:e>
                                  <m:sub>
                                    <m:r>
                                      <a:rPr lang="en-US" altLang="ja-JP" sz="2000" b="0" i="1">
                                        <a:latin typeface="Cambria Math"/>
                                        <a:ea typeface="ＭＳ Ｐゴシック" pitchFamily="50" charset="-128"/>
                                      </a:rPr>
                                      <m:t>𝑡</m:t>
                                    </m:r>
                                  </m:sub>
                                </m:sSub>
                              </m:e>
                            </m:acc>
                          </m:oMath>
                        </a14:m>
                        <a:endParaRPr kumimoji="1" lang="ja-JP" altLang="en-US" sz="2000" dirty="0">
                          <a:latin typeface="ＭＳ Ｐゴシック" pitchFamily="50" charset="-128"/>
                          <a:ea typeface="ＭＳ Ｐゴシック" pitchFamily="50" charset="-128"/>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1241614" y="4084004"/>
                        <a:ext cx="2787322" cy="787727"/>
                      </a:xfrm>
                      <a:prstGeom prst="rect">
                        <a:avLst/>
                      </a:prstGeom>
                      <a:blipFill rotWithShape="1">
                        <a:blip r:embed="rId3"/>
                        <a:stretch>
                          <a:fillRect l="-2552" t="-5932" b="-12712"/>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p:cNvSpPr/>
                      <p:nvPr/>
                    </p:nvSpPr>
                    <p:spPr>
                      <a:xfrm>
                        <a:off x="5621241" y="4046232"/>
                        <a:ext cx="3105003" cy="1057249"/>
                      </a:xfrm>
                      <a:prstGeom prst="rect">
                        <a:avLst/>
                      </a:prstGeom>
                    </p:spPr>
                    <p:txBody>
                      <a:bodyPr wrap="square">
                        <a:spAutoFit/>
                      </a:bodyPr>
                      <a:lstStyle/>
                      <a:p>
                        <a:r>
                          <a:rPr lang="ja-JP" altLang="en-US" sz="2000" dirty="0" smtClean="0">
                            <a:latin typeface="ＭＳ Ｐゴシック" pitchFamily="50" charset="-128"/>
                            <a:ea typeface="ＭＳ Ｐゴシック" pitchFamily="50" charset="-128"/>
                          </a:rPr>
                          <a:t>次状態</a:t>
                        </a:r>
                        <a14:m>
                          <m:oMath xmlns:m="http://schemas.openxmlformats.org/officeDocument/2006/math">
                            <m:sSub>
                              <m:sSubPr>
                                <m:ctrlPr>
                                  <a:rPr lang="en-US" altLang="ja-JP" sz="2000" b="1" i="1">
                                    <a:latin typeface="Cambria Math"/>
                                    <a:ea typeface="ＭＳ Ｐゴシック" pitchFamily="50" charset="-128"/>
                                  </a:rPr>
                                </m:ctrlPr>
                              </m:sSubPr>
                              <m:e>
                                <m:r>
                                  <a:rPr lang="en-US" altLang="ja-JP" sz="2000" b="1" i="1">
                                    <a:latin typeface="Cambria Math"/>
                                    <a:ea typeface="ＭＳ Ｐゴシック" pitchFamily="50" charset="-128"/>
                                  </a:rPr>
                                  <m:t>𝑺</m:t>
                                </m:r>
                              </m:e>
                              <m:sub>
                                <m:r>
                                  <a:rPr lang="en-US" altLang="ja-JP" sz="2000" b="0" i="1">
                                    <a:latin typeface="Cambria Math"/>
                                    <a:ea typeface="ＭＳ Ｐゴシック" pitchFamily="50" charset="-128"/>
                                  </a:rPr>
                                  <m:t>𝑡</m:t>
                                </m:r>
                                <m:r>
                                  <a:rPr lang="en-US" altLang="ja-JP" sz="2000" b="0" i="1" smtClean="0">
                                    <a:latin typeface="Cambria Math"/>
                                    <a:ea typeface="ＭＳ Ｐゴシック" pitchFamily="50" charset="-128"/>
                                  </a:rPr>
                                  <m:t>+1</m:t>
                                </m:r>
                              </m:sub>
                            </m:sSub>
                          </m:oMath>
                        </a14:m>
                        <a:r>
                          <a:rPr lang="en-US" altLang="ja-JP" sz="2000" dirty="0">
                            <a:latin typeface="ＭＳ Ｐゴシック" pitchFamily="50" charset="-128"/>
                            <a:ea typeface="ＭＳ Ｐゴシック" pitchFamily="50" charset="-128"/>
                          </a:rPr>
                          <a:t>,</a:t>
                        </a:r>
                        <a:endParaRPr lang="en-US" altLang="ja-JP" sz="2000" dirty="0" smtClean="0">
                          <a:latin typeface="ＭＳ Ｐゴシック" pitchFamily="50" charset="-128"/>
                          <a:ea typeface="ＭＳ Ｐゴシック" pitchFamily="50" charset="-128"/>
                        </a:endParaRPr>
                      </a:p>
                      <a:p>
                        <a:r>
                          <a:rPr lang="ja-JP" altLang="en-US" sz="2000" dirty="0">
                            <a:latin typeface="ＭＳ Ｐゴシック" pitchFamily="50" charset="-128"/>
                            <a:ea typeface="ＭＳ Ｐゴシック" pitchFamily="50" charset="-128"/>
                          </a:rPr>
                          <a:t>時間微分</a:t>
                        </a:r>
                        <a:r>
                          <a:rPr lang="ja-JP" altLang="en-US" sz="2000" dirty="0" smtClean="0">
                            <a:latin typeface="ＭＳ Ｐゴシック" pitchFamily="50" charset="-128"/>
                            <a:ea typeface="ＭＳ Ｐゴシック" pitchFamily="50" charset="-128"/>
                          </a:rPr>
                          <a:t>した次状態</a:t>
                        </a:r>
                        <a14:m>
                          <m:oMath xmlns:m="http://schemas.openxmlformats.org/officeDocument/2006/math">
                            <m:sSub>
                              <m:sSubPr>
                                <m:ctrlPr>
                                  <a:rPr lang="en-US" altLang="ja-JP" sz="2000" i="1" smtClean="0">
                                    <a:latin typeface="Cambria Math"/>
                                    <a:ea typeface="ＭＳ Ｐゴシック" pitchFamily="50" charset="-128"/>
                                  </a:rPr>
                                </m:ctrlPr>
                              </m:sSubPr>
                              <m:e>
                                <m:acc>
                                  <m:accPr>
                                    <m:chr m:val="̇"/>
                                    <m:ctrlPr>
                                      <a:rPr lang="en-US" altLang="ja-JP" sz="2000" i="1" smtClean="0">
                                        <a:latin typeface="Cambria Math"/>
                                        <a:ea typeface="ＭＳ Ｐゴシック" pitchFamily="50" charset="-128"/>
                                      </a:rPr>
                                    </m:ctrlPr>
                                  </m:accPr>
                                  <m:e>
                                    <m:r>
                                      <a:rPr lang="en-US" altLang="ja-JP" sz="2000" b="1" i="1" smtClean="0">
                                        <a:latin typeface="Cambria Math"/>
                                        <a:ea typeface="ＭＳ Ｐゴシック" pitchFamily="50" charset="-128"/>
                                      </a:rPr>
                                      <m:t>𝑺</m:t>
                                    </m:r>
                                  </m:e>
                                </m:acc>
                              </m:e>
                              <m:sub>
                                <m:r>
                                  <a:rPr lang="en-US" altLang="ja-JP" sz="2000" b="0" i="1" smtClean="0">
                                    <a:latin typeface="Cambria Math"/>
                                    <a:ea typeface="ＭＳ Ｐゴシック" pitchFamily="50" charset="-128"/>
                                  </a:rPr>
                                  <m:t>𝑡</m:t>
                                </m:r>
                                <m:r>
                                  <a:rPr lang="en-US" altLang="ja-JP" sz="2000" b="0" i="1" smtClean="0">
                                    <a:latin typeface="Cambria Math"/>
                                    <a:ea typeface="ＭＳ Ｐゴシック" pitchFamily="50" charset="-128"/>
                                  </a:rPr>
                                  <m:t>+1</m:t>
                                </m:r>
                              </m:sub>
                            </m:sSub>
                          </m:oMath>
                        </a14:m>
                        <a:endParaRPr lang="ja-JP" altLang="en-US" sz="2000" dirty="0">
                          <a:latin typeface="ＭＳ Ｐゴシック" pitchFamily="50" charset="-128"/>
                          <a:ea typeface="ＭＳ Ｐゴシック" pitchFamily="50" charset="-128"/>
                        </a:endParaRPr>
                      </a:p>
                      <a:p>
                        <a:endParaRPr lang="en-US" altLang="ja-JP" sz="1600" dirty="0" smtClean="0">
                          <a:latin typeface="ＭＳ Ｐゴシック" pitchFamily="50" charset="-128"/>
                          <a:ea typeface="ＭＳ Ｐゴシック" pitchFamily="50" charset="-128"/>
                        </a:endParaRPr>
                      </a:p>
                    </p:txBody>
                  </p:sp>
                </mc:Choice>
                <mc:Fallback xmlns="">
                  <p:sp>
                    <p:nvSpPr>
                      <p:cNvPr id="36" name="正方形/長方形 35"/>
                      <p:cNvSpPr>
                        <a:spLocks noRot="1" noChangeAspect="1" noMove="1" noResize="1" noEditPoints="1" noAdjustHandles="1" noChangeArrowheads="1" noChangeShapeType="1" noTextEdit="1"/>
                      </p:cNvSpPr>
                      <p:nvPr/>
                    </p:nvSpPr>
                    <p:spPr>
                      <a:xfrm>
                        <a:off x="5621241" y="4046232"/>
                        <a:ext cx="3105003" cy="1057249"/>
                      </a:xfrm>
                      <a:prstGeom prst="rect">
                        <a:avLst/>
                      </a:prstGeom>
                      <a:blipFill rotWithShape="1">
                        <a:blip r:embed="rId4"/>
                        <a:stretch>
                          <a:fillRect l="-2287" t="-4403"/>
                        </a:stretch>
                      </a:blipFill>
                    </p:spPr>
                    <p:txBody>
                      <a:bodyPr/>
                      <a:lstStyle/>
                      <a:p>
                        <a:r>
                          <a:rPr lang="ja-JP" altLang="en-US">
                            <a:noFill/>
                          </a:rPr>
                          <a:t> </a:t>
                        </a:r>
                      </a:p>
                    </p:txBody>
                  </p:sp>
                </mc:Fallback>
              </mc:AlternateContent>
              <p:sp>
                <p:nvSpPr>
                  <p:cNvPr id="42" name="テキスト ボックス 41"/>
                  <p:cNvSpPr txBox="1"/>
                  <p:nvPr/>
                </p:nvSpPr>
                <p:spPr>
                  <a:xfrm rot="16200000">
                    <a:off x="4425814" y="4038424"/>
                    <a:ext cx="539049" cy="1601943"/>
                  </a:xfrm>
                  <a:prstGeom prst="rect">
                    <a:avLst/>
                  </a:prstGeom>
                  <a:solidFill>
                    <a:srgbClr val="89B0FF"/>
                  </a:solid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動作生成部</a:t>
                    </a:r>
                    <a:endParaRPr kumimoji="1" lang="ja-JP" altLang="en-US" sz="2000" dirty="0">
                      <a:latin typeface="ＭＳ Ｐゴシック" pitchFamily="50" charset="-128"/>
                      <a:ea typeface="ＭＳ Ｐゴシック" pitchFamily="50" charset="-128"/>
                    </a:endParaRPr>
                  </a:p>
                </p:txBody>
              </p:sp>
            </p:grpSp>
            <p:cxnSp>
              <p:nvCxnSpPr>
                <p:cNvPr id="39" name="直線矢印コネクタ 38"/>
                <p:cNvCxnSpPr/>
                <p:nvPr/>
              </p:nvCxnSpPr>
              <p:spPr>
                <a:xfrm flipV="1">
                  <a:off x="5128452" y="5478988"/>
                  <a:ext cx="2926452" cy="671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56" name="正方形/長方形 55"/>
          <p:cNvSpPr/>
          <p:nvPr/>
        </p:nvSpPr>
        <p:spPr>
          <a:xfrm>
            <a:off x="539552" y="3573016"/>
            <a:ext cx="7992888" cy="252028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804249" y="3569867"/>
            <a:ext cx="1728191" cy="523220"/>
          </a:xfrm>
          <a:prstGeom prst="rect">
            <a:avLst/>
          </a:prstGeom>
          <a:noFill/>
          <a:ln w="28575">
            <a:noFill/>
          </a:ln>
        </p:spPr>
        <p:txBody>
          <a:bodyPr wrap="square" rtlCol="0">
            <a:spAutoFit/>
          </a:bodyPr>
          <a:lstStyle/>
          <a:p>
            <a:r>
              <a:rPr kumimoji="1" lang="ja-JP" altLang="en-US" sz="2800" dirty="0" smtClean="0">
                <a:solidFill>
                  <a:schemeClr val="accent1">
                    <a:lumMod val="60000"/>
                    <a:lumOff val="40000"/>
                  </a:schemeClr>
                </a:solidFill>
                <a:latin typeface="ＭＳ Ｐゴシック" pitchFamily="50" charset="-128"/>
                <a:ea typeface="ＭＳ Ｐゴシック" pitchFamily="50" charset="-128"/>
              </a:rPr>
              <a:t>提案部分</a:t>
            </a:r>
            <a:endParaRPr kumimoji="1" lang="ja-JP" altLang="en-US" sz="2800" dirty="0">
              <a:solidFill>
                <a:schemeClr val="accent1">
                  <a:lumMod val="60000"/>
                  <a:lumOff val="40000"/>
                </a:schemeClr>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15120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 name="正方形/長方形 51"/>
          <p:cNvSpPr/>
          <p:nvPr/>
        </p:nvSpPr>
        <p:spPr>
          <a:xfrm>
            <a:off x="6219565" y="1844824"/>
            <a:ext cx="2672915" cy="437415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038441" y="3002173"/>
            <a:ext cx="2561812" cy="261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74221" y="332656"/>
            <a:ext cx="7560840" cy="792088"/>
          </a:xfrm>
        </p:spPr>
        <p:txBody>
          <a:bodyPr>
            <a:noAutofit/>
          </a:bodyPr>
          <a:lstStyle/>
          <a:p>
            <a:r>
              <a:rPr lang="en-US" altLang="ja-JP" sz="4800" dirty="0" smtClean="0">
                <a:latin typeface="ＭＳ Ｐゴシック" pitchFamily="50" charset="-128"/>
                <a:ea typeface="ＭＳ Ｐゴシック" pitchFamily="50" charset="-128"/>
              </a:rPr>
              <a:t>Motion Space</a:t>
            </a:r>
            <a:r>
              <a:rPr lang="ja-JP" altLang="en-US" sz="4800" dirty="0">
                <a:latin typeface="ＭＳ Ｐゴシック" pitchFamily="50" charset="-128"/>
                <a:ea typeface="ＭＳ Ｐゴシック" pitchFamily="50" charset="-128"/>
              </a:rPr>
              <a:t> </a:t>
            </a:r>
            <a:r>
              <a:rPr lang="en-US" altLang="ja-JP" sz="4800" dirty="0" smtClean="0">
                <a:latin typeface="ＭＳ Ｐゴシック" pitchFamily="50" charset="-128"/>
                <a:ea typeface="ＭＳ Ｐゴシック" pitchFamily="50" charset="-128"/>
              </a:rPr>
              <a:t>TS</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43345" y="903365"/>
            <a:ext cx="7253149" cy="1502647"/>
          </a:xfrm>
        </p:spPr>
        <p:txBody>
          <a:bodyPr>
            <a:normAutofit/>
          </a:bodyPr>
          <a:lstStyle/>
          <a:p>
            <a:r>
              <a:rPr lang="ja-JP" altLang="en-US" sz="2800" dirty="0" smtClean="0">
                <a:solidFill>
                  <a:schemeClr val="accent1">
                    <a:lumMod val="60000"/>
                    <a:lumOff val="40000"/>
                  </a:schemeClr>
                </a:solidFill>
                <a:latin typeface="ＭＳ Ｐゴシック" pitchFamily="50" charset="-128"/>
                <a:ea typeface="ＭＳ Ｐゴシック" pitchFamily="50" charset="-128"/>
              </a:rPr>
              <a:t>動作生成</a:t>
            </a:r>
            <a:r>
              <a:rPr lang="ja-JP" altLang="en-US" sz="2800" dirty="0" smtClean="0">
                <a:latin typeface="ＭＳ Ｐゴシック" pitchFamily="50" charset="-128"/>
                <a:ea typeface="ＭＳ Ｐゴシック" pitchFamily="50" charset="-128"/>
              </a:rPr>
              <a:t>を研究対象とする</a:t>
            </a:r>
            <a:endParaRPr lang="en-US" altLang="ja-JP" sz="2800" dirty="0" smtClean="0">
              <a:latin typeface="ＭＳ Ｐゴシック" pitchFamily="50" charset="-128"/>
              <a:ea typeface="ＭＳ Ｐゴシック" pitchFamily="50" charset="-128"/>
            </a:endParaRPr>
          </a:p>
        </p:txBody>
      </p:sp>
      <p:graphicFrame>
        <p:nvGraphicFramePr>
          <p:cNvPr id="108" name="表 107"/>
          <p:cNvGraphicFramePr>
            <a:graphicFrameLocks noGrp="1"/>
          </p:cNvGraphicFramePr>
          <p:nvPr>
            <p:extLst>
              <p:ext uri="{D42A27DB-BD31-4B8C-83A1-F6EECF244321}">
                <p14:modId xmlns:p14="http://schemas.microsoft.com/office/powerpoint/2010/main" val="2581168347"/>
              </p:ext>
            </p:extLst>
          </p:nvPr>
        </p:nvGraphicFramePr>
        <p:xfrm>
          <a:off x="3038444" y="3002174"/>
          <a:ext cx="2541900" cy="2636256"/>
        </p:xfrm>
        <a:graphic>
          <a:graphicData uri="http://schemas.openxmlformats.org/drawingml/2006/table">
            <a:tbl>
              <a:tblPr firstRow="1" bandRow="1">
                <a:tableStyleId>{5C22544A-7EE6-4342-B048-85BDC9FD1C3A}</a:tableStyleId>
              </a:tblPr>
              <a:tblGrid>
                <a:gridCol w="211825"/>
                <a:gridCol w="211825"/>
                <a:gridCol w="211825"/>
                <a:gridCol w="211825"/>
                <a:gridCol w="211825"/>
                <a:gridCol w="211825"/>
                <a:gridCol w="211825"/>
                <a:gridCol w="211825"/>
                <a:gridCol w="211825"/>
                <a:gridCol w="211825"/>
                <a:gridCol w="211825"/>
                <a:gridCol w="211825"/>
              </a:tblGrid>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8304">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8304">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8304">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8304">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8304">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グループ化 3"/>
          <p:cNvGrpSpPr/>
          <p:nvPr/>
        </p:nvGrpSpPr>
        <p:grpSpPr>
          <a:xfrm>
            <a:off x="2895397" y="2358444"/>
            <a:ext cx="3406832" cy="3593122"/>
            <a:chOff x="2895397" y="2358444"/>
            <a:chExt cx="3406832" cy="3593122"/>
          </a:xfrm>
        </p:grpSpPr>
        <p:cxnSp>
          <p:nvCxnSpPr>
            <p:cNvPr id="105" name="直線矢印コネクタ 104"/>
            <p:cNvCxnSpPr/>
            <p:nvPr/>
          </p:nvCxnSpPr>
          <p:spPr>
            <a:xfrm flipV="1">
              <a:off x="2895397" y="5637594"/>
              <a:ext cx="2847900" cy="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テキスト ボックス 106"/>
                <p:cNvSpPr txBox="1"/>
                <p:nvPr/>
              </p:nvSpPr>
              <p:spPr>
                <a:xfrm>
                  <a:off x="4098554" y="5571718"/>
                  <a:ext cx="456087" cy="3798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𝑆</m:t>
                                </m:r>
                              </m:e>
                            </m:acc>
                          </m:e>
                          <m:sub>
                            <m:r>
                              <a:rPr kumimoji="1" lang="en-US" altLang="ja-JP" b="0" i="1" smtClean="0">
                                <a:latin typeface="Cambria Math"/>
                              </a:rPr>
                              <m:t>1</m:t>
                            </m:r>
                          </m:sub>
                        </m:sSub>
                      </m:oMath>
                    </m:oMathPara>
                  </a14:m>
                  <a:endParaRPr kumimoji="1" lang="ja-JP" altLang="en-US" dirty="0"/>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4098554" y="5571718"/>
                  <a:ext cx="456087" cy="379848"/>
                </a:xfrm>
                <a:prstGeom prst="rect">
                  <a:avLst/>
                </a:prstGeom>
                <a:blipFill rotWithShape="1">
                  <a:blip r:embed="rId24"/>
                  <a:stretch>
                    <a:fillRect b="-1613"/>
                  </a:stretch>
                </a:blipFill>
              </p:spPr>
              <p:txBody>
                <a:bodyPr/>
                <a:lstStyle/>
                <a:p>
                  <a:r>
                    <a:rPr lang="ja-JP" altLang="en-US">
                      <a:noFill/>
                    </a:rPr>
                    <a:t> </a:t>
                  </a:r>
                </a:p>
              </p:txBody>
            </p:sp>
          </mc:Fallback>
        </mc:AlternateContent>
        <p:sp>
          <p:nvSpPr>
            <p:cNvPr id="127" name="正方形/長方形 126"/>
            <p:cNvSpPr/>
            <p:nvPr/>
          </p:nvSpPr>
          <p:spPr>
            <a:xfrm>
              <a:off x="5742088" y="3192150"/>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 name="グループ化 127"/>
            <p:cNvGrpSpPr/>
            <p:nvPr/>
          </p:nvGrpSpPr>
          <p:grpSpPr>
            <a:xfrm>
              <a:off x="5871342" y="3634389"/>
              <a:ext cx="430887" cy="1098008"/>
              <a:chOff x="8141419" y="3962950"/>
              <a:chExt cx="430887" cy="1098008"/>
            </a:xfrm>
          </p:grpSpPr>
          <p:sp>
            <p:nvSpPr>
              <p:cNvPr id="129" name="テキスト ボックス 128"/>
              <p:cNvSpPr txBox="1"/>
              <p:nvPr/>
            </p:nvSpPr>
            <p:spPr>
              <a:xfrm>
                <a:off x="8141419" y="3962950"/>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30" name="テキスト ボックス 129"/>
                  <p:cNvSpPr txBox="1"/>
                  <p:nvPr/>
                </p:nvSpPr>
                <p:spPr>
                  <a:xfrm>
                    <a:off x="8173046" y="4691626"/>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173046" y="4691626"/>
                    <a:ext cx="367631" cy="369332"/>
                  </a:xfrm>
                  <a:prstGeom prst="rect">
                    <a:avLst/>
                  </a:prstGeom>
                  <a:blipFill rotWithShape="1">
                    <a:blip r:embed="rId25"/>
                    <a:stretch>
                      <a:fillRect b="-8333"/>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42" name="テキスト ボックス 141"/>
                <p:cNvSpPr txBox="1"/>
                <p:nvPr/>
              </p:nvSpPr>
              <p:spPr>
                <a:xfrm>
                  <a:off x="4151961" y="2358444"/>
                  <a:ext cx="3574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𝑆</m:t>
                            </m:r>
                          </m:e>
                          <m:sub>
                            <m:r>
                              <a:rPr kumimoji="1" lang="en-US" altLang="ja-JP" b="0" i="1" smtClean="0">
                                <a:latin typeface="Cambria Math"/>
                              </a:rPr>
                              <m:t>1</m:t>
                            </m:r>
                          </m:sub>
                        </m:sSub>
                      </m:oMath>
                    </m:oMathPara>
                  </a14:m>
                  <a:endParaRPr kumimoji="1" lang="ja-JP" altLang="en-US" dirty="0"/>
                </a:p>
              </p:txBody>
            </p:sp>
          </mc:Choice>
          <mc:Fallback xmlns="">
            <p:sp>
              <p:nvSpPr>
                <p:cNvPr id="142" name="テキスト ボックス 141"/>
                <p:cNvSpPr txBox="1">
                  <a:spLocks noRot="1" noChangeAspect="1" noMove="1" noResize="1" noEditPoints="1" noAdjustHandles="1" noChangeArrowheads="1" noChangeShapeType="1" noTextEdit="1"/>
                </p:cNvSpPr>
                <p:nvPr/>
              </p:nvSpPr>
              <p:spPr>
                <a:xfrm>
                  <a:off x="4151961" y="2358444"/>
                  <a:ext cx="357406" cy="369332"/>
                </a:xfrm>
                <a:prstGeom prst="rect">
                  <a:avLst/>
                </a:prstGeom>
                <a:blipFill rotWithShape="1">
                  <a:blip r:embed="rId26"/>
                  <a:stretch>
                    <a:fillRect b="-1667"/>
                  </a:stretch>
                </a:blipFill>
              </p:spPr>
              <p:txBody>
                <a:bodyPr/>
                <a:lstStyle/>
                <a:p>
                  <a:r>
                    <a:rPr lang="ja-JP" altLang="en-US">
                      <a:noFill/>
                    </a:rPr>
                    <a:t> </a:t>
                  </a:r>
                </a:p>
              </p:txBody>
            </p:sp>
          </mc:Fallback>
        </mc:AlternateContent>
        <p:sp>
          <p:nvSpPr>
            <p:cNvPr id="145" name="テキスト ボックス 144"/>
            <p:cNvSpPr txBox="1"/>
            <p:nvPr/>
          </p:nvSpPr>
          <p:spPr>
            <a:xfrm>
              <a:off x="5640960" y="281673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146" name="テキスト ボックス 145"/>
            <p:cNvSpPr txBox="1"/>
            <p:nvPr/>
          </p:nvSpPr>
          <p:spPr>
            <a:xfrm>
              <a:off x="5640960" y="5502179"/>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cxnSp>
          <p:nvCxnSpPr>
            <p:cNvPr id="104" name="直線矢印コネクタ 103"/>
            <p:cNvCxnSpPr/>
            <p:nvPr/>
          </p:nvCxnSpPr>
          <p:spPr>
            <a:xfrm flipV="1">
              <a:off x="4326903" y="2723820"/>
              <a:ext cx="3762" cy="2913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442396" y="1725753"/>
            <a:ext cx="1831181" cy="2448826"/>
            <a:chOff x="136584" y="1576962"/>
            <a:chExt cx="2516712" cy="3384626"/>
          </a:xfrm>
        </p:grpSpPr>
        <p:grpSp>
          <p:nvGrpSpPr>
            <p:cNvPr id="34" name="グループ化 33"/>
            <p:cNvGrpSpPr/>
            <p:nvPr/>
          </p:nvGrpSpPr>
          <p:grpSpPr>
            <a:xfrm>
              <a:off x="136584" y="1576962"/>
              <a:ext cx="2516712" cy="3384626"/>
              <a:chOff x="68960" y="2243447"/>
              <a:chExt cx="2516712" cy="3384626"/>
            </a:xfrm>
          </p:grpSpPr>
          <p:cxnSp>
            <p:nvCxnSpPr>
              <p:cNvPr id="35" name="直線矢印コネクタ 34"/>
              <p:cNvCxnSpPr/>
              <p:nvPr/>
            </p:nvCxnSpPr>
            <p:spPr>
              <a:xfrm flipH="1" flipV="1">
                <a:off x="344486" y="2798142"/>
                <a:ext cx="5239" cy="275717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341814" y="5556145"/>
                <a:ext cx="204682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68960" y="2243447"/>
                    <a:ext cx="551050"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𝑆</m:t>
                              </m:r>
                            </m:e>
                            <m:sub>
                              <m:r>
                                <a:rPr kumimoji="1" lang="en-US" altLang="ja-JP" sz="2400" b="0" i="1" smtClean="0">
                                  <a:latin typeface="Cambria Math"/>
                                </a:rPr>
                                <m:t>1</m:t>
                              </m:r>
                            </m:sub>
                          </m:sSub>
                        </m:oMath>
                      </m:oMathPara>
                    </a14:m>
                    <a:endParaRPr kumimoji="1" lang="ja-JP" altLang="en-US" sz="24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68960" y="2243447"/>
                    <a:ext cx="551050" cy="638087"/>
                  </a:xfrm>
                  <a:prstGeom prst="rect">
                    <a:avLst/>
                  </a:prstGeom>
                  <a:blipFill rotWithShape="1">
                    <a:blip r:embed="rId27"/>
                    <a:stretch>
                      <a:fillRect l="-4615" r="-9231"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2126976" y="4989986"/>
                    <a:ext cx="458696"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2126976" y="4989986"/>
                    <a:ext cx="458696" cy="638087"/>
                  </a:xfrm>
                  <a:prstGeom prst="rect">
                    <a:avLst/>
                  </a:prstGeom>
                  <a:blipFill rotWithShape="1">
                    <a:blip r:embed="rId15"/>
                    <a:stretch>
                      <a:fillRect/>
                    </a:stretch>
                  </a:blipFill>
                </p:spPr>
                <p:txBody>
                  <a:bodyPr/>
                  <a:lstStyle/>
                  <a:p>
                    <a:r>
                      <a:rPr lang="ja-JP" altLang="en-US">
                        <a:noFill/>
                      </a:rPr>
                      <a:t> </a:t>
                    </a:r>
                  </a:p>
                </p:txBody>
              </p:sp>
            </mc:Fallback>
          </mc:AlternateContent>
        </p:grpSp>
        <p:sp>
          <p:nvSpPr>
            <p:cNvPr id="40" name="フリーフォーム 39"/>
            <p:cNvSpPr/>
            <p:nvPr/>
          </p:nvSpPr>
          <p:spPr>
            <a:xfrm>
              <a:off x="430404" y="2467632"/>
              <a:ext cx="1865485"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646283" y="5849644"/>
            <a:ext cx="1627294"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状態値入力</a:t>
            </a:r>
            <a:endParaRPr kumimoji="1" lang="ja-JP" altLang="en-US" dirty="0">
              <a:latin typeface="ＭＳ Ｐゴシック" pitchFamily="50" charset="-128"/>
              <a:ea typeface="ＭＳ Ｐゴシック" pitchFamily="50" charset="-128"/>
            </a:endParaRPr>
          </a:p>
        </p:txBody>
      </p:sp>
      <p:grpSp>
        <p:nvGrpSpPr>
          <p:cNvPr id="63" name="グループ化 62"/>
          <p:cNvGrpSpPr/>
          <p:nvPr/>
        </p:nvGrpSpPr>
        <p:grpSpPr>
          <a:xfrm>
            <a:off x="442396" y="4132233"/>
            <a:ext cx="1921299" cy="1775412"/>
            <a:chOff x="68960" y="2019205"/>
            <a:chExt cx="2640567" cy="3536110"/>
          </a:xfrm>
        </p:grpSpPr>
        <p:cxnSp>
          <p:nvCxnSpPr>
            <p:cNvPr id="89" name="直線矢印コネクタ 88"/>
            <p:cNvCxnSpPr/>
            <p:nvPr/>
          </p:nvCxnSpPr>
          <p:spPr>
            <a:xfrm flipH="1" flipV="1">
              <a:off x="344486" y="2798142"/>
              <a:ext cx="5239" cy="275717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352728" y="4314062"/>
              <a:ext cx="2035908" cy="2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テキスト ボックス 90"/>
                <p:cNvSpPr txBox="1"/>
                <p:nvPr/>
              </p:nvSpPr>
              <p:spPr>
                <a:xfrm>
                  <a:off x="68960" y="2019205"/>
                  <a:ext cx="537681" cy="947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a:rPr>
                            </m:ctrlPr>
                          </m:sSubPr>
                          <m:e>
                            <m:acc>
                              <m:accPr>
                                <m:chr m:val="̇"/>
                                <m:ctrlPr>
                                  <a:rPr lang="en-US" altLang="ja-JP" sz="2400" i="1">
                                    <a:latin typeface="Cambria Math"/>
                                  </a:rPr>
                                </m:ctrlPr>
                              </m:accPr>
                              <m:e>
                                <m:r>
                                  <a:rPr lang="en-US" altLang="ja-JP" sz="2400" b="0" i="1" smtClean="0">
                                    <a:latin typeface="Cambria Math"/>
                                  </a:rPr>
                                  <m:t>𝑆</m:t>
                                </m:r>
                              </m:e>
                            </m:acc>
                          </m:e>
                          <m:sub>
                            <m:r>
                              <a:rPr lang="en-US" altLang="ja-JP" sz="2400" i="1">
                                <a:latin typeface="Cambria Math"/>
                              </a:rPr>
                              <m:t>1</m:t>
                            </m:r>
                          </m:sub>
                        </m:sSub>
                      </m:oMath>
                    </m:oMathPara>
                  </a14:m>
                  <a:endParaRPr kumimoji="1" lang="ja-JP" altLang="en-US" sz="2400"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68960" y="2019205"/>
                  <a:ext cx="537681" cy="947344"/>
                </a:xfrm>
                <a:prstGeom prst="rect">
                  <a:avLst/>
                </a:prstGeom>
                <a:blipFill rotWithShape="1">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2151503" y="4150074"/>
                  <a:ext cx="558024" cy="919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151503" y="4150074"/>
                  <a:ext cx="558024" cy="919504"/>
                </a:xfrm>
                <a:prstGeom prst="rect">
                  <a:avLst/>
                </a:prstGeom>
                <a:blipFill rotWithShape="1">
                  <a:blip r:embed="rId17"/>
                  <a:stretch>
                    <a:fillRect/>
                  </a:stretch>
                </a:blipFill>
              </p:spPr>
              <p:txBody>
                <a:bodyPr/>
                <a:lstStyle/>
                <a:p>
                  <a:r>
                    <a:rPr lang="ja-JP" altLang="en-US">
                      <a:noFill/>
                    </a:rPr>
                    <a:t> </a:t>
                  </a:r>
                </a:p>
              </p:txBody>
            </p:sp>
          </mc:Fallback>
        </mc:AlternateContent>
      </p:grpSp>
      <p:grpSp>
        <p:nvGrpSpPr>
          <p:cNvPr id="94" name="グループ化 93"/>
          <p:cNvGrpSpPr/>
          <p:nvPr/>
        </p:nvGrpSpPr>
        <p:grpSpPr>
          <a:xfrm>
            <a:off x="6686569" y="1761599"/>
            <a:ext cx="1831181" cy="2448826"/>
            <a:chOff x="136584" y="1576962"/>
            <a:chExt cx="2516712" cy="3384626"/>
          </a:xfrm>
        </p:grpSpPr>
        <p:grpSp>
          <p:nvGrpSpPr>
            <p:cNvPr id="95" name="グループ化 94"/>
            <p:cNvGrpSpPr/>
            <p:nvPr/>
          </p:nvGrpSpPr>
          <p:grpSpPr>
            <a:xfrm>
              <a:off x="136584" y="1576962"/>
              <a:ext cx="2516712" cy="3384626"/>
              <a:chOff x="68960" y="2243447"/>
              <a:chExt cx="2516712" cy="3384626"/>
            </a:xfrm>
          </p:grpSpPr>
          <p:cxnSp>
            <p:nvCxnSpPr>
              <p:cNvPr id="112" name="直線矢印コネクタ 111"/>
              <p:cNvCxnSpPr/>
              <p:nvPr/>
            </p:nvCxnSpPr>
            <p:spPr>
              <a:xfrm flipH="1" flipV="1">
                <a:off x="344486" y="2798142"/>
                <a:ext cx="5239" cy="275717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341814" y="5556145"/>
                <a:ext cx="204682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テキスト ボックス 113"/>
                  <p:cNvSpPr txBox="1"/>
                  <p:nvPr/>
                </p:nvSpPr>
                <p:spPr>
                  <a:xfrm>
                    <a:off x="68960" y="2243447"/>
                    <a:ext cx="551050"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𝑆</m:t>
                              </m:r>
                            </m:e>
                            <m:sub>
                              <m:r>
                                <a:rPr kumimoji="1" lang="en-US" altLang="ja-JP" sz="2400" b="0" i="1" smtClean="0">
                                  <a:latin typeface="Cambria Math"/>
                                </a:rPr>
                                <m:t>1</m:t>
                              </m:r>
                            </m:sub>
                          </m:sSub>
                        </m:oMath>
                      </m:oMathPara>
                    </a14:m>
                    <a:endParaRPr kumimoji="1" lang="ja-JP" altLang="en-US" sz="2400" dirty="0"/>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68960" y="2243447"/>
                    <a:ext cx="551050" cy="638087"/>
                  </a:xfrm>
                  <a:prstGeom prst="rect">
                    <a:avLst/>
                  </a:prstGeom>
                  <a:blipFill rotWithShape="1">
                    <a:blip r:embed="rId29"/>
                    <a:stretch>
                      <a:fillRect l="-4615" r="-9231"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5" name="テキスト ボックス 114"/>
                  <p:cNvSpPr txBox="1"/>
                  <p:nvPr/>
                </p:nvSpPr>
                <p:spPr>
                  <a:xfrm>
                    <a:off x="2126976" y="4989986"/>
                    <a:ext cx="458696"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2126976" y="4989986"/>
                    <a:ext cx="458696" cy="638087"/>
                  </a:xfrm>
                  <a:prstGeom prst="rect">
                    <a:avLst/>
                  </a:prstGeom>
                  <a:blipFill rotWithShape="1">
                    <a:blip r:embed="rId19"/>
                    <a:stretch>
                      <a:fillRect/>
                    </a:stretch>
                  </a:blipFill>
                </p:spPr>
                <p:txBody>
                  <a:bodyPr/>
                  <a:lstStyle/>
                  <a:p>
                    <a:r>
                      <a:rPr lang="ja-JP" altLang="en-US">
                        <a:noFill/>
                      </a:rPr>
                      <a:t> </a:t>
                    </a:r>
                  </a:p>
                </p:txBody>
              </p:sp>
            </mc:Fallback>
          </mc:AlternateContent>
        </p:grpSp>
        <p:sp>
          <p:nvSpPr>
            <p:cNvPr id="97" name="フリーフォーム 96"/>
            <p:cNvSpPr/>
            <p:nvPr/>
          </p:nvSpPr>
          <p:spPr>
            <a:xfrm>
              <a:off x="430404" y="2467632"/>
              <a:ext cx="1865485"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6686569" y="4168079"/>
            <a:ext cx="1921299" cy="1775412"/>
            <a:chOff x="68960" y="2019205"/>
            <a:chExt cx="2640567" cy="3536110"/>
          </a:xfrm>
        </p:grpSpPr>
        <p:cxnSp>
          <p:nvCxnSpPr>
            <p:cNvPr id="136" name="直線矢印コネクタ 135"/>
            <p:cNvCxnSpPr/>
            <p:nvPr/>
          </p:nvCxnSpPr>
          <p:spPr>
            <a:xfrm flipH="1" flipV="1">
              <a:off x="344486" y="2798142"/>
              <a:ext cx="5239" cy="275717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V="1">
              <a:off x="352728" y="4314062"/>
              <a:ext cx="2035908" cy="2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テキスト ボックス 137"/>
                <p:cNvSpPr txBox="1"/>
                <p:nvPr/>
              </p:nvSpPr>
              <p:spPr>
                <a:xfrm>
                  <a:off x="68960" y="2019205"/>
                  <a:ext cx="537681" cy="947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a:rPr>
                            </m:ctrlPr>
                          </m:sSubPr>
                          <m:e>
                            <m:acc>
                              <m:accPr>
                                <m:chr m:val="̇"/>
                                <m:ctrlPr>
                                  <a:rPr lang="en-US" altLang="ja-JP" sz="2400" i="1">
                                    <a:latin typeface="Cambria Math"/>
                                  </a:rPr>
                                </m:ctrlPr>
                              </m:accPr>
                              <m:e>
                                <m:r>
                                  <a:rPr lang="en-US" altLang="ja-JP" sz="2400" b="0" i="1" smtClean="0">
                                    <a:latin typeface="Cambria Math"/>
                                  </a:rPr>
                                  <m:t>𝑆</m:t>
                                </m:r>
                              </m:e>
                            </m:acc>
                          </m:e>
                          <m:sub>
                            <m:r>
                              <a:rPr lang="en-US" altLang="ja-JP" sz="2400" i="1">
                                <a:latin typeface="Cambria Math"/>
                              </a:rPr>
                              <m:t>1</m:t>
                            </m:r>
                          </m:sub>
                        </m:sSub>
                      </m:oMath>
                    </m:oMathPara>
                  </a14:m>
                  <a:endParaRPr kumimoji="1" lang="ja-JP" altLang="en-US" sz="2400" dirty="0"/>
                </a:p>
              </p:txBody>
            </p:sp>
          </mc:Choice>
          <mc:Fallback xmlns="">
            <p:sp>
              <p:nvSpPr>
                <p:cNvPr id="138" name="テキスト ボックス 137"/>
                <p:cNvSpPr txBox="1">
                  <a:spLocks noRot="1" noChangeAspect="1" noMove="1" noResize="1" noEditPoints="1" noAdjustHandles="1" noChangeArrowheads="1" noChangeShapeType="1" noTextEdit="1"/>
                </p:cNvSpPr>
                <p:nvPr/>
              </p:nvSpPr>
              <p:spPr>
                <a:xfrm>
                  <a:off x="68960" y="2019205"/>
                  <a:ext cx="537681" cy="947344"/>
                </a:xfrm>
                <a:prstGeom prst="rect">
                  <a:avLst/>
                </a:prstGeom>
                <a:blipFill rotWithShape="1">
                  <a:blip r:embed="rId3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9" name="テキスト ボックス 138"/>
                <p:cNvSpPr txBox="1"/>
                <p:nvPr/>
              </p:nvSpPr>
              <p:spPr>
                <a:xfrm>
                  <a:off x="2151503" y="4150074"/>
                  <a:ext cx="558024" cy="919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139" name="テキスト ボックス 138"/>
                <p:cNvSpPr txBox="1">
                  <a:spLocks noRot="1" noChangeAspect="1" noMove="1" noResize="1" noEditPoints="1" noAdjustHandles="1" noChangeArrowheads="1" noChangeShapeType="1" noTextEdit="1"/>
                </p:cNvSpPr>
                <p:nvPr/>
              </p:nvSpPr>
              <p:spPr>
                <a:xfrm>
                  <a:off x="2151503" y="4150074"/>
                  <a:ext cx="558024" cy="919504"/>
                </a:xfrm>
                <a:prstGeom prst="rect">
                  <a:avLst/>
                </a:prstGeom>
                <a:blipFill rotWithShape="1">
                  <a:blip r:embed="rId21"/>
                  <a:stretch>
                    <a:fillRect/>
                  </a:stretch>
                </a:blipFill>
              </p:spPr>
              <p:txBody>
                <a:bodyPr/>
                <a:lstStyle/>
                <a:p>
                  <a:r>
                    <a:rPr lang="ja-JP" altLang="en-US">
                      <a:noFill/>
                    </a:rPr>
                    <a:t> </a:t>
                  </a:r>
                </a:p>
              </p:txBody>
            </p:sp>
          </mc:Fallback>
        </mc:AlternateContent>
      </p:grpSp>
      <p:sp>
        <p:nvSpPr>
          <p:cNvPr id="141" name="テキスト ボックス 140"/>
          <p:cNvSpPr txBox="1"/>
          <p:nvPr/>
        </p:nvSpPr>
        <p:spPr>
          <a:xfrm>
            <a:off x="3763571" y="5833399"/>
            <a:ext cx="1294066" cy="369332"/>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知識空間</a:t>
            </a:r>
            <a:endParaRPr kumimoji="1" lang="ja-JP" altLang="en-US" dirty="0">
              <a:latin typeface="ＭＳ Ｐゴシック" pitchFamily="50" charset="-128"/>
              <a:ea typeface="ＭＳ Ｐゴシック" pitchFamily="50" charset="-128"/>
            </a:endParaRPr>
          </a:p>
        </p:txBody>
      </p:sp>
      <p:sp>
        <p:nvSpPr>
          <p:cNvPr id="144" name="テキスト ボックス 143"/>
          <p:cNvSpPr txBox="1"/>
          <p:nvPr/>
        </p:nvSpPr>
        <p:spPr>
          <a:xfrm>
            <a:off x="6900355" y="5849644"/>
            <a:ext cx="1530443"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状態値出力</a:t>
            </a:r>
            <a:endParaRPr kumimoji="1" lang="ja-JP" altLang="en-US" dirty="0">
              <a:latin typeface="ＭＳ Ｐゴシック" pitchFamily="50" charset="-128"/>
              <a:ea typeface="ＭＳ Ｐゴシック" pitchFamily="50" charset="-128"/>
            </a:endParaRPr>
          </a:p>
        </p:txBody>
      </p:sp>
      <p:sp>
        <p:nvSpPr>
          <p:cNvPr id="9" name="フリーフォーム 8"/>
          <p:cNvSpPr/>
          <p:nvPr/>
        </p:nvSpPr>
        <p:spPr>
          <a:xfrm>
            <a:off x="642869" y="4900273"/>
            <a:ext cx="1370655" cy="729053"/>
          </a:xfrm>
          <a:custGeom>
            <a:avLst/>
            <a:gdLst>
              <a:gd name="connsiteX0" fmla="*/ 0 w 1444059"/>
              <a:gd name="connsiteY0" fmla="*/ 38290 h 762910"/>
              <a:gd name="connsiteX1" fmla="*/ 241540 w 1444059"/>
              <a:gd name="connsiteY1" fmla="*/ 90048 h 762910"/>
              <a:gd name="connsiteX2" fmla="*/ 664234 w 1444059"/>
              <a:gd name="connsiteY2" fmla="*/ 762908 h 762910"/>
              <a:gd name="connsiteX3" fmla="*/ 1354347 w 1444059"/>
              <a:gd name="connsiteY3" fmla="*/ 81422 h 762910"/>
              <a:gd name="connsiteX4" fmla="*/ 1414732 w 1444059"/>
              <a:gd name="connsiteY4" fmla="*/ 38290 h 762910"/>
              <a:gd name="connsiteX0" fmla="*/ 0 w 1436441"/>
              <a:gd name="connsiteY0" fmla="*/ 35667 h 717155"/>
              <a:gd name="connsiteX1" fmla="*/ 241540 w 1436441"/>
              <a:gd name="connsiteY1" fmla="*/ 87425 h 717155"/>
              <a:gd name="connsiteX2" fmla="*/ 810883 w 1436441"/>
              <a:gd name="connsiteY2" fmla="*/ 717153 h 717155"/>
              <a:gd name="connsiteX3" fmla="*/ 1354347 w 1436441"/>
              <a:gd name="connsiteY3" fmla="*/ 78799 h 717155"/>
              <a:gd name="connsiteX4" fmla="*/ 1414732 w 1436441"/>
              <a:gd name="connsiteY4" fmla="*/ 35667 h 717155"/>
              <a:gd name="connsiteX0" fmla="*/ 0 w 1433693"/>
              <a:gd name="connsiteY0" fmla="*/ 54724 h 736283"/>
              <a:gd name="connsiteX1" fmla="*/ 241540 w 1433693"/>
              <a:gd name="connsiteY1" fmla="*/ 106482 h 736283"/>
              <a:gd name="connsiteX2" fmla="*/ 810883 w 1433693"/>
              <a:gd name="connsiteY2" fmla="*/ 736210 h 736283"/>
              <a:gd name="connsiteX3" fmla="*/ 1345721 w 1433693"/>
              <a:gd name="connsiteY3" fmla="*/ 63350 h 736283"/>
              <a:gd name="connsiteX4" fmla="*/ 1414732 w 1433693"/>
              <a:gd name="connsiteY4" fmla="*/ 54724 h 736283"/>
              <a:gd name="connsiteX0" fmla="*/ 0 w 1452785"/>
              <a:gd name="connsiteY0" fmla="*/ 30042 h 711601"/>
              <a:gd name="connsiteX1" fmla="*/ 241540 w 1452785"/>
              <a:gd name="connsiteY1" fmla="*/ 81800 h 711601"/>
              <a:gd name="connsiteX2" fmla="*/ 810883 w 1452785"/>
              <a:gd name="connsiteY2" fmla="*/ 711528 h 711601"/>
              <a:gd name="connsiteX3" fmla="*/ 1345721 w 1452785"/>
              <a:gd name="connsiteY3" fmla="*/ 38668 h 711601"/>
              <a:gd name="connsiteX4" fmla="*/ 1414732 w 1452785"/>
              <a:gd name="connsiteY4" fmla="*/ 30042 h 711601"/>
              <a:gd name="connsiteX0" fmla="*/ 0 w 1448782"/>
              <a:gd name="connsiteY0" fmla="*/ 30042 h 711575"/>
              <a:gd name="connsiteX1" fmla="*/ 241540 w 1448782"/>
              <a:gd name="connsiteY1" fmla="*/ 81800 h 711575"/>
              <a:gd name="connsiteX2" fmla="*/ 810883 w 1448782"/>
              <a:gd name="connsiteY2" fmla="*/ 711528 h 711575"/>
              <a:gd name="connsiteX3" fmla="*/ 1337095 w 1448782"/>
              <a:gd name="connsiteY3" fmla="*/ 47295 h 711575"/>
              <a:gd name="connsiteX4" fmla="*/ 1414732 w 1448782"/>
              <a:gd name="connsiteY4" fmla="*/ 30042 h 711575"/>
              <a:gd name="connsiteX0" fmla="*/ 0 w 1379771"/>
              <a:gd name="connsiteY0" fmla="*/ 21686 h 729098"/>
              <a:gd name="connsiteX1" fmla="*/ 172529 w 1379771"/>
              <a:gd name="connsiteY1" fmla="*/ 99323 h 729098"/>
              <a:gd name="connsiteX2" fmla="*/ 741872 w 1379771"/>
              <a:gd name="connsiteY2" fmla="*/ 729051 h 729098"/>
              <a:gd name="connsiteX3" fmla="*/ 1268084 w 1379771"/>
              <a:gd name="connsiteY3" fmla="*/ 64818 h 729098"/>
              <a:gd name="connsiteX4" fmla="*/ 1345721 w 1379771"/>
              <a:gd name="connsiteY4" fmla="*/ 47565 h 729098"/>
              <a:gd name="connsiteX0" fmla="*/ 0 w 1328013"/>
              <a:gd name="connsiteY0" fmla="*/ 21686 h 729098"/>
              <a:gd name="connsiteX1" fmla="*/ 120771 w 1328013"/>
              <a:gd name="connsiteY1" fmla="*/ 99323 h 729098"/>
              <a:gd name="connsiteX2" fmla="*/ 690114 w 1328013"/>
              <a:gd name="connsiteY2" fmla="*/ 729051 h 729098"/>
              <a:gd name="connsiteX3" fmla="*/ 1216326 w 1328013"/>
              <a:gd name="connsiteY3" fmla="*/ 64818 h 729098"/>
              <a:gd name="connsiteX4" fmla="*/ 1293963 w 1328013"/>
              <a:gd name="connsiteY4" fmla="*/ 47565 h 729098"/>
              <a:gd name="connsiteX0" fmla="*/ 0 w 1313595"/>
              <a:gd name="connsiteY0" fmla="*/ 24189 h 740227"/>
              <a:gd name="connsiteX1" fmla="*/ 120771 w 1313595"/>
              <a:gd name="connsiteY1" fmla="*/ 101826 h 740227"/>
              <a:gd name="connsiteX2" fmla="*/ 612476 w 1313595"/>
              <a:gd name="connsiteY2" fmla="*/ 740181 h 740227"/>
              <a:gd name="connsiteX3" fmla="*/ 1216326 w 1313595"/>
              <a:gd name="connsiteY3" fmla="*/ 67321 h 740227"/>
              <a:gd name="connsiteX4" fmla="*/ 1293963 w 1313595"/>
              <a:gd name="connsiteY4" fmla="*/ 50068 h 740227"/>
              <a:gd name="connsiteX0" fmla="*/ 0 w 1313595"/>
              <a:gd name="connsiteY0" fmla="*/ 24189 h 740694"/>
              <a:gd name="connsiteX1" fmla="*/ 120771 w 1313595"/>
              <a:gd name="connsiteY1" fmla="*/ 101826 h 740694"/>
              <a:gd name="connsiteX2" fmla="*/ 612476 w 1313595"/>
              <a:gd name="connsiteY2" fmla="*/ 740181 h 740694"/>
              <a:gd name="connsiteX3" fmla="*/ 1216326 w 1313595"/>
              <a:gd name="connsiteY3" fmla="*/ 67321 h 740694"/>
              <a:gd name="connsiteX4" fmla="*/ 1293963 w 1313595"/>
              <a:gd name="connsiteY4" fmla="*/ 50068 h 740694"/>
              <a:gd name="connsiteX0" fmla="*/ 0 w 1310899"/>
              <a:gd name="connsiteY0" fmla="*/ 23593 h 731478"/>
              <a:gd name="connsiteX1" fmla="*/ 120771 w 1310899"/>
              <a:gd name="connsiteY1" fmla="*/ 101230 h 731478"/>
              <a:gd name="connsiteX2" fmla="*/ 681488 w 1310899"/>
              <a:gd name="connsiteY2" fmla="*/ 730959 h 731478"/>
              <a:gd name="connsiteX3" fmla="*/ 1216326 w 1310899"/>
              <a:gd name="connsiteY3" fmla="*/ 66725 h 731478"/>
              <a:gd name="connsiteX4" fmla="*/ 1293963 w 1310899"/>
              <a:gd name="connsiteY4" fmla="*/ 49472 h 731478"/>
              <a:gd name="connsiteX0" fmla="*/ 0 w 1310899"/>
              <a:gd name="connsiteY0" fmla="*/ 23593 h 730959"/>
              <a:gd name="connsiteX1" fmla="*/ 120771 w 1310899"/>
              <a:gd name="connsiteY1" fmla="*/ 101230 h 730959"/>
              <a:gd name="connsiteX2" fmla="*/ 681488 w 1310899"/>
              <a:gd name="connsiteY2" fmla="*/ 730959 h 730959"/>
              <a:gd name="connsiteX3" fmla="*/ 1216326 w 1310899"/>
              <a:gd name="connsiteY3" fmla="*/ 66725 h 730959"/>
              <a:gd name="connsiteX4" fmla="*/ 1293963 w 1310899"/>
              <a:gd name="connsiteY4" fmla="*/ 49472 h 730959"/>
              <a:gd name="connsiteX0" fmla="*/ 0 w 1339813"/>
              <a:gd name="connsiteY0" fmla="*/ 37232 h 744598"/>
              <a:gd name="connsiteX1" fmla="*/ 120771 w 1339813"/>
              <a:gd name="connsiteY1" fmla="*/ 114869 h 744598"/>
              <a:gd name="connsiteX2" fmla="*/ 681488 w 1339813"/>
              <a:gd name="connsiteY2" fmla="*/ 744598 h 744598"/>
              <a:gd name="connsiteX3" fmla="*/ 1216326 w 1339813"/>
              <a:gd name="connsiteY3" fmla="*/ 80364 h 744598"/>
              <a:gd name="connsiteX4" fmla="*/ 1328468 w 1339813"/>
              <a:gd name="connsiteY4" fmla="*/ 37232 h 744598"/>
              <a:gd name="connsiteX0" fmla="*/ 0 w 1371241"/>
              <a:gd name="connsiteY0" fmla="*/ 21687 h 729053"/>
              <a:gd name="connsiteX1" fmla="*/ 120771 w 1371241"/>
              <a:gd name="connsiteY1" fmla="*/ 99324 h 729053"/>
              <a:gd name="connsiteX2" fmla="*/ 681488 w 1371241"/>
              <a:gd name="connsiteY2" fmla="*/ 729053 h 729053"/>
              <a:gd name="connsiteX3" fmla="*/ 1216326 w 1371241"/>
              <a:gd name="connsiteY3" fmla="*/ 64819 h 729053"/>
              <a:gd name="connsiteX4" fmla="*/ 1362974 w 1371241"/>
              <a:gd name="connsiteY4" fmla="*/ 64819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99324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56192 h 729053"/>
              <a:gd name="connsiteX0" fmla="*/ 0 w 1371242"/>
              <a:gd name="connsiteY0" fmla="*/ 21687 h 729053"/>
              <a:gd name="connsiteX1" fmla="*/ 120771 w 1371242"/>
              <a:gd name="connsiteY1" fmla="*/ 99324 h 729053"/>
              <a:gd name="connsiteX2" fmla="*/ 681488 w 1371242"/>
              <a:gd name="connsiteY2" fmla="*/ 729053 h 729053"/>
              <a:gd name="connsiteX3" fmla="*/ 1216326 w 1371242"/>
              <a:gd name="connsiteY3" fmla="*/ 64819 h 729053"/>
              <a:gd name="connsiteX4" fmla="*/ 1362975 w 1371242"/>
              <a:gd name="connsiteY4" fmla="*/ 107950 h 729053"/>
              <a:gd name="connsiteX0" fmla="*/ 0 w 1420512"/>
              <a:gd name="connsiteY0" fmla="*/ 21687 h 729053"/>
              <a:gd name="connsiteX1" fmla="*/ 120771 w 1420512"/>
              <a:gd name="connsiteY1" fmla="*/ 99324 h 729053"/>
              <a:gd name="connsiteX2" fmla="*/ 681488 w 1420512"/>
              <a:gd name="connsiteY2" fmla="*/ 729053 h 729053"/>
              <a:gd name="connsiteX3" fmla="*/ 1216326 w 1420512"/>
              <a:gd name="connsiteY3" fmla="*/ 64819 h 729053"/>
              <a:gd name="connsiteX4" fmla="*/ 1414733 w 1420512"/>
              <a:gd name="connsiteY4" fmla="*/ 107950 h 729053"/>
              <a:gd name="connsiteX0" fmla="*/ 0 w 1419155"/>
              <a:gd name="connsiteY0" fmla="*/ 21687 h 729053"/>
              <a:gd name="connsiteX1" fmla="*/ 120771 w 1419155"/>
              <a:gd name="connsiteY1" fmla="*/ 99324 h 729053"/>
              <a:gd name="connsiteX2" fmla="*/ 681488 w 1419155"/>
              <a:gd name="connsiteY2" fmla="*/ 729053 h 729053"/>
              <a:gd name="connsiteX3" fmla="*/ 1173194 w 1419155"/>
              <a:gd name="connsiteY3" fmla="*/ 142457 h 729053"/>
              <a:gd name="connsiteX4" fmla="*/ 1414733 w 1419155"/>
              <a:gd name="connsiteY4" fmla="*/ 107950 h 729053"/>
              <a:gd name="connsiteX0" fmla="*/ 0 w 1453661"/>
              <a:gd name="connsiteY0" fmla="*/ 21687 h 729053"/>
              <a:gd name="connsiteX1" fmla="*/ 155277 w 1453661"/>
              <a:gd name="connsiteY1" fmla="*/ 99324 h 729053"/>
              <a:gd name="connsiteX2" fmla="*/ 715994 w 1453661"/>
              <a:gd name="connsiteY2" fmla="*/ 729053 h 729053"/>
              <a:gd name="connsiteX3" fmla="*/ 1207700 w 1453661"/>
              <a:gd name="connsiteY3" fmla="*/ 142457 h 729053"/>
              <a:gd name="connsiteX4" fmla="*/ 1449239 w 1453661"/>
              <a:gd name="connsiteY4" fmla="*/ 107950 h 72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61" h="729053">
                <a:moveTo>
                  <a:pt x="0" y="21687"/>
                </a:moveTo>
                <a:cubicBezTo>
                  <a:pt x="65417" y="-12819"/>
                  <a:pt x="35945" y="-18570"/>
                  <a:pt x="155277" y="99324"/>
                </a:cubicBezTo>
                <a:cubicBezTo>
                  <a:pt x="274609" y="217218"/>
                  <a:pt x="524776" y="708925"/>
                  <a:pt x="715994" y="729053"/>
                </a:cubicBezTo>
                <a:cubicBezTo>
                  <a:pt x="907212" y="714676"/>
                  <a:pt x="1085493" y="245974"/>
                  <a:pt x="1207700" y="142457"/>
                </a:cubicBezTo>
                <a:cubicBezTo>
                  <a:pt x="1329908" y="38940"/>
                  <a:pt x="1481588" y="69131"/>
                  <a:pt x="1449239" y="107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フリーフォーム 147"/>
          <p:cNvSpPr/>
          <p:nvPr/>
        </p:nvSpPr>
        <p:spPr>
          <a:xfrm>
            <a:off x="6888950" y="4944722"/>
            <a:ext cx="1370655" cy="729053"/>
          </a:xfrm>
          <a:custGeom>
            <a:avLst/>
            <a:gdLst>
              <a:gd name="connsiteX0" fmla="*/ 0 w 1444059"/>
              <a:gd name="connsiteY0" fmla="*/ 38290 h 762910"/>
              <a:gd name="connsiteX1" fmla="*/ 241540 w 1444059"/>
              <a:gd name="connsiteY1" fmla="*/ 90048 h 762910"/>
              <a:gd name="connsiteX2" fmla="*/ 664234 w 1444059"/>
              <a:gd name="connsiteY2" fmla="*/ 762908 h 762910"/>
              <a:gd name="connsiteX3" fmla="*/ 1354347 w 1444059"/>
              <a:gd name="connsiteY3" fmla="*/ 81422 h 762910"/>
              <a:gd name="connsiteX4" fmla="*/ 1414732 w 1444059"/>
              <a:gd name="connsiteY4" fmla="*/ 38290 h 762910"/>
              <a:gd name="connsiteX0" fmla="*/ 0 w 1436441"/>
              <a:gd name="connsiteY0" fmla="*/ 35667 h 717155"/>
              <a:gd name="connsiteX1" fmla="*/ 241540 w 1436441"/>
              <a:gd name="connsiteY1" fmla="*/ 87425 h 717155"/>
              <a:gd name="connsiteX2" fmla="*/ 810883 w 1436441"/>
              <a:gd name="connsiteY2" fmla="*/ 717153 h 717155"/>
              <a:gd name="connsiteX3" fmla="*/ 1354347 w 1436441"/>
              <a:gd name="connsiteY3" fmla="*/ 78799 h 717155"/>
              <a:gd name="connsiteX4" fmla="*/ 1414732 w 1436441"/>
              <a:gd name="connsiteY4" fmla="*/ 35667 h 717155"/>
              <a:gd name="connsiteX0" fmla="*/ 0 w 1433693"/>
              <a:gd name="connsiteY0" fmla="*/ 54724 h 736283"/>
              <a:gd name="connsiteX1" fmla="*/ 241540 w 1433693"/>
              <a:gd name="connsiteY1" fmla="*/ 106482 h 736283"/>
              <a:gd name="connsiteX2" fmla="*/ 810883 w 1433693"/>
              <a:gd name="connsiteY2" fmla="*/ 736210 h 736283"/>
              <a:gd name="connsiteX3" fmla="*/ 1345721 w 1433693"/>
              <a:gd name="connsiteY3" fmla="*/ 63350 h 736283"/>
              <a:gd name="connsiteX4" fmla="*/ 1414732 w 1433693"/>
              <a:gd name="connsiteY4" fmla="*/ 54724 h 736283"/>
              <a:gd name="connsiteX0" fmla="*/ 0 w 1452785"/>
              <a:gd name="connsiteY0" fmla="*/ 30042 h 711601"/>
              <a:gd name="connsiteX1" fmla="*/ 241540 w 1452785"/>
              <a:gd name="connsiteY1" fmla="*/ 81800 h 711601"/>
              <a:gd name="connsiteX2" fmla="*/ 810883 w 1452785"/>
              <a:gd name="connsiteY2" fmla="*/ 711528 h 711601"/>
              <a:gd name="connsiteX3" fmla="*/ 1345721 w 1452785"/>
              <a:gd name="connsiteY3" fmla="*/ 38668 h 711601"/>
              <a:gd name="connsiteX4" fmla="*/ 1414732 w 1452785"/>
              <a:gd name="connsiteY4" fmla="*/ 30042 h 711601"/>
              <a:gd name="connsiteX0" fmla="*/ 0 w 1448782"/>
              <a:gd name="connsiteY0" fmla="*/ 30042 h 711575"/>
              <a:gd name="connsiteX1" fmla="*/ 241540 w 1448782"/>
              <a:gd name="connsiteY1" fmla="*/ 81800 h 711575"/>
              <a:gd name="connsiteX2" fmla="*/ 810883 w 1448782"/>
              <a:gd name="connsiteY2" fmla="*/ 711528 h 711575"/>
              <a:gd name="connsiteX3" fmla="*/ 1337095 w 1448782"/>
              <a:gd name="connsiteY3" fmla="*/ 47295 h 711575"/>
              <a:gd name="connsiteX4" fmla="*/ 1414732 w 1448782"/>
              <a:gd name="connsiteY4" fmla="*/ 30042 h 711575"/>
              <a:gd name="connsiteX0" fmla="*/ 0 w 1379771"/>
              <a:gd name="connsiteY0" fmla="*/ 21686 h 729098"/>
              <a:gd name="connsiteX1" fmla="*/ 172529 w 1379771"/>
              <a:gd name="connsiteY1" fmla="*/ 99323 h 729098"/>
              <a:gd name="connsiteX2" fmla="*/ 741872 w 1379771"/>
              <a:gd name="connsiteY2" fmla="*/ 729051 h 729098"/>
              <a:gd name="connsiteX3" fmla="*/ 1268084 w 1379771"/>
              <a:gd name="connsiteY3" fmla="*/ 64818 h 729098"/>
              <a:gd name="connsiteX4" fmla="*/ 1345721 w 1379771"/>
              <a:gd name="connsiteY4" fmla="*/ 47565 h 729098"/>
              <a:gd name="connsiteX0" fmla="*/ 0 w 1328013"/>
              <a:gd name="connsiteY0" fmla="*/ 21686 h 729098"/>
              <a:gd name="connsiteX1" fmla="*/ 120771 w 1328013"/>
              <a:gd name="connsiteY1" fmla="*/ 99323 h 729098"/>
              <a:gd name="connsiteX2" fmla="*/ 690114 w 1328013"/>
              <a:gd name="connsiteY2" fmla="*/ 729051 h 729098"/>
              <a:gd name="connsiteX3" fmla="*/ 1216326 w 1328013"/>
              <a:gd name="connsiteY3" fmla="*/ 64818 h 729098"/>
              <a:gd name="connsiteX4" fmla="*/ 1293963 w 1328013"/>
              <a:gd name="connsiteY4" fmla="*/ 47565 h 729098"/>
              <a:gd name="connsiteX0" fmla="*/ 0 w 1313595"/>
              <a:gd name="connsiteY0" fmla="*/ 24189 h 740227"/>
              <a:gd name="connsiteX1" fmla="*/ 120771 w 1313595"/>
              <a:gd name="connsiteY1" fmla="*/ 101826 h 740227"/>
              <a:gd name="connsiteX2" fmla="*/ 612476 w 1313595"/>
              <a:gd name="connsiteY2" fmla="*/ 740181 h 740227"/>
              <a:gd name="connsiteX3" fmla="*/ 1216326 w 1313595"/>
              <a:gd name="connsiteY3" fmla="*/ 67321 h 740227"/>
              <a:gd name="connsiteX4" fmla="*/ 1293963 w 1313595"/>
              <a:gd name="connsiteY4" fmla="*/ 50068 h 740227"/>
              <a:gd name="connsiteX0" fmla="*/ 0 w 1313595"/>
              <a:gd name="connsiteY0" fmla="*/ 24189 h 740694"/>
              <a:gd name="connsiteX1" fmla="*/ 120771 w 1313595"/>
              <a:gd name="connsiteY1" fmla="*/ 101826 h 740694"/>
              <a:gd name="connsiteX2" fmla="*/ 612476 w 1313595"/>
              <a:gd name="connsiteY2" fmla="*/ 740181 h 740694"/>
              <a:gd name="connsiteX3" fmla="*/ 1216326 w 1313595"/>
              <a:gd name="connsiteY3" fmla="*/ 67321 h 740694"/>
              <a:gd name="connsiteX4" fmla="*/ 1293963 w 1313595"/>
              <a:gd name="connsiteY4" fmla="*/ 50068 h 740694"/>
              <a:gd name="connsiteX0" fmla="*/ 0 w 1310899"/>
              <a:gd name="connsiteY0" fmla="*/ 23593 h 731478"/>
              <a:gd name="connsiteX1" fmla="*/ 120771 w 1310899"/>
              <a:gd name="connsiteY1" fmla="*/ 101230 h 731478"/>
              <a:gd name="connsiteX2" fmla="*/ 681488 w 1310899"/>
              <a:gd name="connsiteY2" fmla="*/ 730959 h 731478"/>
              <a:gd name="connsiteX3" fmla="*/ 1216326 w 1310899"/>
              <a:gd name="connsiteY3" fmla="*/ 66725 h 731478"/>
              <a:gd name="connsiteX4" fmla="*/ 1293963 w 1310899"/>
              <a:gd name="connsiteY4" fmla="*/ 49472 h 731478"/>
              <a:gd name="connsiteX0" fmla="*/ 0 w 1310899"/>
              <a:gd name="connsiteY0" fmla="*/ 23593 h 730959"/>
              <a:gd name="connsiteX1" fmla="*/ 120771 w 1310899"/>
              <a:gd name="connsiteY1" fmla="*/ 101230 h 730959"/>
              <a:gd name="connsiteX2" fmla="*/ 681488 w 1310899"/>
              <a:gd name="connsiteY2" fmla="*/ 730959 h 730959"/>
              <a:gd name="connsiteX3" fmla="*/ 1216326 w 1310899"/>
              <a:gd name="connsiteY3" fmla="*/ 66725 h 730959"/>
              <a:gd name="connsiteX4" fmla="*/ 1293963 w 1310899"/>
              <a:gd name="connsiteY4" fmla="*/ 49472 h 730959"/>
              <a:gd name="connsiteX0" fmla="*/ 0 w 1339813"/>
              <a:gd name="connsiteY0" fmla="*/ 37232 h 744598"/>
              <a:gd name="connsiteX1" fmla="*/ 120771 w 1339813"/>
              <a:gd name="connsiteY1" fmla="*/ 114869 h 744598"/>
              <a:gd name="connsiteX2" fmla="*/ 681488 w 1339813"/>
              <a:gd name="connsiteY2" fmla="*/ 744598 h 744598"/>
              <a:gd name="connsiteX3" fmla="*/ 1216326 w 1339813"/>
              <a:gd name="connsiteY3" fmla="*/ 80364 h 744598"/>
              <a:gd name="connsiteX4" fmla="*/ 1328468 w 1339813"/>
              <a:gd name="connsiteY4" fmla="*/ 37232 h 744598"/>
              <a:gd name="connsiteX0" fmla="*/ 0 w 1371241"/>
              <a:gd name="connsiteY0" fmla="*/ 21687 h 729053"/>
              <a:gd name="connsiteX1" fmla="*/ 120771 w 1371241"/>
              <a:gd name="connsiteY1" fmla="*/ 99324 h 729053"/>
              <a:gd name="connsiteX2" fmla="*/ 681488 w 1371241"/>
              <a:gd name="connsiteY2" fmla="*/ 729053 h 729053"/>
              <a:gd name="connsiteX3" fmla="*/ 1216326 w 1371241"/>
              <a:gd name="connsiteY3" fmla="*/ 64819 h 729053"/>
              <a:gd name="connsiteX4" fmla="*/ 1362974 w 1371241"/>
              <a:gd name="connsiteY4" fmla="*/ 64819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99324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56192 h 729053"/>
              <a:gd name="connsiteX0" fmla="*/ 0 w 1371242"/>
              <a:gd name="connsiteY0" fmla="*/ 21687 h 729053"/>
              <a:gd name="connsiteX1" fmla="*/ 120771 w 1371242"/>
              <a:gd name="connsiteY1" fmla="*/ 99324 h 729053"/>
              <a:gd name="connsiteX2" fmla="*/ 681488 w 1371242"/>
              <a:gd name="connsiteY2" fmla="*/ 729053 h 729053"/>
              <a:gd name="connsiteX3" fmla="*/ 1216326 w 1371242"/>
              <a:gd name="connsiteY3" fmla="*/ 64819 h 729053"/>
              <a:gd name="connsiteX4" fmla="*/ 1362975 w 1371242"/>
              <a:gd name="connsiteY4" fmla="*/ 107950 h 729053"/>
              <a:gd name="connsiteX0" fmla="*/ 0 w 1420512"/>
              <a:gd name="connsiteY0" fmla="*/ 21687 h 729053"/>
              <a:gd name="connsiteX1" fmla="*/ 120771 w 1420512"/>
              <a:gd name="connsiteY1" fmla="*/ 99324 h 729053"/>
              <a:gd name="connsiteX2" fmla="*/ 681488 w 1420512"/>
              <a:gd name="connsiteY2" fmla="*/ 729053 h 729053"/>
              <a:gd name="connsiteX3" fmla="*/ 1216326 w 1420512"/>
              <a:gd name="connsiteY3" fmla="*/ 64819 h 729053"/>
              <a:gd name="connsiteX4" fmla="*/ 1414733 w 1420512"/>
              <a:gd name="connsiteY4" fmla="*/ 107950 h 729053"/>
              <a:gd name="connsiteX0" fmla="*/ 0 w 1419155"/>
              <a:gd name="connsiteY0" fmla="*/ 21687 h 729053"/>
              <a:gd name="connsiteX1" fmla="*/ 120771 w 1419155"/>
              <a:gd name="connsiteY1" fmla="*/ 99324 h 729053"/>
              <a:gd name="connsiteX2" fmla="*/ 681488 w 1419155"/>
              <a:gd name="connsiteY2" fmla="*/ 729053 h 729053"/>
              <a:gd name="connsiteX3" fmla="*/ 1173194 w 1419155"/>
              <a:gd name="connsiteY3" fmla="*/ 142457 h 729053"/>
              <a:gd name="connsiteX4" fmla="*/ 1414733 w 1419155"/>
              <a:gd name="connsiteY4" fmla="*/ 107950 h 729053"/>
              <a:gd name="connsiteX0" fmla="*/ 0 w 1453661"/>
              <a:gd name="connsiteY0" fmla="*/ 21687 h 729053"/>
              <a:gd name="connsiteX1" fmla="*/ 155277 w 1453661"/>
              <a:gd name="connsiteY1" fmla="*/ 99324 h 729053"/>
              <a:gd name="connsiteX2" fmla="*/ 715994 w 1453661"/>
              <a:gd name="connsiteY2" fmla="*/ 729053 h 729053"/>
              <a:gd name="connsiteX3" fmla="*/ 1207700 w 1453661"/>
              <a:gd name="connsiteY3" fmla="*/ 142457 h 729053"/>
              <a:gd name="connsiteX4" fmla="*/ 1449239 w 1453661"/>
              <a:gd name="connsiteY4" fmla="*/ 107950 h 72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61" h="729053">
                <a:moveTo>
                  <a:pt x="0" y="21687"/>
                </a:moveTo>
                <a:cubicBezTo>
                  <a:pt x="65417" y="-12819"/>
                  <a:pt x="35945" y="-18570"/>
                  <a:pt x="155277" y="99324"/>
                </a:cubicBezTo>
                <a:cubicBezTo>
                  <a:pt x="274609" y="217218"/>
                  <a:pt x="524776" y="708925"/>
                  <a:pt x="715994" y="729053"/>
                </a:cubicBezTo>
                <a:cubicBezTo>
                  <a:pt x="907212" y="714676"/>
                  <a:pt x="1085493" y="245974"/>
                  <a:pt x="1207700" y="142457"/>
                </a:cubicBezTo>
                <a:cubicBezTo>
                  <a:pt x="1329908" y="38940"/>
                  <a:pt x="1481588" y="69131"/>
                  <a:pt x="1449239" y="107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p:cNvGrpSpPr/>
          <p:nvPr/>
        </p:nvGrpSpPr>
        <p:grpSpPr>
          <a:xfrm>
            <a:off x="2384308" y="3002174"/>
            <a:ext cx="544966" cy="2542755"/>
            <a:chOff x="4007963" y="2942327"/>
            <a:chExt cx="544966" cy="2542755"/>
          </a:xfrm>
        </p:grpSpPr>
        <p:sp>
          <p:nvSpPr>
            <p:cNvPr id="150" name="右矢印 149"/>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4007963" y="3588208"/>
              <a:ext cx="461665" cy="1246495"/>
            </a:xfrm>
            <a:prstGeom prst="rect">
              <a:avLst/>
            </a:prstGeom>
            <a:noFill/>
          </p:spPr>
          <p:txBody>
            <a:bodyPr vert="eaVert" wrap="none" rtlCol="0">
              <a:spAutoFit/>
            </a:bodyPr>
            <a:lstStyle/>
            <a:p>
              <a:r>
                <a:rPr kumimoji="1" lang="ja-JP" altLang="en-US" dirty="0" smtClean="0">
                  <a:solidFill>
                    <a:schemeClr val="bg1"/>
                  </a:solidFill>
                  <a:latin typeface="ＭＳ Ｐゴシック" pitchFamily="50" charset="-128"/>
                  <a:ea typeface="ＭＳ Ｐゴシック" pitchFamily="50" charset="-128"/>
                </a:rPr>
                <a:t>動作知識化</a:t>
              </a:r>
              <a:endParaRPr kumimoji="1" lang="ja-JP" altLang="en-US" dirty="0">
                <a:solidFill>
                  <a:schemeClr val="bg1"/>
                </a:solidFill>
                <a:latin typeface="ＭＳ Ｐゴシック" pitchFamily="50" charset="-128"/>
                <a:ea typeface="ＭＳ Ｐゴシック" pitchFamily="50" charset="-128"/>
              </a:endParaRPr>
            </a:p>
          </p:txBody>
        </p:sp>
      </p:grpSp>
      <p:grpSp>
        <p:nvGrpSpPr>
          <p:cNvPr id="152" name="グループ化 151"/>
          <p:cNvGrpSpPr/>
          <p:nvPr/>
        </p:nvGrpSpPr>
        <p:grpSpPr>
          <a:xfrm>
            <a:off x="6218928" y="2986012"/>
            <a:ext cx="544966" cy="2542755"/>
            <a:chOff x="4007963" y="2942327"/>
            <a:chExt cx="544966" cy="2542755"/>
          </a:xfrm>
        </p:grpSpPr>
        <p:sp>
          <p:nvSpPr>
            <p:cNvPr id="153" name="右矢印 152"/>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p:cNvSpPr txBox="1"/>
            <p:nvPr/>
          </p:nvSpPr>
          <p:spPr>
            <a:xfrm>
              <a:off x="4007963" y="3705872"/>
              <a:ext cx="461665" cy="1015663"/>
            </a:xfrm>
            <a:prstGeom prst="rect">
              <a:avLst/>
            </a:prstGeom>
            <a:noFill/>
          </p:spPr>
          <p:txBody>
            <a:bodyPr vert="eaVert" wrap="none" rtlCol="0">
              <a:spAutoFit/>
            </a:bodyPr>
            <a:lstStyle/>
            <a:p>
              <a:r>
                <a:rPr kumimoji="1" lang="ja-JP" altLang="en-US" dirty="0" smtClean="0">
                  <a:solidFill>
                    <a:schemeClr val="bg1"/>
                  </a:solidFill>
                  <a:latin typeface="ＭＳ Ｐゴシック" pitchFamily="50" charset="-128"/>
                  <a:ea typeface="ＭＳ Ｐゴシック" pitchFamily="50" charset="-128"/>
                </a:rPr>
                <a:t>動作生成</a:t>
              </a:r>
              <a:endParaRPr kumimoji="1" lang="ja-JP" altLang="en-US" dirty="0">
                <a:solidFill>
                  <a:schemeClr val="bg1"/>
                </a:solidFill>
                <a:latin typeface="ＭＳ Ｐゴシック" pitchFamily="50" charset="-128"/>
                <a:ea typeface="ＭＳ Ｐゴシック" pitchFamily="50" charset="-128"/>
              </a:endParaRPr>
            </a:p>
          </p:txBody>
        </p:sp>
      </p:grpSp>
      <p:sp>
        <p:nvSpPr>
          <p:cNvPr id="53" name="テキスト ボックス 52"/>
          <p:cNvSpPr txBox="1"/>
          <p:nvPr/>
        </p:nvSpPr>
        <p:spPr>
          <a:xfrm>
            <a:off x="7574277" y="1855339"/>
            <a:ext cx="1410140" cy="461665"/>
          </a:xfrm>
          <a:prstGeom prst="rect">
            <a:avLst/>
          </a:prstGeom>
          <a:noFill/>
          <a:ln w="28575">
            <a:noFill/>
          </a:ln>
        </p:spPr>
        <p:txBody>
          <a:bodyPr wrap="square" rtlCol="0">
            <a:spAutoFit/>
          </a:bodyPr>
          <a:lstStyle/>
          <a:p>
            <a:r>
              <a:rPr kumimoji="1" lang="ja-JP" altLang="en-US" sz="2400" dirty="0" smtClean="0">
                <a:solidFill>
                  <a:schemeClr val="accent1">
                    <a:lumMod val="60000"/>
                    <a:lumOff val="40000"/>
                  </a:schemeClr>
                </a:solidFill>
                <a:latin typeface="ＭＳ Ｐゴシック" pitchFamily="50" charset="-128"/>
                <a:ea typeface="ＭＳ Ｐゴシック" pitchFamily="50" charset="-128"/>
              </a:rPr>
              <a:t>研究対象</a:t>
            </a:r>
            <a:endParaRPr kumimoji="1" lang="ja-JP" altLang="en-US" sz="2400" dirty="0">
              <a:solidFill>
                <a:schemeClr val="accent1">
                  <a:lumMod val="60000"/>
                  <a:lumOff val="40000"/>
                </a:schemeClr>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45439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5654055" y="2754887"/>
            <a:ext cx="1880531" cy="239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508063" y="3065592"/>
            <a:ext cx="830438" cy="1699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898484" y="3053267"/>
            <a:ext cx="2264773" cy="1689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63380" y="260648"/>
            <a:ext cx="7560840" cy="792088"/>
          </a:xfrm>
        </p:spPr>
        <p:txBody>
          <a:bodyPr>
            <a:noAutofit/>
          </a:bodyPr>
          <a:lstStyle/>
          <a:p>
            <a:r>
              <a:rPr kumimoji="1" lang="en-US" altLang="ja-JP" sz="4800" dirty="0" smtClean="0">
                <a:latin typeface="ＭＳ Ｐゴシック" pitchFamily="50" charset="-128"/>
                <a:ea typeface="ＭＳ Ｐゴシック" pitchFamily="50" charset="-128"/>
              </a:rPr>
              <a:t>Motion Space</a:t>
            </a:r>
            <a:r>
              <a:rPr kumimoji="1" lang="ja-JP" altLang="en-US" sz="4800" dirty="0" smtClean="0">
                <a:latin typeface="ＭＳ Ｐゴシック" pitchFamily="50" charset="-128"/>
                <a:ea typeface="ＭＳ Ｐゴシック" pitchFamily="50" charset="-128"/>
              </a:rPr>
              <a:t>の問題点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20544" y="764704"/>
            <a:ext cx="7920880" cy="1296144"/>
          </a:xfrm>
        </p:spPr>
        <p:txBody>
          <a:bodyPr>
            <a:normAutofit/>
          </a:bodyPr>
          <a:lstStyle/>
          <a:p>
            <a:pPr>
              <a:buFont typeface="Wingdings" pitchFamily="2" charset="2"/>
              <a:buChar char="n"/>
            </a:pPr>
            <a:r>
              <a:rPr lang="ja-JP" altLang="en-US" sz="2800" dirty="0">
                <a:latin typeface="ＭＳ Ｐゴシック" pitchFamily="50" charset="-128"/>
                <a:ea typeface="ＭＳ Ｐゴシック" pitchFamily="50" charset="-128"/>
              </a:rPr>
              <a:t>知識</a:t>
            </a:r>
            <a:r>
              <a:rPr lang="ja-JP" altLang="en-US" sz="2800" dirty="0" smtClean="0">
                <a:latin typeface="ＭＳ Ｐゴシック" pitchFamily="50" charset="-128"/>
                <a:ea typeface="ＭＳ Ｐゴシック" pitchFamily="50" charset="-128"/>
              </a:rPr>
              <a:t>空間</a:t>
            </a:r>
            <a:r>
              <a:rPr lang="en-US"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動きの知識</a:t>
            </a:r>
            <a:r>
              <a:rPr lang="en-US"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に時間軸</a:t>
            </a:r>
            <a:r>
              <a:rPr lang="en-US"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動作経過時間</a:t>
            </a:r>
            <a:r>
              <a:rPr lang="en-US" altLang="ja-JP" sz="2800" dirty="0" smtClean="0">
                <a:latin typeface="ＭＳ Ｐゴシック" pitchFamily="50" charset="-128"/>
                <a:ea typeface="ＭＳ Ｐゴシック" pitchFamily="50" charset="-128"/>
              </a:rPr>
              <a:t>)</a:t>
            </a:r>
            <a:r>
              <a:rPr lang="ja-JP" altLang="en-US" sz="2800" dirty="0" smtClean="0">
                <a:latin typeface="ＭＳ Ｐゴシック" pitchFamily="50" charset="-128"/>
                <a:ea typeface="ＭＳ Ｐゴシック" pitchFamily="50" charset="-128"/>
              </a:rPr>
              <a:t>を用いていた</a:t>
            </a:r>
            <a:endParaRPr lang="en-US" altLang="ja-JP" sz="2800" dirty="0" smtClean="0">
              <a:latin typeface="ＭＳ Ｐゴシック" pitchFamily="50" charset="-128"/>
              <a:ea typeface="ＭＳ Ｐゴシック" pitchFamily="50" charset="-128"/>
            </a:endParaRPr>
          </a:p>
        </p:txBody>
      </p:sp>
      <p:sp>
        <p:nvSpPr>
          <p:cNvPr id="8" name="コンテンツ プレースホルダー 2"/>
          <p:cNvSpPr txBox="1">
            <a:spLocks/>
          </p:cNvSpPr>
          <p:nvPr/>
        </p:nvSpPr>
        <p:spPr>
          <a:xfrm>
            <a:off x="4557378" y="1568548"/>
            <a:ext cx="4464496" cy="1008113"/>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2000" dirty="0" smtClean="0">
                <a:latin typeface="ＭＳ Ｐゴシック" pitchFamily="50" charset="-128"/>
                <a:ea typeface="ＭＳ Ｐゴシック" pitchFamily="50" charset="-128"/>
              </a:rPr>
              <a:t>同じ動作でも時間が異なると別の知識になり，教示動作を生成できない</a:t>
            </a:r>
            <a:endParaRPr lang="en-US" altLang="ja-JP" sz="2000" dirty="0" smtClean="0">
              <a:latin typeface="ＭＳ Ｐゴシック" pitchFamily="50" charset="-128"/>
              <a:ea typeface="ＭＳ Ｐゴシック" pitchFamily="50" charset="-128"/>
            </a:endParaRPr>
          </a:p>
        </p:txBody>
      </p:sp>
      <p:sp>
        <p:nvSpPr>
          <p:cNvPr id="9" name="コンテンツ プレースホルダー 2"/>
          <p:cNvSpPr txBox="1">
            <a:spLocks/>
          </p:cNvSpPr>
          <p:nvPr/>
        </p:nvSpPr>
        <p:spPr>
          <a:xfrm>
            <a:off x="523693" y="1556792"/>
            <a:ext cx="4464496" cy="1008113"/>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2000" dirty="0" smtClean="0">
                <a:latin typeface="ＭＳ Ｐゴシック" pitchFamily="50" charset="-128"/>
                <a:ea typeface="ＭＳ Ｐゴシック" pitchFamily="50" charset="-128"/>
              </a:rPr>
              <a:t>時間軸の最大値を設定する必要</a:t>
            </a:r>
            <a:endParaRPr lang="en-US" altLang="ja-JP" sz="2000" dirty="0" smtClean="0">
              <a:latin typeface="ＭＳ Ｐゴシック" pitchFamily="50" charset="-128"/>
              <a:ea typeface="ＭＳ Ｐゴシック" pitchFamily="50" charset="-128"/>
            </a:endParaRPr>
          </a:p>
        </p:txBody>
      </p:sp>
      <p:sp>
        <p:nvSpPr>
          <p:cNvPr id="15" name="正方形/長方形 14"/>
          <p:cNvSpPr/>
          <p:nvPr/>
        </p:nvSpPr>
        <p:spPr>
          <a:xfrm>
            <a:off x="8165499" y="2754887"/>
            <a:ext cx="187149" cy="2405097"/>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8328265" y="3453736"/>
            <a:ext cx="353654" cy="1345655"/>
            <a:chOff x="8063239" y="3973251"/>
            <a:chExt cx="549226" cy="976299"/>
          </a:xfrm>
        </p:grpSpPr>
        <p:sp>
          <p:nvSpPr>
            <p:cNvPr id="17" name="テキスト ボックス 16"/>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8" name="テキスト ボックス 17"/>
                <p:cNvSpPr txBox="1"/>
                <p:nvPr/>
              </p:nvSpPr>
              <p:spPr>
                <a:xfrm>
                  <a:off x="8063239" y="4504750"/>
                  <a:ext cx="3676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8063239" y="4504750"/>
                  <a:ext cx="367632" cy="369332"/>
                </a:xfrm>
                <a:prstGeom prst="rect">
                  <a:avLst/>
                </a:prstGeom>
                <a:blipFill rotWithShape="1">
                  <a:blip r:embed="rId3"/>
                  <a:stretch>
                    <a:fillRect r="-28205"/>
                  </a:stretch>
                </a:blipFill>
              </p:spPr>
              <p:txBody>
                <a:bodyPr/>
                <a:lstStyle/>
                <a:p>
                  <a:r>
                    <a:rPr lang="ja-JP" altLang="en-US">
                      <a:noFill/>
                    </a:rPr>
                    <a:t> </a:t>
                  </a:r>
                </a:p>
              </p:txBody>
            </p:sp>
          </mc:Fallback>
        </mc:AlternateContent>
      </p:grpSp>
      <p:sp>
        <p:nvSpPr>
          <p:cNvPr id="19" name="テキスト ボックス 18"/>
          <p:cNvSpPr txBox="1"/>
          <p:nvPr/>
        </p:nvSpPr>
        <p:spPr>
          <a:xfrm>
            <a:off x="8058838" y="2461788"/>
            <a:ext cx="312664" cy="338554"/>
          </a:xfrm>
          <a:prstGeom prst="rect">
            <a:avLst/>
          </a:prstGeom>
          <a:noFill/>
        </p:spPr>
        <p:txBody>
          <a:bodyPr wrap="squar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20" name="テキスト ボックス 19"/>
          <p:cNvSpPr txBox="1"/>
          <p:nvPr/>
        </p:nvSpPr>
        <p:spPr>
          <a:xfrm>
            <a:off x="8072154" y="5112851"/>
            <a:ext cx="368701" cy="338554"/>
          </a:xfrm>
          <a:prstGeom prst="rect">
            <a:avLst/>
          </a:prstGeom>
          <a:noFill/>
        </p:spPr>
        <p:txBody>
          <a:bodyPr wrap="squar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036749539"/>
              </p:ext>
            </p:extLst>
          </p:nvPr>
        </p:nvGraphicFramePr>
        <p:xfrm>
          <a:off x="5654055" y="2752512"/>
          <a:ext cx="1881854" cy="2431368"/>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15614"/>
              </a:tblGrid>
              <a:tr h="176500">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61062">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61062">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61062">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61062">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3" name="グループ化 22"/>
          <p:cNvGrpSpPr/>
          <p:nvPr/>
        </p:nvGrpSpPr>
        <p:grpSpPr>
          <a:xfrm>
            <a:off x="5648418" y="2683957"/>
            <a:ext cx="1987159" cy="2499923"/>
            <a:chOff x="354963" y="2747442"/>
            <a:chExt cx="3086062" cy="2907319"/>
          </a:xfrm>
        </p:grpSpPr>
        <p:cxnSp>
          <p:nvCxnSpPr>
            <p:cNvPr id="24" name="直線矢印コネクタ 23"/>
            <p:cNvCxnSpPr/>
            <p:nvPr/>
          </p:nvCxnSpPr>
          <p:spPr>
            <a:xfrm flipV="1">
              <a:off x="354963" y="2747442"/>
              <a:ext cx="1" cy="290731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63717" y="5640013"/>
              <a:ext cx="30773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5654056" y="3041553"/>
            <a:ext cx="2636112" cy="1984076"/>
            <a:chOff x="3375114" y="3402819"/>
            <a:chExt cx="4093889" cy="2307409"/>
          </a:xfrm>
        </p:grpSpPr>
        <p:sp>
          <p:nvSpPr>
            <p:cNvPr id="32" name="テキスト ボックス 31"/>
            <p:cNvSpPr txBox="1"/>
            <p:nvPr/>
          </p:nvSpPr>
          <p:spPr>
            <a:xfrm>
              <a:off x="6077112" y="3689366"/>
              <a:ext cx="1391891" cy="429520"/>
            </a:xfrm>
            <a:prstGeom prst="rect">
              <a:avLst/>
            </a:prstGeom>
            <a:noFill/>
          </p:spPr>
          <p:txBody>
            <a:bodyPr wrap="square" rtlCol="0">
              <a:spAutoFit/>
            </a:bodyPr>
            <a:lstStyle/>
            <a:p>
              <a:r>
                <a:rPr lang="ja-JP" altLang="en-US" dirty="0" smtClean="0">
                  <a:solidFill>
                    <a:srgbClr val="FFFF00"/>
                  </a:solidFill>
                  <a:latin typeface="ＭＳ Ｐゴシック" pitchFamily="50" charset="-128"/>
                  <a:ea typeface="ＭＳ Ｐゴシック" pitchFamily="50" charset="-128"/>
                </a:rPr>
                <a:t>動作</a:t>
              </a:r>
              <a:r>
                <a:rPr lang="ja-JP" altLang="en-US" dirty="0">
                  <a:solidFill>
                    <a:srgbClr val="FFFF00"/>
                  </a:solidFill>
                  <a:latin typeface="ＭＳ Ｐゴシック" pitchFamily="50" charset="-128"/>
                  <a:ea typeface="ＭＳ Ｐゴシック" pitchFamily="50" charset="-128"/>
                </a:rPr>
                <a:t>１</a:t>
              </a:r>
              <a:endParaRPr kumimoji="1" lang="ja-JP" altLang="en-US" dirty="0">
                <a:solidFill>
                  <a:srgbClr val="FFFF00"/>
                </a:solidFill>
                <a:latin typeface="ＭＳ Ｐゴシック" pitchFamily="50" charset="-128"/>
                <a:ea typeface="ＭＳ Ｐゴシック" pitchFamily="50" charset="-128"/>
              </a:endParaRPr>
            </a:p>
          </p:txBody>
        </p:sp>
        <p:sp>
          <p:nvSpPr>
            <p:cNvPr id="29" name="フリーフォーム 28"/>
            <p:cNvSpPr/>
            <p:nvPr/>
          </p:nvSpPr>
          <p:spPr>
            <a:xfrm>
              <a:off x="3375114" y="3402819"/>
              <a:ext cx="2812137" cy="2307409"/>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フリーフォーム 32"/>
          <p:cNvSpPr/>
          <p:nvPr/>
        </p:nvSpPr>
        <p:spPr>
          <a:xfrm flipV="1">
            <a:off x="5654055" y="3007049"/>
            <a:ext cx="1810773" cy="2059878"/>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393910" y="4430059"/>
            <a:ext cx="958738" cy="369332"/>
          </a:xfrm>
          <a:prstGeom prst="rect">
            <a:avLst/>
          </a:prstGeom>
          <a:noFill/>
        </p:spPr>
        <p:txBody>
          <a:bodyPr wrap="square" rtlCol="0">
            <a:spAutoFit/>
          </a:bodyPr>
          <a:lstStyle/>
          <a:p>
            <a:r>
              <a:rPr lang="ja-JP" altLang="en-US" dirty="0" smtClean="0">
                <a:solidFill>
                  <a:srgbClr val="00B0F0"/>
                </a:solidFill>
                <a:latin typeface="ＭＳ Ｐゴシック" pitchFamily="50" charset="-128"/>
                <a:ea typeface="ＭＳ Ｐゴシック" pitchFamily="50" charset="-128"/>
              </a:rPr>
              <a:t>動作１</a:t>
            </a:r>
            <a:r>
              <a:rPr lang="en-US" altLang="ja-JP" dirty="0" smtClean="0">
                <a:solidFill>
                  <a:srgbClr val="00B0F0"/>
                </a:solidFill>
                <a:latin typeface="ＭＳ Ｐゴシック" pitchFamily="50" charset="-128"/>
                <a:ea typeface="ＭＳ Ｐゴシック" pitchFamily="50" charset="-128"/>
              </a:rPr>
              <a:t>’</a:t>
            </a:r>
            <a:endParaRPr kumimoji="1" lang="ja-JP" altLang="en-US" dirty="0">
              <a:solidFill>
                <a:srgbClr val="00B0F0"/>
              </a:solidFill>
              <a:latin typeface="ＭＳ Ｐゴシック" pitchFamily="50" charset="-128"/>
              <a:ea typeface="ＭＳ Ｐゴシック" pitchFamily="50" charset="-128"/>
            </a:endParaRPr>
          </a:p>
        </p:txBody>
      </p:sp>
      <p:sp>
        <p:nvSpPr>
          <p:cNvPr id="36" name="テキスト ボックス 35"/>
          <p:cNvSpPr txBox="1"/>
          <p:nvPr/>
        </p:nvSpPr>
        <p:spPr>
          <a:xfrm>
            <a:off x="5255160" y="2731199"/>
            <a:ext cx="461665" cy="1430255"/>
          </a:xfrm>
          <a:prstGeom prst="rect">
            <a:avLst/>
          </a:prstGeom>
          <a:noFill/>
        </p:spPr>
        <p:txBody>
          <a:bodyPr vert="eaVert" wrap="squar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37" name="テキスト ボックス 36"/>
          <p:cNvSpPr txBox="1"/>
          <p:nvPr/>
        </p:nvSpPr>
        <p:spPr>
          <a:xfrm>
            <a:off x="6976394" y="5129207"/>
            <a:ext cx="835031" cy="369332"/>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grpSp>
        <p:nvGrpSpPr>
          <p:cNvPr id="39" name="グループ化 38"/>
          <p:cNvGrpSpPr/>
          <p:nvPr/>
        </p:nvGrpSpPr>
        <p:grpSpPr>
          <a:xfrm>
            <a:off x="4352007" y="2706439"/>
            <a:ext cx="691852" cy="2351805"/>
            <a:chOff x="8123597" y="3060254"/>
            <a:chExt cx="691852" cy="2351805"/>
          </a:xfrm>
        </p:grpSpPr>
        <p:sp>
          <p:nvSpPr>
            <p:cNvPr id="40" name="正方形/長方形 39"/>
            <p:cNvSpPr/>
            <p:nvPr/>
          </p:nvSpPr>
          <p:spPr>
            <a:xfrm>
              <a:off x="8250695" y="3398808"/>
              <a:ext cx="158777" cy="1690777"/>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8384562" y="3737842"/>
              <a:ext cx="430887" cy="1085853"/>
              <a:chOff x="8181578" y="3973251"/>
              <a:chExt cx="430887" cy="1085853"/>
            </a:xfrm>
          </p:grpSpPr>
          <p:sp>
            <p:nvSpPr>
              <p:cNvPr id="44" name="テキスト ボックス 43"/>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45" name="テキスト ボックス 44"/>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1"/>
                    <a:stretch>
                      <a:fillRect b="-6557"/>
                    </a:stretch>
                  </a:blipFill>
                </p:spPr>
                <p:txBody>
                  <a:bodyPr/>
                  <a:lstStyle/>
                  <a:p>
                    <a:r>
                      <a:rPr lang="ja-JP" altLang="en-US">
                        <a:noFill/>
                      </a:rPr>
                      <a:t> </a:t>
                    </a:r>
                  </a:p>
                </p:txBody>
              </p:sp>
            </mc:Fallback>
          </mc:AlternateContent>
        </p:grpSp>
        <p:sp>
          <p:nvSpPr>
            <p:cNvPr id="42" name="テキスト ボックス 41"/>
            <p:cNvSpPr txBox="1"/>
            <p:nvPr/>
          </p:nvSpPr>
          <p:spPr>
            <a:xfrm>
              <a:off x="8135158" y="3060254"/>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43" name="テキスト ボックス 42"/>
            <p:cNvSpPr txBox="1"/>
            <p:nvPr/>
          </p:nvSpPr>
          <p:spPr>
            <a:xfrm>
              <a:off x="8123597" y="5073505"/>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grpSp>
        <p:nvGrpSpPr>
          <p:cNvPr id="46" name="グループ化 45"/>
          <p:cNvGrpSpPr/>
          <p:nvPr/>
        </p:nvGrpSpPr>
        <p:grpSpPr>
          <a:xfrm>
            <a:off x="894574" y="2913507"/>
            <a:ext cx="2502556" cy="1829252"/>
            <a:chOff x="4990704" y="2235720"/>
            <a:chExt cx="2502556" cy="1829252"/>
          </a:xfrm>
        </p:grpSpPr>
        <p:cxnSp>
          <p:nvCxnSpPr>
            <p:cNvPr id="47" name="直線矢印コネクタ 46"/>
            <p:cNvCxnSpPr/>
            <p:nvPr/>
          </p:nvCxnSpPr>
          <p:spPr>
            <a:xfrm flipV="1">
              <a:off x="5004048" y="4055124"/>
              <a:ext cx="2489212"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flipV="1">
              <a:off x="4990704" y="2235720"/>
              <a:ext cx="2492" cy="182925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aphicFrame>
        <p:nvGraphicFramePr>
          <p:cNvPr id="49" name="表 48"/>
          <p:cNvGraphicFramePr>
            <a:graphicFrameLocks noGrp="1"/>
          </p:cNvGraphicFramePr>
          <p:nvPr>
            <p:extLst>
              <p:ext uri="{D42A27DB-BD31-4B8C-83A1-F6EECF244321}">
                <p14:modId xmlns:p14="http://schemas.microsoft.com/office/powerpoint/2010/main" val="2478732038"/>
              </p:ext>
            </p:extLst>
          </p:nvPr>
        </p:nvGraphicFramePr>
        <p:xfrm>
          <a:off x="896744" y="3056513"/>
          <a:ext cx="2291080" cy="1685781"/>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3595080323"/>
              </p:ext>
            </p:extLst>
          </p:nvPr>
        </p:nvGraphicFramePr>
        <p:xfrm>
          <a:off x="3498138" y="3050152"/>
          <a:ext cx="833120" cy="1685781"/>
        </p:xfrm>
        <a:graphic>
          <a:graphicData uri="http://schemas.openxmlformats.org/drawingml/2006/table">
            <a:tbl>
              <a:tblPr firstRow="1" bandRow="1">
                <a:effectLst/>
                <a:tableStyleId>{5C22544A-7EE6-4342-B048-85BDC9FD1C3A}</a:tableStyleId>
              </a:tblPr>
              <a:tblGrid>
                <a:gridCol w="208280"/>
                <a:gridCol w="208280"/>
                <a:gridCol w="208280"/>
                <a:gridCol w="208280"/>
              </a:tblGrid>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1" name="直線コネクタ 50"/>
          <p:cNvCxnSpPr/>
          <p:nvPr/>
        </p:nvCxnSpPr>
        <p:spPr>
          <a:xfrm flipH="1">
            <a:off x="3175844" y="2787765"/>
            <a:ext cx="24548" cy="19481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309631" y="2409242"/>
            <a:ext cx="1800493" cy="369332"/>
          </a:xfrm>
          <a:prstGeom prst="rect">
            <a:avLst/>
          </a:prstGeom>
          <a:noFill/>
          <a:ln>
            <a:noFill/>
          </a:ln>
        </p:spPr>
        <p:txBody>
          <a:bodyPr wrap="none" rtlCol="0">
            <a:spAutoFit/>
          </a:bodyPr>
          <a:lstStyle/>
          <a:p>
            <a:r>
              <a:rPr kumimoji="1" lang="ja-JP" altLang="en-US" dirty="0" smtClean="0">
                <a:latin typeface="ＭＳ Ｐゴシック" pitchFamily="50" charset="-128"/>
                <a:ea typeface="ＭＳ Ｐゴシック" pitchFamily="50" charset="-128"/>
              </a:rPr>
              <a:t>時間軸の最大値</a:t>
            </a:r>
            <a:endParaRPr kumimoji="1" lang="ja-JP" altLang="en-US" dirty="0">
              <a:latin typeface="ＭＳ Ｐゴシック" pitchFamily="50" charset="-128"/>
              <a:ea typeface="ＭＳ Ｐゴシック" pitchFamily="50" charset="-128"/>
            </a:endParaRPr>
          </a:p>
        </p:txBody>
      </p:sp>
      <p:sp>
        <p:nvSpPr>
          <p:cNvPr id="53" name="テキスト ボックス 52"/>
          <p:cNvSpPr txBox="1"/>
          <p:nvPr/>
        </p:nvSpPr>
        <p:spPr>
          <a:xfrm>
            <a:off x="421152" y="2967439"/>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54" name="テキスト ボックス 53"/>
          <p:cNvSpPr txBox="1"/>
          <p:nvPr/>
        </p:nvSpPr>
        <p:spPr>
          <a:xfrm>
            <a:off x="2668702" y="4735933"/>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
        <p:nvSpPr>
          <p:cNvPr id="55" name="テキスト ボックス 54"/>
          <p:cNvSpPr txBox="1"/>
          <p:nvPr/>
        </p:nvSpPr>
        <p:spPr>
          <a:xfrm>
            <a:off x="3059904" y="5040678"/>
            <a:ext cx="1569660" cy="369332"/>
          </a:xfrm>
          <a:prstGeom prst="rect">
            <a:avLst/>
          </a:prstGeom>
          <a:noFill/>
          <a:ln>
            <a:noFill/>
          </a:ln>
        </p:spPr>
        <p:txBody>
          <a:bodyPr wrap="none" rtlCol="0">
            <a:spAutoFit/>
          </a:bodyPr>
          <a:lstStyle/>
          <a:p>
            <a:r>
              <a:rPr kumimoji="1" lang="ja-JP" altLang="en-US" dirty="0" smtClean="0">
                <a:latin typeface="ＭＳ Ｐゴシック" pitchFamily="50" charset="-128"/>
                <a:ea typeface="ＭＳ Ｐゴシック" pitchFamily="50" charset="-128"/>
              </a:rPr>
              <a:t>知識化不可能</a:t>
            </a:r>
            <a:endParaRPr kumimoji="1" lang="ja-JP" altLang="en-US" dirty="0">
              <a:latin typeface="ＭＳ Ｐゴシック" pitchFamily="50" charset="-128"/>
              <a:ea typeface="ＭＳ Ｐゴシック" pitchFamily="50" charset="-128"/>
            </a:endParaRPr>
          </a:p>
        </p:txBody>
      </p:sp>
      <p:cxnSp>
        <p:nvCxnSpPr>
          <p:cNvPr id="56" name="直線コネクタ 55"/>
          <p:cNvCxnSpPr/>
          <p:nvPr/>
        </p:nvCxnSpPr>
        <p:spPr>
          <a:xfrm flipH="1">
            <a:off x="3471931" y="4879572"/>
            <a:ext cx="891637" cy="9395"/>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endCxn id="55" idx="0"/>
          </p:cNvCxnSpPr>
          <p:nvPr/>
        </p:nvCxnSpPr>
        <p:spPr>
          <a:xfrm flipH="1">
            <a:off x="3844734" y="4879572"/>
            <a:ext cx="78548" cy="16110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フリーフォーム 57"/>
          <p:cNvSpPr/>
          <p:nvPr/>
        </p:nvSpPr>
        <p:spPr>
          <a:xfrm>
            <a:off x="897066" y="3319973"/>
            <a:ext cx="2947668" cy="1205655"/>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81398" y="5589240"/>
            <a:ext cx="8712968" cy="492443"/>
          </a:xfrm>
          <a:prstGeom prst="rect">
            <a:avLst/>
          </a:prstGeom>
          <a:noFill/>
          <a:ln>
            <a:noFill/>
          </a:ln>
        </p:spPr>
        <p:txBody>
          <a:bodyPr wrap="square" rtlCol="0">
            <a:spAutoFit/>
          </a:bodyPr>
          <a:lstStyle/>
          <a:p>
            <a:r>
              <a:rPr kumimoji="1" lang="ja-JP" altLang="en-US" sz="2600" dirty="0" smtClean="0">
                <a:latin typeface="ＭＳ Ｐゴシック" pitchFamily="50" charset="-128"/>
                <a:ea typeface="ＭＳ Ｐゴシック" pitchFamily="50" charset="-128"/>
              </a:rPr>
              <a:t>時間軸を用いない知識空間と利用法　　　　</a:t>
            </a:r>
            <a:r>
              <a:rPr kumimoji="1" lang="en-US" altLang="ja-JP" sz="2600" dirty="0" smtClean="0">
                <a:solidFill>
                  <a:schemeClr val="accent1">
                    <a:lumMod val="60000"/>
                    <a:lumOff val="40000"/>
                  </a:schemeClr>
                </a:solidFill>
                <a:latin typeface="ＭＳ Ｐゴシック" pitchFamily="50" charset="-128"/>
                <a:ea typeface="ＭＳ Ｐゴシック" pitchFamily="50" charset="-128"/>
              </a:rPr>
              <a:t>Motion Space TS</a:t>
            </a:r>
            <a:endParaRPr kumimoji="1" lang="ja-JP" altLang="en-US" sz="2600" dirty="0">
              <a:solidFill>
                <a:schemeClr val="accent1">
                  <a:lumMod val="60000"/>
                  <a:lumOff val="40000"/>
                </a:schemeClr>
              </a:solidFill>
              <a:latin typeface="ＭＳ Ｐゴシック" pitchFamily="50" charset="-128"/>
              <a:ea typeface="ＭＳ Ｐゴシック" pitchFamily="50" charset="-128"/>
            </a:endParaRPr>
          </a:p>
        </p:txBody>
      </p:sp>
      <p:sp>
        <p:nvSpPr>
          <p:cNvPr id="63" name="右矢印 62"/>
          <p:cNvSpPr/>
          <p:nvPr/>
        </p:nvSpPr>
        <p:spPr>
          <a:xfrm>
            <a:off x="5596911" y="5589240"/>
            <a:ext cx="579766" cy="492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0281062"/>
      </p:ext>
    </p:extLst>
  </p:cSld>
  <p:clrMapOvr>
    <a:masterClrMapping/>
  </p:clrMapOvr>
  <mc:AlternateContent xmlns:mc="http://schemas.openxmlformats.org/markup-compatibility/2006" xmlns:p14="http://schemas.microsoft.com/office/powerpoint/2010/main">
    <mc:Choice Requires="p14">
      <p:transition spd="slow" p14:dur="2000" advTm="96083"/>
    </mc:Choice>
    <mc:Fallback xmlns="">
      <p:transition spd="slow" advTm="9608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32656"/>
            <a:ext cx="7689980" cy="792088"/>
          </a:xfrm>
        </p:spPr>
        <p:txBody>
          <a:bodyPr>
            <a:noAutofit/>
          </a:bodyPr>
          <a:lstStyle/>
          <a:p>
            <a:r>
              <a:rPr lang="en-US" altLang="ja-JP" sz="4800" dirty="0" smtClean="0">
                <a:latin typeface="ＭＳ Ｐゴシック" pitchFamily="50" charset="-128"/>
                <a:ea typeface="ＭＳ Ｐゴシック" pitchFamily="50" charset="-128"/>
              </a:rPr>
              <a:t>Motion Space TS</a:t>
            </a:r>
            <a:r>
              <a:rPr lang="ja-JP" altLang="en-US" sz="4800" dirty="0" smtClean="0">
                <a:latin typeface="ＭＳ Ｐゴシック" pitchFamily="50" charset="-128"/>
                <a:ea typeface="ＭＳ Ｐゴシック" pitchFamily="50" charset="-128"/>
              </a:rPr>
              <a:t>概要図</a:t>
            </a:r>
            <a:endParaRPr kumimoji="1" lang="ja-JP" altLang="en-US" sz="4800" dirty="0">
              <a:latin typeface="ＭＳ Ｐゴシック" pitchFamily="50" charset="-128"/>
              <a:ea typeface="ＭＳ Ｐゴシック" pitchFamily="50" charset="-128"/>
            </a:endParaRPr>
          </a:p>
        </p:txBody>
      </p:sp>
      <p:grpSp>
        <p:nvGrpSpPr>
          <p:cNvPr id="212" name="グループ化 211"/>
          <p:cNvGrpSpPr/>
          <p:nvPr/>
        </p:nvGrpSpPr>
        <p:grpSpPr>
          <a:xfrm>
            <a:off x="1201683" y="1199973"/>
            <a:ext cx="6943767" cy="4931527"/>
            <a:chOff x="591869" y="1183724"/>
            <a:chExt cx="6943767" cy="4931527"/>
          </a:xfrm>
        </p:grpSpPr>
        <p:grpSp>
          <p:nvGrpSpPr>
            <p:cNvPr id="199" name="グループ化 198"/>
            <p:cNvGrpSpPr/>
            <p:nvPr/>
          </p:nvGrpSpPr>
          <p:grpSpPr>
            <a:xfrm>
              <a:off x="591869" y="1183724"/>
              <a:ext cx="6833414" cy="4494440"/>
              <a:chOff x="1220964" y="1183724"/>
              <a:chExt cx="6833414" cy="4494440"/>
            </a:xfrm>
          </p:grpSpPr>
          <p:grpSp>
            <p:nvGrpSpPr>
              <p:cNvPr id="173" name="グループ化 172"/>
              <p:cNvGrpSpPr/>
              <p:nvPr/>
            </p:nvGrpSpPr>
            <p:grpSpPr>
              <a:xfrm>
                <a:off x="1220964" y="1183724"/>
                <a:ext cx="6833414" cy="4494440"/>
                <a:chOff x="1220964" y="1183724"/>
                <a:chExt cx="6833414" cy="4494440"/>
              </a:xfrm>
            </p:grpSpPr>
            <p:grpSp>
              <p:nvGrpSpPr>
                <p:cNvPr id="164" name="グループ化 163"/>
                <p:cNvGrpSpPr/>
                <p:nvPr/>
              </p:nvGrpSpPr>
              <p:grpSpPr>
                <a:xfrm>
                  <a:off x="1220964" y="1183724"/>
                  <a:ext cx="6833414" cy="4494440"/>
                  <a:chOff x="1527416" y="1183725"/>
                  <a:chExt cx="6833414" cy="4494440"/>
                </a:xfrm>
              </p:grpSpPr>
              <p:grpSp>
                <p:nvGrpSpPr>
                  <p:cNvPr id="26" name="グループ化 25"/>
                  <p:cNvGrpSpPr/>
                  <p:nvPr/>
                </p:nvGrpSpPr>
                <p:grpSpPr>
                  <a:xfrm>
                    <a:off x="1949523" y="2585060"/>
                    <a:ext cx="6411307" cy="2552578"/>
                    <a:chOff x="2944790" y="2704136"/>
                    <a:chExt cx="6411307" cy="2552578"/>
                  </a:xfrm>
                </p:grpSpPr>
                <p:sp>
                  <p:nvSpPr>
                    <p:cNvPr id="54" name="テキスト ボックス 53"/>
                    <p:cNvSpPr txBox="1"/>
                    <p:nvPr/>
                  </p:nvSpPr>
                  <p:spPr>
                    <a:xfrm rot="16200000">
                      <a:off x="6029997" y="4417766"/>
                      <a:ext cx="461665" cy="1216231"/>
                    </a:xfrm>
                    <a:prstGeom prst="rect">
                      <a:avLst/>
                    </a:prstGeom>
                    <a:noFill/>
                    <a:ln w="28575">
                      <a:solidFill>
                        <a:schemeClr val="tx1"/>
                      </a:solidFill>
                    </a:ln>
                  </p:spPr>
                  <p:txBody>
                    <a:bodyPr vert="eaVert" wrap="square" rtlCol="0">
                      <a:spAutoFit/>
                    </a:bodyPr>
                    <a:lstStyle/>
                    <a:p>
                      <a:pPr algn="ctr"/>
                      <a:r>
                        <a:rPr lang="ja-JP" altLang="en-US" dirty="0">
                          <a:latin typeface="ＭＳ Ｐゴシック" pitchFamily="50" charset="-128"/>
                          <a:ea typeface="ＭＳ Ｐゴシック" pitchFamily="50" charset="-128"/>
                        </a:rPr>
                        <a:t>環境</a:t>
                      </a:r>
                      <a:endParaRPr kumimoji="1" lang="ja-JP" altLang="en-US" dirty="0">
                        <a:latin typeface="ＭＳ Ｐゴシック" pitchFamily="50" charset="-128"/>
                        <a:ea typeface="ＭＳ Ｐゴシック" pitchFamily="50" charset="-128"/>
                      </a:endParaRPr>
                    </a:p>
                  </p:txBody>
                </p:sp>
                <p:sp>
                  <p:nvSpPr>
                    <p:cNvPr id="56" name="テキスト ボックス 55"/>
                    <p:cNvSpPr txBox="1"/>
                    <p:nvPr/>
                  </p:nvSpPr>
                  <p:spPr>
                    <a:xfrm rot="16200000">
                      <a:off x="8469316" y="2248242"/>
                      <a:ext cx="430887" cy="1342675"/>
                    </a:xfrm>
                    <a:prstGeom prst="rect">
                      <a:avLst/>
                    </a:prstGeom>
                    <a:noFill/>
                    <a:ln w="28575">
                      <a:solidFill>
                        <a:schemeClr val="tx1"/>
                      </a:solidFill>
                    </a:ln>
                  </p:spPr>
                  <p:txBody>
                    <a:bodyPr vert="eaVert" wrap="none" rtlCol="0">
                      <a:spAutoFit/>
                    </a:bodyPr>
                    <a:lstStyle/>
                    <a:p>
                      <a:pPr algn="ctr"/>
                      <a:r>
                        <a:rPr kumimoji="1" lang="ja-JP" altLang="en-US" sz="1600" b="1" dirty="0" smtClean="0">
                          <a:latin typeface="ＭＳ Ｐゴシック" pitchFamily="50" charset="-128"/>
                          <a:ea typeface="ＭＳ Ｐゴシック" pitchFamily="50" charset="-128"/>
                        </a:rPr>
                        <a:t>アクチュエータ</a:t>
                      </a:r>
                      <a:endParaRPr kumimoji="1" lang="ja-JP" altLang="en-US" sz="1600" b="1" dirty="0">
                        <a:latin typeface="ＭＳ Ｐゴシック" pitchFamily="50" charset="-128"/>
                        <a:ea typeface="ＭＳ Ｐゴシック" pitchFamily="50" charset="-128"/>
                      </a:endParaRPr>
                    </a:p>
                  </p:txBody>
                </p:sp>
                <p:sp>
                  <p:nvSpPr>
                    <p:cNvPr id="57" name="テキスト ボックス 56"/>
                    <p:cNvSpPr txBox="1"/>
                    <p:nvPr/>
                  </p:nvSpPr>
                  <p:spPr>
                    <a:xfrm rot="16200000">
                      <a:off x="3324113" y="2326288"/>
                      <a:ext cx="430887" cy="1189533"/>
                    </a:xfrm>
                    <a:prstGeom prst="rect">
                      <a:avLst/>
                    </a:prstGeom>
                    <a:noFill/>
                    <a:ln w="28575">
                      <a:solidFill>
                        <a:schemeClr val="tx1"/>
                      </a:solidFill>
                    </a:ln>
                  </p:spPr>
                  <p:txBody>
                    <a:bodyPr vert="eaVert" wrap="square" rtlCol="0">
                      <a:spAutoFit/>
                    </a:bodyPr>
                    <a:lstStyle/>
                    <a:p>
                      <a:pPr algn="ctr"/>
                      <a:r>
                        <a:rPr kumimoji="1" lang="ja-JP" altLang="en-US" sz="1600" b="1" dirty="0" smtClean="0">
                          <a:latin typeface="ＭＳ Ｐゴシック" pitchFamily="50" charset="-128"/>
                          <a:ea typeface="ＭＳ Ｐゴシック" pitchFamily="50" charset="-128"/>
                        </a:rPr>
                        <a:t>センサ</a:t>
                      </a:r>
                      <a:endParaRPr kumimoji="1" lang="ja-JP" altLang="en-US" sz="1600" b="1" dirty="0">
                        <a:latin typeface="ＭＳ Ｐゴシック" pitchFamily="50" charset="-128"/>
                        <a:ea typeface="ＭＳ Ｐゴシック" pitchFamily="50" charset="-128"/>
                      </a:endParaRPr>
                    </a:p>
                  </p:txBody>
                </p:sp>
              </p:grpSp>
              <p:cxnSp>
                <p:nvCxnSpPr>
                  <p:cNvPr id="65" name="カギ線コネクタ 64"/>
                  <p:cNvCxnSpPr/>
                  <p:nvPr/>
                </p:nvCxnSpPr>
                <p:spPr>
                  <a:xfrm rot="10800000">
                    <a:off x="1527429" y="2914067"/>
                    <a:ext cx="3130018" cy="1928327"/>
                  </a:xfrm>
                  <a:prstGeom prst="bentConnector3">
                    <a:avLst>
                      <a:gd name="adj1" fmla="val 99510"/>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1949523" y="1183725"/>
                    <a:ext cx="6411307" cy="31955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カギ線コネクタ 79"/>
                  <p:cNvCxnSpPr/>
                  <p:nvPr/>
                </p:nvCxnSpPr>
                <p:spPr>
                  <a:xfrm>
                    <a:off x="1527416" y="2914063"/>
                    <a:ext cx="424759" cy="1"/>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3062264" y="4503840"/>
                    <a:ext cx="1584553"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lang="ja-JP" altLang="en-US" sz="1600" b="1" dirty="0">
                      <a:latin typeface="ＭＳ Ｐゴシック" pitchFamily="50" charset="-128"/>
                      <a:ea typeface="ＭＳ Ｐゴシック" pitchFamily="50" charset="-128"/>
                    </a:endParaRPr>
                  </a:p>
                </p:txBody>
              </p:sp>
              <p:sp>
                <p:nvSpPr>
                  <p:cNvPr id="122" name="テキスト ボックス 121"/>
                  <p:cNvSpPr txBox="1"/>
                  <p:nvPr/>
                </p:nvSpPr>
                <p:spPr>
                  <a:xfrm>
                    <a:off x="3205949" y="5339611"/>
                    <a:ext cx="1474377"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動作指示</a:t>
                    </a:r>
                    <a:endParaRPr lang="ja-JP" altLang="en-US" sz="1600" b="1" dirty="0">
                      <a:latin typeface="ＭＳ Ｐゴシック" pitchFamily="50" charset="-128"/>
                      <a:ea typeface="ＭＳ Ｐゴシック" pitchFamily="50" charset="-128"/>
                    </a:endParaRPr>
                  </a:p>
                </p:txBody>
              </p:sp>
              <p:sp>
                <p:nvSpPr>
                  <p:cNvPr id="123" name="テキスト ボックス 122"/>
                  <p:cNvSpPr txBox="1"/>
                  <p:nvPr/>
                </p:nvSpPr>
                <p:spPr>
                  <a:xfrm>
                    <a:off x="6387634" y="4503620"/>
                    <a:ext cx="1459240" cy="338554"/>
                  </a:xfrm>
                  <a:prstGeom prst="rect">
                    <a:avLst/>
                  </a:prstGeom>
                  <a:noFill/>
                  <a:ln w="28575">
                    <a:noFill/>
                  </a:ln>
                </p:spPr>
                <p:txBody>
                  <a:bodyPr wrap="square" rtlCol="0">
                    <a:spAutoFit/>
                  </a:bodyPr>
                  <a:lstStyle/>
                  <a:p>
                    <a:pPr algn="ctr"/>
                    <a:r>
                      <a:rPr lang="ja-JP" altLang="en-US" sz="1600" b="1" dirty="0" smtClean="0">
                        <a:latin typeface="ＭＳ Ｐゴシック" pitchFamily="50" charset="-128"/>
                        <a:ea typeface="ＭＳ Ｐゴシック" pitchFamily="50" charset="-128"/>
                      </a:rPr>
                      <a:t>ロボットの動作</a:t>
                    </a:r>
                    <a:endParaRPr lang="ja-JP" altLang="en-US" sz="1600" b="1" dirty="0">
                      <a:latin typeface="ＭＳ Ｐゴシック" pitchFamily="50" charset="-128"/>
                      <a:ea typeface="ＭＳ Ｐゴシック" pitchFamily="50" charset="-128"/>
                    </a:endParaRPr>
                  </a:p>
                </p:txBody>
              </p:sp>
            </p:grpSp>
            <p:grpSp>
              <p:nvGrpSpPr>
                <p:cNvPr id="166" name="グループ化 165"/>
                <p:cNvGrpSpPr/>
                <p:nvPr/>
              </p:nvGrpSpPr>
              <p:grpSpPr>
                <a:xfrm>
                  <a:off x="1978093" y="1321225"/>
                  <a:ext cx="5939192" cy="2711378"/>
                  <a:chOff x="1978093" y="1321225"/>
                  <a:chExt cx="5939192" cy="2711378"/>
                </a:xfrm>
              </p:grpSpPr>
              <p:grpSp>
                <p:nvGrpSpPr>
                  <p:cNvPr id="163" name="グループ化 162"/>
                  <p:cNvGrpSpPr/>
                  <p:nvPr/>
                </p:nvGrpSpPr>
                <p:grpSpPr>
                  <a:xfrm>
                    <a:off x="1978093" y="1321225"/>
                    <a:ext cx="5939192" cy="2711378"/>
                    <a:chOff x="2288849" y="1321225"/>
                    <a:chExt cx="5939192" cy="2711378"/>
                  </a:xfrm>
                </p:grpSpPr>
                <p:sp>
                  <p:nvSpPr>
                    <p:cNvPr id="112" name="テキスト ボックス 111"/>
                    <p:cNvSpPr txBox="1"/>
                    <p:nvPr/>
                  </p:nvSpPr>
                  <p:spPr>
                    <a:xfrm rot="16200000">
                      <a:off x="2768212" y="1521322"/>
                      <a:ext cx="430887" cy="1389614"/>
                    </a:xfrm>
                    <a:prstGeom prst="rect">
                      <a:avLst/>
                    </a:prstGeom>
                    <a:noFill/>
                    <a:ln w="28575">
                      <a:noFill/>
                    </a:ln>
                  </p:spPr>
                  <p:txBody>
                    <a:bodyPr vert="eaVert"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kumimoji="1" lang="ja-JP" altLang="en-US" sz="1600" b="1" dirty="0">
                        <a:latin typeface="ＭＳ Ｐゴシック" pitchFamily="50" charset="-128"/>
                        <a:ea typeface="ＭＳ Ｐゴシック" pitchFamily="50" charset="-128"/>
                      </a:endParaRPr>
                    </a:p>
                  </p:txBody>
                </p:sp>
                <p:sp>
                  <p:nvSpPr>
                    <p:cNvPr id="121" name="テキスト ボックス 120"/>
                    <p:cNvSpPr txBox="1"/>
                    <p:nvPr/>
                  </p:nvSpPr>
                  <p:spPr>
                    <a:xfrm rot="16200000">
                      <a:off x="7254655" y="2694838"/>
                      <a:ext cx="430887" cy="1515884"/>
                    </a:xfrm>
                    <a:prstGeom prst="rect">
                      <a:avLst/>
                    </a:prstGeom>
                    <a:noFill/>
                    <a:ln w="28575">
                      <a:noFill/>
                    </a:ln>
                  </p:spPr>
                  <p:txBody>
                    <a:bodyPr vert="eaVert" wrap="square" rtlCol="0">
                      <a:spAutoFit/>
                    </a:bodyPr>
                    <a:lstStyle/>
                    <a:p>
                      <a:pPr algn="ctr"/>
                      <a:r>
                        <a:rPr kumimoji="1" lang="ja-JP" altLang="en-US" sz="1600" b="1" dirty="0" smtClean="0">
                          <a:latin typeface="ＭＳ Ｐゴシック" pitchFamily="50" charset="-128"/>
                          <a:ea typeface="ＭＳ Ｐゴシック" pitchFamily="50" charset="-128"/>
                        </a:rPr>
                        <a:t>ロボットの動作</a:t>
                      </a:r>
                      <a:endParaRPr kumimoji="1" lang="ja-JP" altLang="en-US" sz="1600" b="1" dirty="0">
                        <a:latin typeface="ＭＳ Ｐゴシック" pitchFamily="50" charset="-128"/>
                        <a:ea typeface="ＭＳ Ｐゴシック" pitchFamily="50" charset="-128"/>
                      </a:endParaRPr>
                    </a:p>
                  </p:txBody>
                </p:sp>
                <p:grpSp>
                  <p:nvGrpSpPr>
                    <p:cNvPr id="27" name="グループ化 26"/>
                    <p:cNvGrpSpPr/>
                    <p:nvPr/>
                  </p:nvGrpSpPr>
                  <p:grpSpPr>
                    <a:xfrm>
                      <a:off x="4026013" y="1321225"/>
                      <a:ext cx="2322491" cy="2711378"/>
                      <a:chOff x="3775778" y="1246013"/>
                      <a:chExt cx="2322491" cy="2711378"/>
                    </a:xfrm>
                  </p:grpSpPr>
                  <p:sp>
                    <p:nvSpPr>
                      <p:cNvPr id="14" name="正方形/長方形 13"/>
                      <p:cNvSpPr/>
                      <p:nvPr/>
                    </p:nvSpPr>
                    <p:spPr>
                      <a:xfrm>
                        <a:off x="3775778" y="1330897"/>
                        <a:ext cx="2314096" cy="26264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rot="16200000">
                        <a:off x="4664223" y="365964"/>
                        <a:ext cx="553998" cy="2314095"/>
                      </a:xfrm>
                      <a:prstGeom prst="rect">
                        <a:avLst/>
                      </a:prstGeom>
                      <a:noFill/>
                      <a:ln w="28575">
                        <a:noFill/>
                      </a:ln>
                    </p:spPr>
                    <p:txBody>
                      <a:bodyPr vert="eaVert" wrap="none" rtlCol="0">
                        <a:spAutoFit/>
                      </a:bodyPr>
                      <a:lstStyle/>
                      <a:p>
                        <a:pPr algn="ctr"/>
                        <a:r>
                          <a:rPr kumimoji="1" lang="en-US" altLang="ja-JP" sz="2400" dirty="0" smtClean="0">
                            <a:latin typeface="ＭＳ Ｐゴシック" pitchFamily="50" charset="-128"/>
                            <a:ea typeface="ＭＳ Ｐゴシック" pitchFamily="50" charset="-128"/>
                          </a:rPr>
                          <a:t>Motion Space TS</a:t>
                        </a:r>
                        <a:endParaRPr kumimoji="1" lang="ja-JP" altLang="en-US" sz="2400" dirty="0">
                          <a:latin typeface="ＭＳ Ｐゴシック" pitchFamily="50" charset="-128"/>
                          <a:ea typeface="ＭＳ Ｐゴシック" pitchFamily="50" charset="-128"/>
                        </a:endParaRPr>
                      </a:p>
                    </p:txBody>
                  </p:sp>
                  <p:sp>
                    <p:nvSpPr>
                      <p:cNvPr id="79" name="テキスト ボックス 78"/>
                      <p:cNvSpPr txBox="1"/>
                      <p:nvPr/>
                    </p:nvSpPr>
                    <p:spPr>
                      <a:xfrm rot="16200000">
                        <a:off x="4655826" y="1103411"/>
                        <a:ext cx="553998" cy="1938992"/>
                      </a:xfrm>
                      <a:prstGeom prst="rect">
                        <a:avLst/>
                      </a:prstGeom>
                      <a:solidFill>
                        <a:schemeClr val="accent1">
                          <a:lumMod val="60000"/>
                          <a:lumOff val="40000"/>
                        </a:schemeClr>
                      </a:solidFill>
                      <a:ln w="28575">
                        <a:solidFill>
                          <a:schemeClr val="tx1"/>
                        </a:solidFill>
                      </a:ln>
                    </p:spPr>
                    <p:txBody>
                      <a:bodyPr vert="eaVert" wrap="none" rtlCol="0">
                        <a:spAutoFit/>
                      </a:bodyPr>
                      <a:lstStyle/>
                      <a:p>
                        <a:pPr algn="ctr"/>
                        <a:r>
                          <a:rPr kumimoji="1" lang="ja-JP" altLang="en-US" sz="2400" dirty="0" smtClean="0">
                            <a:solidFill>
                              <a:schemeClr val="bg1"/>
                            </a:solidFill>
                            <a:latin typeface="ＭＳ Ｐゴシック" pitchFamily="50" charset="-128"/>
                            <a:ea typeface="ＭＳ Ｐゴシック" pitchFamily="50" charset="-128"/>
                          </a:rPr>
                          <a:t>動作知識化部</a:t>
                        </a:r>
                        <a:endParaRPr kumimoji="1" lang="ja-JP" altLang="en-US" sz="2400" dirty="0">
                          <a:solidFill>
                            <a:schemeClr val="bg1"/>
                          </a:solidFill>
                          <a:latin typeface="ＭＳ Ｐゴシック" pitchFamily="50" charset="-128"/>
                          <a:ea typeface="ＭＳ Ｐゴシック" pitchFamily="50" charset="-128"/>
                        </a:endParaRPr>
                      </a:p>
                    </p:txBody>
                  </p:sp>
                  <p:sp>
                    <p:nvSpPr>
                      <p:cNvPr id="17" name="テキスト ボックス 16"/>
                      <p:cNvSpPr txBox="1"/>
                      <p:nvPr/>
                    </p:nvSpPr>
                    <p:spPr>
                      <a:xfrm rot="16200000">
                        <a:off x="4664223" y="2721794"/>
                        <a:ext cx="553998" cy="1631216"/>
                      </a:xfrm>
                      <a:prstGeom prst="rect">
                        <a:avLst/>
                      </a:prstGeom>
                      <a:solidFill>
                        <a:srgbClr val="89B0FF"/>
                      </a:solidFill>
                      <a:ln w="28575">
                        <a:solidFill>
                          <a:schemeClr val="tx1"/>
                        </a:solidFill>
                      </a:ln>
                    </p:spPr>
                    <p:txBody>
                      <a:bodyPr vert="eaVert" wrap="none" rtlCol="0">
                        <a:spAutoFit/>
                      </a:bodyPr>
                      <a:lstStyle/>
                      <a:p>
                        <a:pPr algn="ctr"/>
                        <a:r>
                          <a:rPr kumimoji="1" lang="ja-JP" altLang="en-US" sz="2400" dirty="0" smtClean="0">
                            <a:solidFill>
                              <a:schemeClr val="bg1"/>
                            </a:solidFill>
                            <a:latin typeface="ＭＳ Ｐゴシック" pitchFamily="50" charset="-128"/>
                            <a:ea typeface="ＭＳ Ｐゴシック" pitchFamily="50" charset="-128"/>
                          </a:rPr>
                          <a:t>動作生成部</a:t>
                        </a:r>
                        <a:endParaRPr kumimoji="1" lang="ja-JP" altLang="en-US" sz="2400" dirty="0">
                          <a:solidFill>
                            <a:schemeClr val="bg1"/>
                          </a:solidFill>
                          <a:latin typeface="ＭＳ Ｐゴシック" pitchFamily="50" charset="-128"/>
                          <a:ea typeface="ＭＳ Ｐゴシック" pitchFamily="50" charset="-128"/>
                        </a:endParaRPr>
                      </a:p>
                    </p:txBody>
                  </p:sp>
                </p:grpSp>
                <p:cxnSp>
                  <p:nvCxnSpPr>
                    <p:cNvPr id="28" name="カギ線コネクタ 27"/>
                    <p:cNvCxnSpPr>
                      <a:endCxn id="79" idx="0"/>
                    </p:cNvCxnSpPr>
                    <p:nvPr/>
                  </p:nvCxnSpPr>
                  <p:spPr>
                    <a:xfrm flipV="1">
                      <a:off x="3143360" y="2148119"/>
                      <a:ext cx="1070204" cy="564876"/>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a:endCxn id="17" idx="0"/>
                    </p:cNvCxnSpPr>
                    <p:nvPr/>
                  </p:nvCxnSpPr>
                  <p:spPr>
                    <a:xfrm>
                      <a:off x="3143360" y="2862058"/>
                      <a:ext cx="1232489" cy="750556"/>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カギ線コネクタ 33"/>
                  <p:cNvCxnSpPr>
                    <a:stCxn id="17" idx="2"/>
                    <a:endCxn id="56" idx="0"/>
                  </p:cNvCxnSpPr>
                  <p:nvPr/>
                </p:nvCxnSpPr>
                <p:spPr>
                  <a:xfrm flipV="1">
                    <a:off x="5696309" y="2800502"/>
                    <a:ext cx="1015394" cy="812112"/>
                  </a:xfrm>
                  <a:prstGeom prst="bentConnector3">
                    <a:avLst>
                      <a:gd name="adj1" fmla="val 6801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198" name="テキスト ボックス 197"/>
              <p:cNvSpPr txBox="1"/>
              <p:nvPr/>
            </p:nvSpPr>
            <p:spPr>
              <a:xfrm rot="16200000">
                <a:off x="1939724" y="921633"/>
                <a:ext cx="553998" cy="1078180"/>
              </a:xfrm>
              <a:prstGeom prst="rect">
                <a:avLst/>
              </a:prstGeom>
              <a:noFill/>
              <a:ln w="28575">
                <a:noFill/>
              </a:ln>
            </p:spPr>
            <p:txBody>
              <a:bodyPr vert="eaVert" wrap="none" rtlCol="0">
                <a:spAutoFit/>
              </a:bodyPr>
              <a:lstStyle/>
              <a:p>
                <a:pPr algn="ctr"/>
                <a:r>
                  <a:rPr lang="ja-JP" altLang="en-US" sz="2400" dirty="0">
                    <a:latin typeface="ＭＳ Ｐゴシック" pitchFamily="50" charset="-128"/>
                    <a:ea typeface="ＭＳ Ｐゴシック" pitchFamily="50" charset="-128"/>
                  </a:rPr>
                  <a:t>ロボット</a:t>
                </a:r>
                <a:endParaRPr kumimoji="1" lang="ja-JP" altLang="en-US" sz="2400" dirty="0">
                  <a:latin typeface="ＭＳ Ｐゴシック" pitchFamily="50" charset="-128"/>
                  <a:ea typeface="ＭＳ Ｐゴシック" pitchFamily="50" charset="-128"/>
                </a:endParaRPr>
              </a:p>
            </p:txBody>
          </p:sp>
        </p:grpSp>
        <p:grpSp>
          <p:nvGrpSpPr>
            <p:cNvPr id="205" name="グループ化 204"/>
            <p:cNvGrpSpPr/>
            <p:nvPr/>
          </p:nvGrpSpPr>
          <p:grpSpPr>
            <a:xfrm>
              <a:off x="5938512" y="5191921"/>
              <a:ext cx="1597124" cy="923330"/>
              <a:chOff x="6974042" y="5228354"/>
              <a:chExt cx="1153992" cy="923330"/>
            </a:xfrm>
          </p:grpSpPr>
          <p:cxnSp>
            <p:nvCxnSpPr>
              <p:cNvPr id="200" name="カギ線コネクタ 199"/>
              <p:cNvCxnSpPr/>
              <p:nvPr/>
            </p:nvCxnSpPr>
            <p:spPr>
              <a:xfrm flipV="1">
                <a:off x="7759918" y="5421039"/>
                <a:ext cx="368116" cy="1518"/>
              </a:xfrm>
              <a:prstGeom prst="bentConnector3">
                <a:avLst>
                  <a:gd name="adj1" fmla="val 5000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1" name="テキスト ボックス 200"/>
              <p:cNvSpPr txBox="1"/>
              <p:nvPr/>
            </p:nvSpPr>
            <p:spPr>
              <a:xfrm rot="16200000">
                <a:off x="6977792" y="5224604"/>
                <a:ext cx="923330" cy="930829"/>
              </a:xfrm>
              <a:prstGeom prst="rect">
                <a:avLst/>
              </a:prstGeom>
              <a:noFill/>
              <a:ln w="28575">
                <a:noFill/>
              </a:ln>
            </p:spPr>
            <p:txBody>
              <a:bodyPr vert="eaVert" wrap="square" rtlCol="0">
                <a:spAutoFit/>
              </a:bodyPr>
              <a:lstStyle/>
              <a:p>
                <a:r>
                  <a:rPr kumimoji="1" lang="ja-JP" altLang="en-US" sz="1600" dirty="0" smtClean="0">
                    <a:latin typeface="ＭＳ Ｐゴシック" pitchFamily="50" charset="-128"/>
                    <a:ea typeface="ＭＳ Ｐゴシック" pitchFamily="50" charset="-128"/>
                  </a:rPr>
                  <a:t>動作知識化</a:t>
                </a:r>
                <a:r>
                  <a:rPr lang="ja-JP" altLang="en-US" sz="1600" dirty="0" smtClean="0">
                    <a:latin typeface="ＭＳ Ｐゴシック" pitchFamily="50" charset="-128"/>
                    <a:ea typeface="ＭＳ Ｐゴシック" pitchFamily="50" charset="-128"/>
                  </a:rPr>
                  <a:t>動作生成</a:t>
                </a:r>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共通情報</a:t>
                </a:r>
                <a:endParaRPr lang="en-US" altLang="ja-JP" sz="1600" dirty="0" smtClean="0">
                  <a:latin typeface="ＭＳ Ｐゴシック" pitchFamily="50" charset="-128"/>
                  <a:ea typeface="ＭＳ Ｐゴシック" pitchFamily="50" charset="-128"/>
                </a:endParaRPr>
              </a:p>
            </p:txBody>
          </p:sp>
          <p:cxnSp>
            <p:nvCxnSpPr>
              <p:cNvPr id="202" name="カギ線コネクタ 201"/>
              <p:cNvCxnSpPr/>
              <p:nvPr/>
            </p:nvCxnSpPr>
            <p:spPr>
              <a:xfrm>
                <a:off x="7773438" y="5693203"/>
                <a:ext cx="349046" cy="1"/>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sp>
        <p:nvSpPr>
          <p:cNvPr id="96" name="テキスト ボックス 95"/>
          <p:cNvSpPr txBox="1"/>
          <p:nvPr/>
        </p:nvSpPr>
        <p:spPr>
          <a:xfrm rot="16200000">
            <a:off x="2321172" y="2771002"/>
            <a:ext cx="430887" cy="1389614"/>
          </a:xfrm>
          <a:prstGeom prst="rect">
            <a:avLst/>
          </a:prstGeom>
          <a:noFill/>
          <a:ln w="28575">
            <a:noFill/>
          </a:ln>
        </p:spPr>
        <p:txBody>
          <a:bodyPr vert="eaVert" wrap="square" rtlCol="0">
            <a:spAutoFit/>
          </a:bodyPr>
          <a:lstStyle/>
          <a:p>
            <a:pPr algn="ctr"/>
            <a:r>
              <a:rPr lang="ja-JP" altLang="en-US" sz="1600" b="1" dirty="0" smtClean="0">
                <a:latin typeface="ＭＳ Ｐゴシック" pitchFamily="50" charset="-128"/>
                <a:ea typeface="ＭＳ Ｐゴシック" pitchFamily="50" charset="-128"/>
              </a:rPr>
              <a:t>ロボットの状態</a:t>
            </a:r>
            <a:endParaRPr kumimoji="1" lang="ja-JP" altLang="en-US" sz="1600" b="1" dirty="0">
              <a:latin typeface="ＭＳ Ｐゴシック" pitchFamily="50" charset="-128"/>
              <a:ea typeface="ＭＳ Ｐゴシック" pitchFamily="50" charset="-128"/>
            </a:endParaRPr>
          </a:p>
        </p:txBody>
      </p:sp>
      <p:sp>
        <p:nvSpPr>
          <p:cNvPr id="66" name="テキスト ボックス 65"/>
          <p:cNvSpPr txBox="1"/>
          <p:nvPr/>
        </p:nvSpPr>
        <p:spPr>
          <a:xfrm rot="16200000">
            <a:off x="4536788" y="2214841"/>
            <a:ext cx="553998" cy="1323439"/>
          </a:xfrm>
          <a:prstGeom prst="rect">
            <a:avLst/>
          </a:prstGeom>
          <a:solidFill>
            <a:srgbClr val="92D050"/>
          </a:solidFill>
          <a:ln w="28575">
            <a:solidFill>
              <a:schemeClr val="tx1"/>
            </a:solidFill>
          </a:ln>
        </p:spPr>
        <p:txBody>
          <a:bodyPr vert="eaVert" wrap="none" rtlCol="0">
            <a:spAutoFit/>
          </a:bodyPr>
          <a:lstStyle/>
          <a:p>
            <a:pPr algn="ctr"/>
            <a:r>
              <a:rPr lang="ja-JP" altLang="en-US" sz="2400" dirty="0">
                <a:solidFill>
                  <a:schemeClr val="bg1"/>
                </a:solidFill>
                <a:latin typeface="ＭＳ Ｐゴシック" pitchFamily="50" charset="-128"/>
                <a:ea typeface="ＭＳ Ｐゴシック" pitchFamily="50" charset="-128"/>
              </a:rPr>
              <a:t>知識空間</a:t>
            </a:r>
            <a:endParaRPr kumimoji="1" lang="ja-JP" altLang="en-US" sz="2400" dirty="0">
              <a:solidFill>
                <a:schemeClr val="bg1"/>
              </a:solidFill>
              <a:latin typeface="ＭＳ Ｐゴシック" pitchFamily="50" charset="-128"/>
              <a:ea typeface="ＭＳ Ｐゴシック" pitchFamily="50" charset="-128"/>
            </a:endParaRPr>
          </a:p>
        </p:txBody>
      </p:sp>
      <p:sp>
        <p:nvSpPr>
          <p:cNvPr id="138" name="テキスト ボックス 137"/>
          <p:cNvSpPr txBox="1"/>
          <p:nvPr/>
        </p:nvSpPr>
        <p:spPr>
          <a:xfrm rot="16200000">
            <a:off x="4678271" y="5162674"/>
            <a:ext cx="461665" cy="1109022"/>
          </a:xfrm>
          <a:prstGeom prst="rect">
            <a:avLst/>
          </a:prstGeom>
          <a:noFill/>
          <a:ln w="28575">
            <a:solidFill>
              <a:schemeClr val="tx1"/>
            </a:solidFill>
          </a:ln>
        </p:spPr>
        <p:txBody>
          <a:bodyPr vert="eaVert" wrap="square" rtlCol="0">
            <a:spAutoFit/>
          </a:bodyPr>
          <a:lstStyle/>
          <a:p>
            <a:pPr algn="ctr"/>
            <a:r>
              <a:rPr lang="ja-JP" altLang="en-US" dirty="0">
                <a:latin typeface="ＭＳ Ｐゴシック" pitchFamily="50" charset="-128"/>
                <a:ea typeface="ＭＳ Ｐゴシック" pitchFamily="50" charset="-128"/>
              </a:rPr>
              <a:t>利用者</a:t>
            </a:r>
            <a:endParaRPr kumimoji="1" lang="ja-JP" altLang="en-US" dirty="0">
              <a:latin typeface="ＭＳ Ｐゴシック" pitchFamily="50" charset="-128"/>
              <a:ea typeface="ＭＳ Ｐゴシック" pitchFamily="50" charset="-128"/>
            </a:endParaRPr>
          </a:p>
        </p:txBody>
      </p:sp>
      <p:cxnSp>
        <p:nvCxnSpPr>
          <p:cNvPr id="167" name="直線矢印コネクタ 166"/>
          <p:cNvCxnSpPr/>
          <p:nvPr/>
        </p:nvCxnSpPr>
        <p:spPr>
          <a:xfrm>
            <a:off x="839194" y="2703999"/>
            <a:ext cx="801925" cy="0"/>
          </a:xfrm>
          <a:prstGeom prst="straightConnector1">
            <a:avLst/>
          </a:prstGeom>
          <a:ln w="28575">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9194" y="2702865"/>
            <a:ext cx="12492" cy="3014321"/>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a:endCxn id="138" idx="0"/>
          </p:cNvCxnSpPr>
          <p:nvPr/>
        </p:nvCxnSpPr>
        <p:spPr>
          <a:xfrm>
            <a:off x="839194" y="5693447"/>
            <a:ext cx="3515399" cy="23738"/>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カギ線コネクタ 173"/>
          <p:cNvCxnSpPr>
            <a:endCxn id="56" idx="2"/>
          </p:cNvCxnSpPr>
          <p:nvPr/>
        </p:nvCxnSpPr>
        <p:spPr>
          <a:xfrm flipV="1">
            <a:off x="5547945" y="2816751"/>
            <a:ext cx="2487152" cy="2041892"/>
          </a:xfrm>
          <a:prstGeom prst="bentConnector3">
            <a:avLst>
              <a:gd name="adj1" fmla="val 124530"/>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カギ線コネクタ 181"/>
          <p:cNvCxnSpPr/>
          <p:nvPr/>
        </p:nvCxnSpPr>
        <p:spPr>
          <a:xfrm>
            <a:off x="7662371" y="5930671"/>
            <a:ext cx="483079" cy="1"/>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62374"/>
      </p:ext>
    </p:extLst>
  </p:cSld>
  <p:clrMapOvr>
    <a:masterClrMapping/>
  </p:clrMapOvr>
  <mc:AlternateContent xmlns:mc="http://schemas.openxmlformats.org/markup-compatibility/2006" xmlns:p14="http://schemas.microsoft.com/office/powerpoint/2010/main">
    <mc:Choice Requires="p14">
      <p:transition spd="slow" p14:dur="2000" advTm="55182"/>
    </mc:Choice>
    <mc:Fallback xmlns="">
      <p:transition spd="slow" advTm="5518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正方形/長方形 123"/>
          <p:cNvSpPr/>
          <p:nvPr/>
        </p:nvSpPr>
        <p:spPr>
          <a:xfrm>
            <a:off x="4705021" y="3397490"/>
            <a:ext cx="2599204" cy="247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11560" y="260648"/>
            <a:ext cx="7848528" cy="792088"/>
          </a:xfrm>
        </p:spPr>
        <p:txBody>
          <a:bodyPr>
            <a:noAutofit/>
          </a:bodyPr>
          <a:lstStyle/>
          <a:p>
            <a:r>
              <a:rPr lang="ja-JP" altLang="en-US" sz="4800" dirty="0" smtClean="0">
                <a:latin typeface="ＭＳ Ｐゴシック" pitchFamily="50" charset="-128"/>
                <a:ea typeface="ＭＳ Ｐゴシック" pitchFamily="50" charset="-128"/>
              </a:rPr>
              <a:t>知識空間の構成</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6961" y="980728"/>
            <a:ext cx="7253149" cy="1502647"/>
          </a:xfrm>
        </p:spPr>
        <p:txBody>
          <a:bodyPr>
            <a:normAutofit fontScale="92500"/>
          </a:bodyPr>
          <a:lstStyle/>
          <a:p>
            <a:r>
              <a:rPr lang="ja-JP" altLang="en-US" sz="2800" dirty="0" smtClean="0">
                <a:solidFill>
                  <a:schemeClr val="tx1"/>
                </a:solidFill>
                <a:latin typeface="ＭＳ Ｐゴシック" pitchFamily="50" charset="-128"/>
                <a:ea typeface="ＭＳ Ｐゴシック" pitchFamily="50" charset="-128"/>
              </a:rPr>
              <a:t>時間軸を用いない知識空間の構成</a:t>
            </a:r>
            <a:endParaRPr lang="en-US" altLang="ja-JP" sz="2800" dirty="0" smtClean="0">
              <a:solidFill>
                <a:schemeClr val="tx1"/>
              </a:solidFill>
              <a:latin typeface="ＭＳ Ｐゴシック" pitchFamily="50" charset="-128"/>
              <a:ea typeface="ＭＳ Ｐゴシック" pitchFamily="50" charset="-128"/>
            </a:endParaRPr>
          </a:p>
          <a:p>
            <a:r>
              <a:rPr lang="ja-JP" altLang="en-US" sz="2800" dirty="0" smtClean="0">
                <a:solidFill>
                  <a:schemeClr val="tx1"/>
                </a:solidFill>
                <a:latin typeface="ＭＳ Ｐゴシック" pitchFamily="50" charset="-128"/>
                <a:ea typeface="ＭＳ Ｐゴシック" pitchFamily="50" charset="-128"/>
              </a:rPr>
              <a:t>時間軸の代わりに状態の前後関係を表現する</a:t>
            </a:r>
            <a:endParaRPr lang="en-US" altLang="ja-JP" sz="2800" dirty="0" smtClean="0">
              <a:solidFill>
                <a:schemeClr val="tx1"/>
              </a:solidFill>
              <a:latin typeface="ＭＳ Ｐゴシック" pitchFamily="50" charset="-128"/>
              <a:ea typeface="ＭＳ Ｐゴシック" pitchFamily="50" charset="-128"/>
            </a:endParaRPr>
          </a:p>
          <a:p>
            <a:r>
              <a:rPr lang="ja-JP" altLang="en-US" sz="2800" dirty="0" smtClean="0">
                <a:solidFill>
                  <a:schemeClr val="tx1"/>
                </a:solidFill>
                <a:latin typeface="ＭＳ Ｐゴシック" pitchFamily="50" charset="-128"/>
                <a:ea typeface="ＭＳ Ｐゴシック" pitchFamily="50" charset="-128"/>
              </a:rPr>
              <a:t>センサの時間微分を用いる</a:t>
            </a:r>
            <a:endParaRPr lang="en-US" altLang="ja-JP" sz="2800" dirty="0" smtClean="0">
              <a:solidFill>
                <a:schemeClr val="tx1"/>
              </a:solidFill>
              <a:latin typeface="ＭＳ Ｐゴシック" pitchFamily="50" charset="-128"/>
              <a:ea typeface="ＭＳ Ｐゴシック" pitchFamily="50" charset="-128"/>
            </a:endParaRPr>
          </a:p>
        </p:txBody>
      </p:sp>
      <p:sp>
        <p:nvSpPr>
          <p:cNvPr id="55" name="正方形/長方形 54"/>
          <p:cNvSpPr/>
          <p:nvPr/>
        </p:nvSpPr>
        <p:spPr>
          <a:xfrm>
            <a:off x="1775875" y="3521720"/>
            <a:ext cx="637991" cy="2359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矢印コネクタ 56"/>
          <p:cNvCxnSpPr/>
          <p:nvPr/>
        </p:nvCxnSpPr>
        <p:spPr>
          <a:xfrm flipH="1" flipV="1">
            <a:off x="1765794" y="3403498"/>
            <a:ext cx="1" cy="24824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679253" y="3521720"/>
            <a:ext cx="288032" cy="2372172"/>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2912737" y="348648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66" name="テキスト ボックス 65"/>
          <p:cNvSpPr txBox="1"/>
          <p:nvPr/>
        </p:nvSpPr>
        <p:spPr>
          <a:xfrm>
            <a:off x="2912737" y="5536670"/>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nvGrpSpPr>
          <p:cNvPr id="67" name="グループ化 66"/>
          <p:cNvGrpSpPr/>
          <p:nvPr/>
        </p:nvGrpSpPr>
        <p:grpSpPr>
          <a:xfrm>
            <a:off x="2912737" y="4100687"/>
            <a:ext cx="430887" cy="1120359"/>
            <a:chOff x="8181578" y="3973251"/>
            <a:chExt cx="430887" cy="1120359"/>
          </a:xfrm>
        </p:grpSpPr>
        <p:sp>
          <p:nvSpPr>
            <p:cNvPr id="68" name="テキスト ボックス 67"/>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69" name="テキスト ボックス 68"/>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cxnSp>
        <p:nvCxnSpPr>
          <p:cNvPr id="84" name="直線矢印コネクタ 83"/>
          <p:cNvCxnSpPr/>
          <p:nvPr/>
        </p:nvCxnSpPr>
        <p:spPr>
          <a:xfrm>
            <a:off x="1765794" y="5875224"/>
            <a:ext cx="620063" cy="186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7741169" y="3369054"/>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8018499" y="3369054"/>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87" name="テキスト ボックス 86"/>
          <p:cNvSpPr txBox="1"/>
          <p:nvPr/>
        </p:nvSpPr>
        <p:spPr>
          <a:xfrm>
            <a:off x="8057891" y="5563480"/>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aphicFrame>
        <p:nvGraphicFramePr>
          <p:cNvPr id="88" name="表 87"/>
          <p:cNvGraphicFramePr>
            <a:graphicFrameLocks noGrp="1"/>
          </p:cNvGraphicFramePr>
          <p:nvPr>
            <p:extLst>
              <p:ext uri="{D42A27DB-BD31-4B8C-83A1-F6EECF244321}">
                <p14:modId xmlns:p14="http://schemas.microsoft.com/office/powerpoint/2010/main" val="2267839108"/>
              </p:ext>
            </p:extLst>
          </p:nvPr>
        </p:nvGraphicFramePr>
        <p:xfrm>
          <a:off x="4705021" y="3393480"/>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solidFill>
                          <a:srgbClr val="FF0000"/>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grpSp>
        <p:nvGrpSpPr>
          <p:cNvPr id="93" name="グループ化 92"/>
          <p:cNvGrpSpPr/>
          <p:nvPr/>
        </p:nvGrpSpPr>
        <p:grpSpPr>
          <a:xfrm>
            <a:off x="4705021" y="3081022"/>
            <a:ext cx="2882954" cy="2821012"/>
            <a:chOff x="755576" y="2914406"/>
            <a:chExt cx="2882954" cy="2821012"/>
          </a:xfrm>
        </p:grpSpPr>
        <p:cxnSp>
          <p:nvCxnSpPr>
            <p:cNvPr id="96" name="直線矢印コネクタ 95"/>
            <p:cNvCxnSpPr/>
            <p:nvPr/>
          </p:nvCxnSpPr>
          <p:spPr>
            <a:xfrm flipV="1">
              <a:off x="755576" y="2914406"/>
              <a:ext cx="0" cy="28210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755576" y="5722718"/>
              <a:ext cx="288295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1" name="グループ化 100"/>
          <p:cNvGrpSpPr/>
          <p:nvPr/>
        </p:nvGrpSpPr>
        <p:grpSpPr>
          <a:xfrm>
            <a:off x="8029201" y="4057321"/>
            <a:ext cx="430887" cy="1085853"/>
            <a:chOff x="8181578" y="3973251"/>
            <a:chExt cx="430887" cy="1085853"/>
          </a:xfrm>
        </p:grpSpPr>
        <p:sp>
          <p:nvSpPr>
            <p:cNvPr id="102" name="テキスト ボックス 101"/>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03" name="テキスト ボックス 102"/>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0"/>
                  <a:stretch>
                    <a:fillRect b="-6557"/>
                  </a:stretch>
                </a:blipFill>
              </p:spPr>
              <p:txBody>
                <a:bodyPr/>
                <a:lstStyle/>
                <a:p>
                  <a:r>
                    <a:rPr lang="ja-JP" altLang="en-US">
                      <a:noFill/>
                    </a:rPr>
                    <a:t> </a:t>
                  </a:r>
                </a:p>
              </p:txBody>
            </p:sp>
          </mc:Fallback>
        </mc:AlternateContent>
      </p:grpSp>
      <p:cxnSp>
        <p:nvCxnSpPr>
          <p:cNvPr id="106" name="直線矢印コネクタ 105"/>
          <p:cNvCxnSpPr/>
          <p:nvPr/>
        </p:nvCxnSpPr>
        <p:spPr>
          <a:xfrm>
            <a:off x="6045933" y="4655872"/>
            <a:ext cx="677946" cy="553984"/>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円/楕円 108"/>
          <p:cNvSpPr>
            <a:spLocks noChangeAspect="1"/>
          </p:cNvSpPr>
          <p:nvPr/>
        </p:nvSpPr>
        <p:spPr>
          <a:xfrm>
            <a:off x="5994046" y="4593190"/>
            <a:ext cx="81761" cy="87077"/>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7" name="表 116"/>
          <p:cNvGraphicFramePr>
            <a:graphicFrameLocks noGrp="1"/>
          </p:cNvGraphicFramePr>
          <p:nvPr>
            <p:extLst>
              <p:ext uri="{D42A27DB-BD31-4B8C-83A1-F6EECF244321}">
                <p14:modId xmlns:p14="http://schemas.microsoft.com/office/powerpoint/2010/main" val="2799562045"/>
              </p:ext>
            </p:extLst>
          </p:nvPr>
        </p:nvGraphicFramePr>
        <p:xfrm>
          <a:off x="1789026" y="3526653"/>
          <a:ext cx="624840" cy="2344500"/>
        </p:xfrm>
        <a:graphic>
          <a:graphicData uri="http://schemas.openxmlformats.org/drawingml/2006/table">
            <a:tbl>
              <a:tblPr firstRow="1" bandRow="1">
                <a:tableStyleId>{5C22544A-7EE6-4342-B048-85BDC9FD1C3A}</a:tableStyleId>
              </a:tblPr>
              <a:tblGrid>
                <a:gridCol w="208280"/>
                <a:gridCol w="208280"/>
                <a:gridCol w="208280"/>
              </a:tblGrid>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95375">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10" name="直線矢印コネクタ 109"/>
          <p:cNvCxnSpPr/>
          <p:nvPr/>
        </p:nvCxnSpPr>
        <p:spPr>
          <a:xfrm flipH="1" flipV="1">
            <a:off x="5221307" y="3954388"/>
            <a:ext cx="770598" cy="647130"/>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flipV="1">
            <a:off x="6321494" y="4680268"/>
            <a:ext cx="1" cy="384222"/>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H="1">
            <a:off x="6105682" y="4865651"/>
            <a:ext cx="431624" cy="82496"/>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円/楕円 59"/>
          <p:cNvSpPr>
            <a:spLocks noChangeAspect="1"/>
          </p:cNvSpPr>
          <p:nvPr/>
        </p:nvSpPr>
        <p:spPr>
          <a:xfrm>
            <a:off x="2085219" y="4908701"/>
            <a:ext cx="81761" cy="87077"/>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矢印コネクタ 60"/>
          <p:cNvCxnSpPr/>
          <p:nvPr/>
        </p:nvCxnSpPr>
        <p:spPr>
          <a:xfrm flipH="1" flipV="1">
            <a:off x="1830058" y="4318052"/>
            <a:ext cx="264812" cy="606354"/>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a:stCxn id="60" idx="0"/>
          </p:cNvCxnSpPr>
          <p:nvPr/>
        </p:nvCxnSpPr>
        <p:spPr>
          <a:xfrm flipV="1">
            <a:off x="2126100" y="4428042"/>
            <a:ext cx="259757" cy="480659"/>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endCxn id="117" idx="1"/>
          </p:cNvCxnSpPr>
          <p:nvPr/>
        </p:nvCxnSpPr>
        <p:spPr>
          <a:xfrm flipH="1">
            <a:off x="1789026" y="4692175"/>
            <a:ext cx="337074" cy="6728"/>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H="1" flipV="1">
            <a:off x="1962464" y="4482874"/>
            <a:ext cx="1" cy="384222"/>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1368393" y="3532176"/>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126" name="テキスト ボックス 125"/>
          <p:cNvSpPr txBox="1"/>
          <p:nvPr/>
        </p:nvSpPr>
        <p:spPr>
          <a:xfrm>
            <a:off x="4310970" y="3369054"/>
            <a:ext cx="461665" cy="1180772"/>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センサ情報</a:t>
            </a:r>
            <a:endParaRPr kumimoji="1" lang="ja-JP" altLang="en-US" dirty="0">
              <a:latin typeface="ＭＳ Ｐゴシック" pitchFamily="50" charset="-128"/>
              <a:ea typeface="ＭＳ Ｐゴシック" pitchFamily="50" charset="-128"/>
            </a:endParaRPr>
          </a:p>
        </p:txBody>
      </p:sp>
      <p:sp>
        <p:nvSpPr>
          <p:cNvPr id="131" name="テキスト ボックス 130"/>
          <p:cNvSpPr txBox="1"/>
          <p:nvPr/>
        </p:nvSpPr>
        <p:spPr>
          <a:xfrm>
            <a:off x="2200756" y="5870457"/>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時間</a:t>
            </a:r>
            <a:endParaRPr kumimoji="1" lang="ja-JP" altLang="en-US" dirty="0">
              <a:latin typeface="ＭＳ Ｐゴシック" pitchFamily="50" charset="-128"/>
              <a:ea typeface="ＭＳ Ｐゴシック" pitchFamily="50" charset="-128"/>
            </a:endParaRPr>
          </a:p>
        </p:txBody>
      </p:sp>
      <p:sp>
        <p:nvSpPr>
          <p:cNvPr id="39" name="テキスト ボックス 38"/>
          <p:cNvSpPr txBox="1"/>
          <p:nvPr/>
        </p:nvSpPr>
        <p:spPr>
          <a:xfrm>
            <a:off x="5547291" y="5893213"/>
            <a:ext cx="1980029" cy="369332"/>
          </a:xfrm>
          <a:prstGeom prst="rect">
            <a:avLst/>
          </a:prstGeom>
          <a:noFill/>
        </p:spPr>
        <p:txBody>
          <a:bodyPr wrap="none" rtlCol="0">
            <a:spAutoFit/>
          </a:bodyPr>
          <a:lstStyle/>
          <a:p>
            <a:r>
              <a:rPr lang="ja-JP" altLang="en-US" dirty="0" smtClean="0">
                <a:latin typeface="ＭＳ Ｐゴシック" pitchFamily="50" charset="-128"/>
                <a:ea typeface="ＭＳ Ｐゴシック" pitchFamily="50" charset="-128"/>
              </a:rPr>
              <a:t>センサの時間微分</a:t>
            </a:r>
            <a:endParaRPr kumimoji="1" lang="ja-JP" altLang="en-US" dirty="0">
              <a:latin typeface="ＭＳ Ｐゴシック" pitchFamily="50" charset="-128"/>
              <a:ea typeface="ＭＳ Ｐゴシック" pitchFamily="50" charset="-128"/>
            </a:endParaRPr>
          </a:p>
        </p:txBody>
      </p:sp>
      <p:sp>
        <p:nvSpPr>
          <p:cNvPr id="40" name="テキスト ボックス 39"/>
          <p:cNvSpPr txBox="1"/>
          <p:nvPr/>
        </p:nvSpPr>
        <p:spPr>
          <a:xfrm>
            <a:off x="1191015" y="2780928"/>
            <a:ext cx="1500732" cy="369332"/>
          </a:xfrm>
          <a:prstGeom prst="rect">
            <a:avLst/>
          </a:prstGeom>
          <a:noFill/>
        </p:spPr>
        <p:txBody>
          <a:bodyPr wrap="none" rtlCol="0">
            <a:spAutoFit/>
          </a:bodyPr>
          <a:lstStyle/>
          <a:p>
            <a:r>
              <a:rPr lang="en-US" altLang="ja-JP" dirty="0" smtClean="0">
                <a:latin typeface="ＭＳ Ｐゴシック" pitchFamily="50" charset="-128"/>
                <a:ea typeface="ＭＳ Ｐゴシック" pitchFamily="50" charset="-128"/>
              </a:rPr>
              <a:t>Motion Space</a:t>
            </a:r>
            <a:endParaRPr kumimoji="1" lang="ja-JP" altLang="en-US" dirty="0">
              <a:latin typeface="ＭＳ Ｐゴシック" pitchFamily="50" charset="-128"/>
              <a:ea typeface="ＭＳ Ｐゴシック" pitchFamily="50" charset="-128"/>
            </a:endParaRPr>
          </a:p>
        </p:txBody>
      </p:sp>
      <p:sp>
        <p:nvSpPr>
          <p:cNvPr id="41" name="テキスト ボックス 40"/>
          <p:cNvSpPr txBox="1"/>
          <p:nvPr/>
        </p:nvSpPr>
        <p:spPr>
          <a:xfrm>
            <a:off x="5295567" y="2896356"/>
            <a:ext cx="1846980" cy="369332"/>
          </a:xfrm>
          <a:prstGeom prst="rect">
            <a:avLst/>
          </a:prstGeom>
          <a:noFill/>
        </p:spPr>
        <p:txBody>
          <a:bodyPr wrap="none" rtlCol="0">
            <a:spAutoFit/>
          </a:bodyPr>
          <a:lstStyle/>
          <a:p>
            <a:r>
              <a:rPr lang="en-US" altLang="ja-JP" dirty="0" smtClean="0">
                <a:latin typeface="ＭＳ Ｐゴシック" pitchFamily="50" charset="-128"/>
                <a:ea typeface="ＭＳ Ｐゴシック" pitchFamily="50" charset="-128"/>
              </a:rPr>
              <a:t>Motion Space TS</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531835836"/>
      </p:ext>
    </p:extLst>
  </p:cSld>
  <p:clrMapOvr>
    <a:masterClrMapping/>
  </p:clrMapOvr>
  <mc:AlternateContent xmlns:mc="http://schemas.openxmlformats.org/markup-compatibility/2006" xmlns:p14="http://schemas.microsoft.com/office/powerpoint/2010/main">
    <mc:Choice Requires="p14">
      <p:transition spd="slow" p14:dur="2000" advTm="91151"/>
    </mc:Choice>
    <mc:Fallback xmlns="">
      <p:transition spd="slow" advTm="9115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3038441" y="3002173"/>
            <a:ext cx="2561812" cy="261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74221" y="260648"/>
            <a:ext cx="7560840" cy="792088"/>
          </a:xfrm>
        </p:spPr>
        <p:txBody>
          <a:bodyPr>
            <a:noAutofit/>
          </a:bodyPr>
          <a:lstStyle/>
          <a:p>
            <a:r>
              <a:rPr kumimoji="1" lang="ja-JP" altLang="en-US" sz="4800" dirty="0" smtClean="0">
                <a:latin typeface="ＭＳ Ｐゴシック" pitchFamily="50" charset="-128"/>
                <a:ea typeface="ＭＳ Ｐゴシック" pitchFamily="50" charset="-128"/>
              </a:rPr>
              <a:t>動作知識化・動作生成</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3618" y="836183"/>
                <a:ext cx="7684132" cy="1502647"/>
              </a:xfrm>
            </p:spPr>
            <p:txBody>
              <a:bodyPr>
                <a:normAutofit/>
              </a:bodyPr>
              <a:lstStyle/>
              <a:p>
                <a:r>
                  <a:rPr lang="ja-JP" altLang="en-US" dirty="0" smtClean="0">
                    <a:solidFill>
                      <a:schemeClr val="tx1"/>
                    </a:solidFill>
                    <a:latin typeface="ＭＳ Ｐゴシック" pitchFamily="50" charset="-128"/>
                    <a:ea typeface="ＭＳ Ｐゴシック" pitchFamily="50" charset="-128"/>
                  </a:rPr>
                  <a:t>センサで取得した状態</a:t>
                </a:r>
                <a14:m>
                  <m:oMath xmlns:m="http://schemas.openxmlformats.org/officeDocument/2006/math">
                    <m:sSub>
                      <m:sSubPr>
                        <m:ctrlPr>
                          <a:rPr lang="en-US" altLang="ja-JP" i="1">
                            <a:latin typeface="Cambria Math"/>
                          </a:rPr>
                        </m:ctrlPr>
                      </m:sSubPr>
                      <m:e>
                        <m:r>
                          <a:rPr lang="en-US" altLang="ja-JP" i="1">
                            <a:latin typeface="Cambria Math"/>
                          </a:rPr>
                          <m:t>𝑆</m:t>
                        </m:r>
                      </m:e>
                      <m:sub>
                        <m:r>
                          <a:rPr lang="en-US" altLang="ja-JP" i="1">
                            <a:latin typeface="Cambria Math"/>
                          </a:rPr>
                          <m:t>1</m:t>
                        </m:r>
                      </m:sub>
                    </m:sSub>
                  </m:oMath>
                </a14:m>
                <a:r>
                  <a:rPr lang="ja-JP" altLang="en-US" dirty="0" smtClean="0">
                    <a:solidFill>
                      <a:schemeClr val="tx1"/>
                    </a:solidFill>
                    <a:latin typeface="ＭＳ Ｐゴシック" pitchFamily="50" charset="-128"/>
                    <a:ea typeface="ＭＳ Ｐゴシック" pitchFamily="50" charset="-128"/>
                  </a:rPr>
                  <a:t>とその時間微分</a:t>
                </a:r>
                <a14:m>
                  <m:oMath xmlns:m="http://schemas.openxmlformats.org/officeDocument/2006/math">
                    <m:sSub>
                      <m:sSubPr>
                        <m:ctrlPr>
                          <a:rPr lang="en-US" altLang="ja-JP" i="1">
                            <a:latin typeface="Cambria Math"/>
                          </a:rPr>
                        </m:ctrlPr>
                      </m:sSubPr>
                      <m:e>
                        <m:acc>
                          <m:accPr>
                            <m:chr m:val="̇"/>
                            <m:ctrlPr>
                              <a:rPr lang="en-US" altLang="ja-JP" i="1">
                                <a:latin typeface="Cambria Math"/>
                              </a:rPr>
                            </m:ctrlPr>
                          </m:accPr>
                          <m:e>
                            <m:r>
                              <a:rPr lang="en-US" altLang="ja-JP" i="1">
                                <a:latin typeface="Cambria Math"/>
                              </a:rPr>
                              <m:t>𝑆</m:t>
                            </m:r>
                          </m:e>
                        </m:acc>
                      </m:e>
                      <m:sub>
                        <m:r>
                          <a:rPr lang="en-US" altLang="ja-JP" i="1">
                            <a:latin typeface="Cambria Math"/>
                          </a:rPr>
                          <m:t>1</m:t>
                        </m:r>
                      </m:sub>
                    </m:sSub>
                  </m:oMath>
                </a14:m>
                <a:r>
                  <a:rPr lang="ja-JP" altLang="en-US" dirty="0" smtClean="0">
                    <a:solidFill>
                      <a:schemeClr val="tx1"/>
                    </a:solidFill>
                    <a:latin typeface="ＭＳ Ｐゴシック" pitchFamily="50" charset="-128"/>
                    <a:ea typeface="ＭＳ Ｐゴシック" pitchFamily="50" charset="-128"/>
                  </a:rPr>
                  <a:t>を使用する</a:t>
                </a:r>
                <a:endParaRPr lang="en-US" altLang="ja-JP" dirty="0" smtClean="0">
                  <a:solidFill>
                    <a:schemeClr val="tx1"/>
                  </a:solidFill>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3618" y="836183"/>
                <a:ext cx="7684132" cy="1502647"/>
              </a:xfrm>
              <a:blipFill rotWithShape="1">
                <a:blip r:embed="rId2"/>
                <a:stretch>
                  <a:fillRect l="-1111"/>
                </a:stretch>
              </a:blipFill>
            </p:spPr>
            <p:txBody>
              <a:bodyPr/>
              <a:lstStyle/>
              <a:p>
                <a:r>
                  <a:rPr lang="ja-JP" altLang="en-US">
                    <a:noFill/>
                  </a:rPr>
                  <a:t> </a:t>
                </a:r>
              </a:p>
            </p:txBody>
          </p:sp>
        </mc:Fallback>
      </mc:AlternateContent>
      <p:graphicFrame>
        <p:nvGraphicFramePr>
          <p:cNvPr id="108" name="表 107"/>
          <p:cNvGraphicFramePr>
            <a:graphicFrameLocks noGrp="1"/>
          </p:cNvGraphicFramePr>
          <p:nvPr>
            <p:extLst>
              <p:ext uri="{D42A27DB-BD31-4B8C-83A1-F6EECF244321}">
                <p14:modId xmlns:p14="http://schemas.microsoft.com/office/powerpoint/2010/main" val="1872131151"/>
              </p:ext>
            </p:extLst>
          </p:nvPr>
        </p:nvGraphicFramePr>
        <p:xfrm>
          <a:off x="3080984" y="3016104"/>
          <a:ext cx="2499360" cy="2622326"/>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グループ化 3"/>
          <p:cNvGrpSpPr/>
          <p:nvPr/>
        </p:nvGrpSpPr>
        <p:grpSpPr>
          <a:xfrm>
            <a:off x="2895397" y="2358444"/>
            <a:ext cx="3406832" cy="3593122"/>
            <a:chOff x="2895397" y="2358444"/>
            <a:chExt cx="3406832" cy="3593122"/>
          </a:xfrm>
        </p:grpSpPr>
        <p:cxnSp>
          <p:nvCxnSpPr>
            <p:cNvPr id="105" name="直線矢印コネクタ 104"/>
            <p:cNvCxnSpPr/>
            <p:nvPr/>
          </p:nvCxnSpPr>
          <p:spPr>
            <a:xfrm flipV="1">
              <a:off x="2895397" y="5637594"/>
              <a:ext cx="2847900" cy="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テキスト ボックス 106"/>
                <p:cNvSpPr txBox="1"/>
                <p:nvPr/>
              </p:nvSpPr>
              <p:spPr>
                <a:xfrm>
                  <a:off x="4098554" y="5571718"/>
                  <a:ext cx="456087" cy="3798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𝑆</m:t>
                                </m:r>
                              </m:e>
                            </m:acc>
                          </m:e>
                          <m:sub>
                            <m:r>
                              <a:rPr kumimoji="1" lang="en-US" altLang="ja-JP" b="0" i="1" smtClean="0">
                                <a:latin typeface="Cambria Math"/>
                              </a:rPr>
                              <m:t>1</m:t>
                            </m:r>
                          </m:sub>
                        </m:sSub>
                      </m:oMath>
                    </m:oMathPara>
                  </a14:m>
                  <a:endParaRPr kumimoji="1" lang="ja-JP" altLang="en-US" dirty="0"/>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4098554" y="5571718"/>
                  <a:ext cx="456087" cy="379848"/>
                </a:xfrm>
                <a:prstGeom prst="rect">
                  <a:avLst/>
                </a:prstGeom>
                <a:blipFill rotWithShape="1">
                  <a:blip r:embed="rId24"/>
                  <a:stretch>
                    <a:fillRect b="-1613"/>
                  </a:stretch>
                </a:blipFill>
              </p:spPr>
              <p:txBody>
                <a:bodyPr/>
                <a:lstStyle/>
                <a:p>
                  <a:r>
                    <a:rPr lang="ja-JP" altLang="en-US">
                      <a:noFill/>
                    </a:rPr>
                    <a:t> </a:t>
                  </a:r>
                </a:p>
              </p:txBody>
            </p:sp>
          </mc:Fallback>
        </mc:AlternateContent>
        <p:sp>
          <p:nvSpPr>
            <p:cNvPr id="127" name="正方形/長方形 126"/>
            <p:cNvSpPr/>
            <p:nvPr/>
          </p:nvSpPr>
          <p:spPr>
            <a:xfrm>
              <a:off x="5742088" y="3192150"/>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 name="グループ化 127"/>
            <p:cNvGrpSpPr/>
            <p:nvPr/>
          </p:nvGrpSpPr>
          <p:grpSpPr>
            <a:xfrm>
              <a:off x="5871342" y="3634389"/>
              <a:ext cx="430887" cy="1098008"/>
              <a:chOff x="8141419" y="3962950"/>
              <a:chExt cx="430887" cy="1098008"/>
            </a:xfrm>
          </p:grpSpPr>
          <p:sp>
            <p:nvSpPr>
              <p:cNvPr id="129" name="テキスト ボックス 128"/>
              <p:cNvSpPr txBox="1"/>
              <p:nvPr/>
            </p:nvSpPr>
            <p:spPr>
              <a:xfrm>
                <a:off x="8141419" y="3962950"/>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30" name="テキスト ボックス 129"/>
                  <p:cNvSpPr txBox="1"/>
                  <p:nvPr/>
                </p:nvSpPr>
                <p:spPr>
                  <a:xfrm>
                    <a:off x="8173046" y="4691626"/>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173046" y="4691626"/>
                    <a:ext cx="367631" cy="369332"/>
                  </a:xfrm>
                  <a:prstGeom prst="rect">
                    <a:avLst/>
                  </a:prstGeom>
                  <a:blipFill rotWithShape="1">
                    <a:blip r:embed="rId25"/>
                    <a:stretch>
                      <a:fillRect b="-8333"/>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42" name="テキスト ボックス 141"/>
                <p:cNvSpPr txBox="1"/>
                <p:nvPr/>
              </p:nvSpPr>
              <p:spPr>
                <a:xfrm>
                  <a:off x="4151961" y="2358444"/>
                  <a:ext cx="3574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𝑆</m:t>
                            </m:r>
                          </m:e>
                          <m:sub>
                            <m:r>
                              <a:rPr kumimoji="1" lang="en-US" altLang="ja-JP" b="0" i="1" smtClean="0">
                                <a:latin typeface="Cambria Math"/>
                              </a:rPr>
                              <m:t>1</m:t>
                            </m:r>
                          </m:sub>
                        </m:sSub>
                      </m:oMath>
                    </m:oMathPara>
                  </a14:m>
                  <a:endParaRPr kumimoji="1" lang="ja-JP" altLang="en-US" dirty="0"/>
                </a:p>
              </p:txBody>
            </p:sp>
          </mc:Choice>
          <mc:Fallback xmlns="">
            <p:sp>
              <p:nvSpPr>
                <p:cNvPr id="142" name="テキスト ボックス 141"/>
                <p:cNvSpPr txBox="1">
                  <a:spLocks noRot="1" noChangeAspect="1" noMove="1" noResize="1" noEditPoints="1" noAdjustHandles="1" noChangeArrowheads="1" noChangeShapeType="1" noTextEdit="1"/>
                </p:cNvSpPr>
                <p:nvPr/>
              </p:nvSpPr>
              <p:spPr>
                <a:xfrm>
                  <a:off x="4151961" y="2358444"/>
                  <a:ext cx="357406" cy="369332"/>
                </a:xfrm>
                <a:prstGeom prst="rect">
                  <a:avLst/>
                </a:prstGeom>
                <a:blipFill rotWithShape="1">
                  <a:blip r:embed="rId26"/>
                  <a:stretch>
                    <a:fillRect b="-1667"/>
                  </a:stretch>
                </a:blipFill>
              </p:spPr>
              <p:txBody>
                <a:bodyPr/>
                <a:lstStyle/>
                <a:p>
                  <a:r>
                    <a:rPr lang="ja-JP" altLang="en-US">
                      <a:noFill/>
                    </a:rPr>
                    <a:t> </a:t>
                  </a:r>
                </a:p>
              </p:txBody>
            </p:sp>
          </mc:Fallback>
        </mc:AlternateContent>
        <p:sp>
          <p:nvSpPr>
            <p:cNvPr id="145" name="テキスト ボックス 144"/>
            <p:cNvSpPr txBox="1"/>
            <p:nvPr/>
          </p:nvSpPr>
          <p:spPr>
            <a:xfrm>
              <a:off x="5640960" y="281673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146" name="テキスト ボックス 145"/>
            <p:cNvSpPr txBox="1"/>
            <p:nvPr/>
          </p:nvSpPr>
          <p:spPr>
            <a:xfrm>
              <a:off x="5640960" y="5502179"/>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cxnSp>
          <p:nvCxnSpPr>
            <p:cNvPr id="104" name="直線矢印コネクタ 103"/>
            <p:cNvCxnSpPr/>
            <p:nvPr/>
          </p:nvCxnSpPr>
          <p:spPr>
            <a:xfrm flipV="1">
              <a:off x="4326903" y="2723820"/>
              <a:ext cx="3762" cy="2913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442396" y="1725753"/>
            <a:ext cx="1831181" cy="2448826"/>
            <a:chOff x="136584" y="1576962"/>
            <a:chExt cx="2516712" cy="3384626"/>
          </a:xfrm>
        </p:grpSpPr>
        <p:grpSp>
          <p:nvGrpSpPr>
            <p:cNvPr id="34" name="グループ化 33"/>
            <p:cNvGrpSpPr/>
            <p:nvPr/>
          </p:nvGrpSpPr>
          <p:grpSpPr>
            <a:xfrm>
              <a:off x="136584" y="1576962"/>
              <a:ext cx="2516712" cy="3384626"/>
              <a:chOff x="68960" y="2243447"/>
              <a:chExt cx="2516712" cy="3384626"/>
            </a:xfrm>
          </p:grpSpPr>
          <p:cxnSp>
            <p:nvCxnSpPr>
              <p:cNvPr id="35" name="直線矢印コネクタ 34"/>
              <p:cNvCxnSpPr/>
              <p:nvPr/>
            </p:nvCxnSpPr>
            <p:spPr>
              <a:xfrm flipH="1" flipV="1">
                <a:off x="344486" y="2798142"/>
                <a:ext cx="5239" cy="275717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341814" y="5556145"/>
                <a:ext cx="204682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68960" y="2243447"/>
                    <a:ext cx="551050"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𝑆</m:t>
                              </m:r>
                            </m:e>
                            <m:sub>
                              <m:r>
                                <a:rPr kumimoji="1" lang="en-US" altLang="ja-JP" sz="2400" b="0" i="1" smtClean="0">
                                  <a:latin typeface="Cambria Math"/>
                                </a:rPr>
                                <m:t>1</m:t>
                              </m:r>
                            </m:sub>
                          </m:sSub>
                        </m:oMath>
                      </m:oMathPara>
                    </a14:m>
                    <a:endParaRPr kumimoji="1" lang="ja-JP" altLang="en-US" sz="24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68960" y="2243447"/>
                    <a:ext cx="551050" cy="638087"/>
                  </a:xfrm>
                  <a:prstGeom prst="rect">
                    <a:avLst/>
                  </a:prstGeom>
                  <a:blipFill rotWithShape="1">
                    <a:blip r:embed="rId27"/>
                    <a:stretch>
                      <a:fillRect l="-4615" r="-9231"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2126976" y="4989986"/>
                    <a:ext cx="458696"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2126976" y="4989986"/>
                    <a:ext cx="458696" cy="638087"/>
                  </a:xfrm>
                  <a:prstGeom prst="rect">
                    <a:avLst/>
                  </a:prstGeom>
                  <a:blipFill rotWithShape="1">
                    <a:blip r:embed="rId15"/>
                    <a:stretch>
                      <a:fillRect/>
                    </a:stretch>
                  </a:blipFill>
                </p:spPr>
                <p:txBody>
                  <a:bodyPr/>
                  <a:lstStyle/>
                  <a:p>
                    <a:r>
                      <a:rPr lang="ja-JP" altLang="en-US">
                        <a:noFill/>
                      </a:rPr>
                      <a:t> </a:t>
                    </a:r>
                  </a:p>
                </p:txBody>
              </p:sp>
            </mc:Fallback>
          </mc:AlternateContent>
        </p:grpSp>
        <p:sp>
          <p:nvSpPr>
            <p:cNvPr id="40" name="フリーフォーム 39"/>
            <p:cNvSpPr/>
            <p:nvPr/>
          </p:nvSpPr>
          <p:spPr>
            <a:xfrm>
              <a:off x="430404" y="2467632"/>
              <a:ext cx="1865485"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646283" y="5849644"/>
            <a:ext cx="1627294"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センサ値入力</a:t>
            </a:r>
            <a:endParaRPr kumimoji="1" lang="ja-JP" altLang="en-US" dirty="0">
              <a:latin typeface="ＭＳ Ｐゴシック" pitchFamily="50" charset="-128"/>
              <a:ea typeface="ＭＳ Ｐゴシック" pitchFamily="50" charset="-128"/>
            </a:endParaRPr>
          </a:p>
        </p:txBody>
      </p:sp>
      <p:grpSp>
        <p:nvGrpSpPr>
          <p:cNvPr id="63" name="グループ化 62"/>
          <p:cNvGrpSpPr/>
          <p:nvPr/>
        </p:nvGrpSpPr>
        <p:grpSpPr>
          <a:xfrm>
            <a:off x="442396" y="4132233"/>
            <a:ext cx="1921299" cy="1775412"/>
            <a:chOff x="68960" y="2019205"/>
            <a:chExt cx="2640567" cy="3536110"/>
          </a:xfrm>
        </p:grpSpPr>
        <p:cxnSp>
          <p:nvCxnSpPr>
            <p:cNvPr id="89" name="直線矢印コネクタ 88"/>
            <p:cNvCxnSpPr/>
            <p:nvPr/>
          </p:nvCxnSpPr>
          <p:spPr>
            <a:xfrm flipH="1" flipV="1">
              <a:off x="344486" y="2798142"/>
              <a:ext cx="5239" cy="275717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352728" y="4314062"/>
              <a:ext cx="2035908" cy="2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テキスト ボックス 90"/>
                <p:cNvSpPr txBox="1"/>
                <p:nvPr/>
              </p:nvSpPr>
              <p:spPr>
                <a:xfrm>
                  <a:off x="68960" y="2019205"/>
                  <a:ext cx="537681" cy="947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a:rPr>
                            </m:ctrlPr>
                          </m:sSubPr>
                          <m:e>
                            <m:acc>
                              <m:accPr>
                                <m:chr m:val="̇"/>
                                <m:ctrlPr>
                                  <a:rPr lang="en-US" altLang="ja-JP" sz="2400" i="1">
                                    <a:latin typeface="Cambria Math"/>
                                  </a:rPr>
                                </m:ctrlPr>
                              </m:accPr>
                              <m:e>
                                <m:r>
                                  <a:rPr lang="en-US" altLang="ja-JP" sz="2400" b="0" i="1" smtClean="0">
                                    <a:latin typeface="Cambria Math"/>
                                  </a:rPr>
                                  <m:t>𝑆</m:t>
                                </m:r>
                              </m:e>
                            </m:acc>
                          </m:e>
                          <m:sub>
                            <m:r>
                              <a:rPr lang="en-US" altLang="ja-JP" sz="2400" i="1">
                                <a:latin typeface="Cambria Math"/>
                              </a:rPr>
                              <m:t>1</m:t>
                            </m:r>
                          </m:sub>
                        </m:sSub>
                      </m:oMath>
                    </m:oMathPara>
                  </a14:m>
                  <a:endParaRPr kumimoji="1" lang="ja-JP" altLang="en-US" sz="2400"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68960" y="2019205"/>
                  <a:ext cx="537681" cy="947344"/>
                </a:xfrm>
                <a:prstGeom prst="rect">
                  <a:avLst/>
                </a:prstGeom>
                <a:blipFill rotWithShape="1">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2151503" y="4150074"/>
                  <a:ext cx="558024" cy="919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151503" y="4150074"/>
                  <a:ext cx="558024" cy="919504"/>
                </a:xfrm>
                <a:prstGeom prst="rect">
                  <a:avLst/>
                </a:prstGeom>
                <a:blipFill rotWithShape="1">
                  <a:blip r:embed="rId17"/>
                  <a:stretch>
                    <a:fillRect/>
                  </a:stretch>
                </a:blipFill>
              </p:spPr>
              <p:txBody>
                <a:bodyPr/>
                <a:lstStyle/>
                <a:p>
                  <a:r>
                    <a:rPr lang="ja-JP" altLang="en-US">
                      <a:noFill/>
                    </a:rPr>
                    <a:t> </a:t>
                  </a:r>
                </a:p>
              </p:txBody>
            </p:sp>
          </mc:Fallback>
        </mc:AlternateContent>
      </p:grpSp>
      <p:grpSp>
        <p:nvGrpSpPr>
          <p:cNvPr id="94" name="グループ化 93"/>
          <p:cNvGrpSpPr/>
          <p:nvPr/>
        </p:nvGrpSpPr>
        <p:grpSpPr>
          <a:xfrm>
            <a:off x="6686569" y="1761599"/>
            <a:ext cx="1831181" cy="2448826"/>
            <a:chOff x="136584" y="1576962"/>
            <a:chExt cx="2516712" cy="3384626"/>
          </a:xfrm>
        </p:grpSpPr>
        <p:grpSp>
          <p:nvGrpSpPr>
            <p:cNvPr id="95" name="グループ化 94"/>
            <p:cNvGrpSpPr/>
            <p:nvPr/>
          </p:nvGrpSpPr>
          <p:grpSpPr>
            <a:xfrm>
              <a:off x="136584" y="1576962"/>
              <a:ext cx="2516712" cy="3384626"/>
              <a:chOff x="68960" y="2243447"/>
              <a:chExt cx="2516712" cy="3384626"/>
            </a:xfrm>
          </p:grpSpPr>
          <p:cxnSp>
            <p:nvCxnSpPr>
              <p:cNvPr id="112" name="直線矢印コネクタ 111"/>
              <p:cNvCxnSpPr/>
              <p:nvPr/>
            </p:nvCxnSpPr>
            <p:spPr>
              <a:xfrm flipH="1" flipV="1">
                <a:off x="344486" y="2798142"/>
                <a:ext cx="5239" cy="275717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341814" y="5556145"/>
                <a:ext cx="204682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テキスト ボックス 113"/>
                  <p:cNvSpPr txBox="1"/>
                  <p:nvPr/>
                </p:nvSpPr>
                <p:spPr>
                  <a:xfrm>
                    <a:off x="68960" y="2243447"/>
                    <a:ext cx="551050"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𝑆</m:t>
                              </m:r>
                            </m:e>
                            <m:sub>
                              <m:r>
                                <a:rPr kumimoji="1" lang="en-US" altLang="ja-JP" sz="2400" b="0" i="1" smtClean="0">
                                  <a:latin typeface="Cambria Math"/>
                                </a:rPr>
                                <m:t>1</m:t>
                              </m:r>
                            </m:sub>
                          </m:sSub>
                        </m:oMath>
                      </m:oMathPara>
                    </a14:m>
                    <a:endParaRPr kumimoji="1" lang="ja-JP" altLang="en-US" sz="2400" dirty="0"/>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68960" y="2243447"/>
                    <a:ext cx="551050" cy="638087"/>
                  </a:xfrm>
                  <a:prstGeom prst="rect">
                    <a:avLst/>
                  </a:prstGeom>
                  <a:blipFill rotWithShape="1">
                    <a:blip r:embed="rId29"/>
                    <a:stretch>
                      <a:fillRect l="-4615" r="-9231"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5" name="テキスト ボックス 114"/>
                  <p:cNvSpPr txBox="1"/>
                  <p:nvPr/>
                </p:nvSpPr>
                <p:spPr>
                  <a:xfrm>
                    <a:off x="2126976" y="4989986"/>
                    <a:ext cx="458696"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2126976" y="4989986"/>
                    <a:ext cx="458696" cy="638087"/>
                  </a:xfrm>
                  <a:prstGeom prst="rect">
                    <a:avLst/>
                  </a:prstGeom>
                  <a:blipFill rotWithShape="1">
                    <a:blip r:embed="rId19"/>
                    <a:stretch>
                      <a:fillRect/>
                    </a:stretch>
                  </a:blipFill>
                </p:spPr>
                <p:txBody>
                  <a:bodyPr/>
                  <a:lstStyle/>
                  <a:p>
                    <a:r>
                      <a:rPr lang="ja-JP" altLang="en-US">
                        <a:noFill/>
                      </a:rPr>
                      <a:t> </a:t>
                    </a:r>
                  </a:p>
                </p:txBody>
              </p:sp>
            </mc:Fallback>
          </mc:AlternateContent>
        </p:grpSp>
        <p:sp>
          <p:nvSpPr>
            <p:cNvPr id="97" name="フリーフォーム 96"/>
            <p:cNvSpPr/>
            <p:nvPr/>
          </p:nvSpPr>
          <p:spPr>
            <a:xfrm>
              <a:off x="430404" y="2467632"/>
              <a:ext cx="1865485"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6686569" y="4168079"/>
            <a:ext cx="1921299" cy="1775412"/>
            <a:chOff x="68960" y="2019205"/>
            <a:chExt cx="2640567" cy="3536110"/>
          </a:xfrm>
        </p:grpSpPr>
        <p:cxnSp>
          <p:nvCxnSpPr>
            <p:cNvPr id="136" name="直線矢印コネクタ 135"/>
            <p:cNvCxnSpPr/>
            <p:nvPr/>
          </p:nvCxnSpPr>
          <p:spPr>
            <a:xfrm flipH="1" flipV="1">
              <a:off x="344486" y="2798142"/>
              <a:ext cx="5239" cy="275717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V="1">
              <a:off x="352728" y="4314062"/>
              <a:ext cx="2035908" cy="2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テキスト ボックス 137"/>
                <p:cNvSpPr txBox="1"/>
                <p:nvPr/>
              </p:nvSpPr>
              <p:spPr>
                <a:xfrm>
                  <a:off x="68960" y="2019205"/>
                  <a:ext cx="537681" cy="947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a:rPr>
                            </m:ctrlPr>
                          </m:sSubPr>
                          <m:e>
                            <m:acc>
                              <m:accPr>
                                <m:chr m:val="̇"/>
                                <m:ctrlPr>
                                  <a:rPr lang="en-US" altLang="ja-JP" sz="2400" i="1">
                                    <a:latin typeface="Cambria Math"/>
                                  </a:rPr>
                                </m:ctrlPr>
                              </m:accPr>
                              <m:e>
                                <m:r>
                                  <a:rPr lang="en-US" altLang="ja-JP" sz="2400" b="0" i="1" smtClean="0">
                                    <a:latin typeface="Cambria Math"/>
                                  </a:rPr>
                                  <m:t>𝑆</m:t>
                                </m:r>
                              </m:e>
                            </m:acc>
                          </m:e>
                          <m:sub>
                            <m:r>
                              <a:rPr lang="en-US" altLang="ja-JP" sz="2400" i="1">
                                <a:latin typeface="Cambria Math"/>
                              </a:rPr>
                              <m:t>1</m:t>
                            </m:r>
                          </m:sub>
                        </m:sSub>
                      </m:oMath>
                    </m:oMathPara>
                  </a14:m>
                  <a:endParaRPr kumimoji="1" lang="ja-JP" altLang="en-US" sz="2400" dirty="0"/>
                </a:p>
              </p:txBody>
            </p:sp>
          </mc:Choice>
          <mc:Fallback xmlns="">
            <p:sp>
              <p:nvSpPr>
                <p:cNvPr id="138" name="テキスト ボックス 137"/>
                <p:cNvSpPr txBox="1">
                  <a:spLocks noRot="1" noChangeAspect="1" noMove="1" noResize="1" noEditPoints="1" noAdjustHandles="1" noChangeArrowheads="1" noChangeShapeType="1" noTextEdit="1"/>
                </p:cNvSpPr>
                <p:nvPr/>
              </p:nvSpPr>
              <p:spPr>
                <a:xfrm>
                  <a:off x="68960" y="2019205"/>
                  <a:ext cx="537681" cy="947344"/>
                </a:xfrm>
                <a:prstGeom prst="rect">
                  <a:avLst/>
                </a:prstGeom>
                <a:blipFill rotWithShape="1">
                  <a:blip r:embed="rId3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9" name="テキスト ボックス 138"/>
                <p:cNvSpPr txBox="1"/>
                <p:nvPr/>
              </p:nvSpPr>
              <p:spPr>
                <a:xfrm>
                  <a:off x="2151503" y="4150074"/>
                  <a:ext cx="558024" cy="919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139" name="テキスト ボックス 138"/>
                <p:cNvSpPr txBox="1">
                  <a:spLocks noRot="1" noChangeAspect="1" noMove="1" noResize="1" noEditPoints="1" noAdjustHandles="1" noChangeArrowheads="1" noChangeShapeType="1" noTextEdit="1"/>
                </p:cNvSpPr>
                <p:nvPr/>
              </p:nvSpPr>
              <p:spPr>
                <a:xfrm>
                  <a:off x="2151503" y="4150074"/>
                  <a:ext cx="558024" cy="919504"/>
                </a:xfrm>
                <a:prstGeom prst="rect">
                  <a:avLst/>
                </a:prstGeom>
                <a:blipFill rotWithShape="1">
                  <a:blip r:embed="rId21"/>
                  <a:stretch>
                    <a:fillRect/>
                  </a:stretch>
                </a:blipFill>
              </p:spPr>
              <p:txBody>
                <a:bodyPr/>
                <a:lstStyle/>
                <a:p>
                  <a:r>
                    <a:rPr lang="ja-JP" altLang="en-US">
                      <a:noFill/>
                    </a:rPr>
                    <a:t> </a:t>
                  </a:r>
                </a:p>
              </p:txBody>
            </p:sp>
          </mc:Fallback>
        </mc:AlternateContent>
      </p:grpSp>
      <p:sp>
        <p:nvSpPr>
          <p:cNvPr id="141" name="テキスト ボックス 140"/>
          <p:cNvSpPr txBox="1"/>
          <p:nvPr/>
        </p:nvSpPr>
        <p:spPr>
          <a:xfrm>
            <a:off x="3763571" y="5833399"/>
            <a:ext cx="1294066" cy="369332"/>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知識空間</a:t>
            </a:r>
            <a:endParaRPr kumimoji="1" lang="ja-JP" altLang="en-US" dirty="0">
              <a:latin typeface="ＭＳ Ｐゴシック" pitchFamily="50" charset="-128"/>
              <a:ea typeface="ＭＳ Ｐゴシック" pitchFamily="50" charset="-128"/>
            </a:endParaRPr>
          </a:p>
        </p:txBody>
      </p:sp>
      <p:sp>
        <p:nvSpPr>
          <p:cNvPr id="144" name="テキスト ボックス 143"/>
          <p:cNvSpPr txBox="1"/>
          <p:nvPr/>
        </p:nvSpPr>
        <p:spPr>
          <a:xfrm>
            <a:off x="6900355" y="5849644"/>
            <a:ext cx="1530443"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センサ出力</a:t>
            </a:r>
            <a:endParaRPr kumimoji="1" lang="ja-JP" altLang="en-US" dirty="0">
              <a:latin typeface="ＭＳ Ｐゴシック" pitchFamily="50" charset="-128"/>
              <a:ea typeface="ＭＳ Ｐゴシック" pitchFamily="50" charset="-128"/>
            </a:endParaRPr>
          </a:p>
        </p:txBody>
      </p:sp>
      <p:sp>
        <p:nvSpPr>
          <p:cNvPr id="9" name="フリーフォーム 8"/>
          <p:cNvSpPr/>
          <p:nvPr/>
        </p:nvSpPr>
        <p:spPr>
          <a:xfrm>
            <a:off x="642869" y="4900273"/>
            <a:ext cx="1370655" cy="729053"/>
          </a:xfrm>
          <a:custGeom>
            <a:avLst/>
            <a:gdLst>
              <a:gd name="connsiteX0" fmla="*/ 0 w 1444059"/>
              <a:gd name="connsiteY0" fmla="*/ 38290 h 762910"/>
              <a:gd name="connsiteX1" fmla="*/ 241540 w 1444059"/>
              <a:gd name="connsiteY1" fmla="*/ 90048 h 762910"/>
              <a:gd name="connsiteX2" fmla="*/ 664234 w 1444059"/>
              <a:gd name="connsiteY2" fmla="*/ 762908 h 762910"/>
              <a:gd name="connsiteX3" fmla="*/ 1354347 w 1444059"/>
              <a:gd name="connsiteY3" fmla="*/ 81422 h 762910"/>
              <a:gd name="connsiteX4" fmla="*/ 1414732 w 1444059"/>
              <a:gd name="connsiteY4" fmla="*/ 38290 h 762910"/>
              <a:gd name="connsiteX0" fmla="*/ 0 w 1436441"/>
              <a:gd name="connsiteY0" fmla="*/ 35667 h 717155"/>
              <a:gd name="connsiteX1" fmla="*/ 241540 w 1436441"/>
              <a:gd name="connsiteY1" fmla="*/ 87425 h 717155"/>
              <a:gd name="connsiteX2" fmla="*/ 810883 w 1436441"/>
              <a:gd name="connsiteY2" fmla="*/ 717153 h 717155"/>
              <a:gd name="connsiteX3" fmla="*/ 1354347 w 1436441"/>
              <a:gd name="connsiteY3" fmla="*/ 78799 h 717155"/>
              <a:gd name="connsiteX4" fmla="*/ 1414732 w 1436441"/>
              <a:gd name="connsiteY4" fmla="*/ 35667 h 717155"/>
              <a:gd name="connsiteX0" fmla="*/ 0 w 1433693"/>
              <a:gd name="connsiteY0" fmla="*/ 54724 h 736283"/>
              <a:gd name="connsiteX1" fmla="*/ 241540 w 1433693"/>
              <a:gd name="connsiteY1" fmla="*/ 106482 h 736283"/>
              <a:gd name="connsiteX2" fmla="*/ 810883 w 1433693"/>
              <a:gd name="connsiteY2" fmla="*/ 736210 h 736283"/>
              <a:gd name="connsiteX3" fmla="*/ 1345721 w 1433693"/>
              <a:gd name="connsiteY3" fmla="*/ 63350 h 736283"/>
              <a:gd name="connsiteX4" fmla="*/ 1414732 w 1433693"/>
              <a:gd name="connsiteY4" fmla="*/ 54724 h 736283"/>
              <a:gd name="connsiteX0" fmla="*/ 0 w 1452785"/>
              <a:gd name="connsiteY0" fmla="*/ 30042 h 711601"/>
              <a:gd name="connsiteX1" fmla="*/ 241540 w 1452785"/>
              <a:gd name="connsiteY1" fmla="*/ 81800 h 711601"/>
              <a:gd name="connsiteX2" fmla="*/ 810883 w 1452785"/>
              <a:gd name="connsiteY2" fmla="*/ 711528 h 711601"/>
              <a:gd name="connsiteX3" fmla="*/ 1345721 w 1452785"/>
              <a:gd name="connsiteY3" fmla="*/ 38668 h 711601"/>
              <a:gd name="connsiteX4" fmla="*/ 1414732 w 1452785"/>
              <a:gd name="connsiteY4" fmla="*/ 30042 h 711601"/>
              <a:gd name="connsiteX0" fmla="*/ 0 w 1448782"/>
              <a:gd name="connsiteY0" fmla="*/ 30042 h 711575"/>
              <a:gd name="connsiteX1" fmla="*/ 241540 w 1448782"/>
              <a:gd name="connsiteY1" fmla="*/ 81800 h 711575"/>
              <a:gd name="connsiteX2" fmla="*/ 810883 w 1448782"/>
              <a:gd name="connsiteY2" fmla="*/ 711528 h 711575"/>
              <a:gd name="connsiteX3" fmla="*/ 1337095 w 1448782"/>
              <a:gd name="connsiteY3" fmla="*/ 47295 h 711575"/>
              <a:gd name="connsiteX4" fmla="*/ 1414732 w 1448782"/>
              <a:gd name="connsiteY4" fmla="*/ 30042 h 711575"/>
              <a:gd name="connsiteX0" fmla="*/ 0 w 1379771"/>
              <a:gd name="connsiteY0" fmla="*/ 21686 h 729098"/>
              <a:gd name="connsiteX1" fmla="*/ 172529 w 1379771"/>
              <a:gd name="connsiteY1" fmla="*/ 99323 h 729098"/>
              <a:gd name="connsiteX2" fmla="*/ 741872 w 1379771"/>
              <a:gd name="connsiteY2" fmla="*/ 729051 h 729098"/>
              <a:gd name="connsiteX3" fmla="*/ 1268084 w 1379771"/>
              <a:gd name="connsiteY3" fmla="*/ 64818 h 729098"/>
              <a:gd name="connsiteX4" fmla="*/ 1345721 w 1379771"/>
              <a:gd name="connsiteY4" fmla="*/ 47565 h 729098"/>
              <a:gd name="connsiteX0" fmla="*/ 0 w 1328013"/>
              <a:gd name="connsiteY0" fmla="*/ 21686 h 729098"/>
              <a:gd name="connsiteX1" fmla="*/ 120771 w 1328013"/>
              <a:gd name="connsiteY1" fmla="*/ 99323 h 729098"/>
              <a:gd name="connsiteX2" fmla="*/ 690114 w 1328013"/>
              <a:gd name="connsiteY2" fmla="*/ 729051 h 729098"/>
              <a:gd name="connsiteX3" fmla="*/ 1216326 w 1328013"/>
              <a:gd name="connsiteY3" fmla="*/ 64818 h 729098"/>
              <a:gd name="connsiteX4" fmla="*/ 1293963 w 1328013"/>
              <a:gd name="connsiteY4" fmla="*/ 47565 h 729098"/>
              <a:gd name="connsiteX0" fmla="*/ 0 w 1313595"/>
              <a:gd name="connsiteY0" fmla="*/ 24189 h 740227"/>
              <a:gd name="connsiteX1" fmla="*/ 120771 w 1313595"/>
              <a:gd name="connsiteY1" fmla="*/ 101826 h 740227"/>
              <a:gd name="connsiteX2" fmla="*/ 612476 w 1313595"/>
              <a:gd name="connsiteY2" fmla="*/ 740181 h 740227"/>
              <a:gd name="connsiteX3" fmla="*/ 1216326 w 1313595"/>
              <a:gd name="connsiteY3" fmla="*/ 67321 h 740227"/>
              <a:gd name="connsiteX4" fmla="*/ 1293963 w 1313595"/>
              <a:gd name="connsiteY4" fmla="*/ 50068 h 740227"/>
              <a:gd name="connsiteX0" fmla="*/ 0 w 1313595"/>
              <a:gd name="connsiteY0" fmla="*/ 24189 h 740694"/>
              <a:gd name="connsiteX1" fmla="*/ 120771 w 1313595"/>
              <a:gd name="connsiteY1" fmla="*/ 101826 h 740694"/>
              <a:gd name="connsiteX2" fmla="*/ 612476 w 1313595"/>
              <a:gd name="connsiteY2" fmla="*/ 740181 h 740694"/>
              <a:gd name="connsiteX3" fmla="*/ 1216326 w 1313595"/>
              <a:gd name="connsiteY3" fmla="*/ 67321 h 740694"/>
              <a:gd name="connsiteX4" fmla="*/ 1293963 w 1313595"/>
              <a:gd name="connsiteY4" fmla="*/ 50068 h 740694"/>
              <a:gd name="connsiteX0" fmla="*/ 0 w 1310899"/>
              <a:gd name="connsiteY0" fmla="*/ 23593 h 731478"/>
              <a:gd name="connsiteX1" fmla="*/ 120771 w 1310899"/>
              <a:gd name="connsiteY1" fmla="*/ 101230 h 731478"/>
              <a:gd name="connsiteX2" fmla="*/ 681488 w 1310899"/>
              <a:gd name="connsiteY2" fmla="*/ 730959 h 731478"/>
              <a:gd name="connsiteX3" fmla="*/ 1216326 w 1310899"/>
              <a:gd name="connsiteY3" fmla="*/ 66725 h 731478"/>
              <a:gd name="connsiteX4" fmla="*/ 1293963 w 1310899"/>
              <a:gd name="connsiteY4" fmla="*/ 49472 h 731478"/>
              <a:gd name="connsiteX0" fmla="*/ 0 w 1310899"/>
              <a:gd name="connsiteY0" fmla="*/ 23593 h 730959"/>
              <a:gd name="connsiteX1" fmla="*/ 120771 w 1310899"/>
              <a:gd name="connsiteY1" fmla="*/ 101230 h 730959"/>
              <a:gd name="connsiteX2" fmla="*/ 681488 w 1310899"/>
              <a:gd name="connsiteY2" fmla="*/ 730959 h 730959"/>
              <a:gd name="connsiteX3" fmla="*/ 1216326 w 1310899"/>
              <a:gd name="connsiteY3" fmla="*/ 66725 h 730959"/>
              <a:gd name="connsiteX4" fmla="*/ 1293963 w 1310899"/>
              <a:gd name="connsiteY4" fmla="*/ 49472 h 730959"/>
              <a:gd name="connsiteX0" fmla="*/ 0 w 1339813"/>
              <a:gd name="connsiteY0" fmla="*/ 37232 h 744598"/>
              <a:gd name="connsiteX1" fmla="*/ 120771 w 1339813"/>
              <a:gd name="connsiteY1" fmla="*/ 114869 h 744598"/>
              <a:gd name="connsiteX2" fmla="*/ 681488 w 1339813"/>
              <a:gd name="connsiteY2" fmla="*/ 744598 h 744598"/>
              <a:gd name="connsiteX3" fmla="*/ 1216326 w 1339813"/>
              <a:gd name="connsiteY3" fmla="*/ 80364 h 744598"/>
              <a:gd name="connsiteX4" fmla="*/ 1328468 w 1339813"/>
              <a:gd name="connsiteY4" fmla="*/ 37232 h 744598"/>
              <a:gd name="connsiteX0" fmla="*/ 0 w 1371241"/>
              <a:gd name="connsiteY0" fmla="*/ 21687 h 729053"/>
              <a:gd name="connsiteX1" fmla="*/ 120771 w 1371241"/>
              <a:gd name="connsiteY1" fmla="*/ 99324 h 729053"/>
              <a:gd name="connsiteX2" fmla="*/ 681488 w 1371241"/>
              <a:gd name="connsiteY2" fmla="*/ 729053 h 729053"/>
              <a:gd name="connsiteX3" fmla="*/ 1216326 w 1371241"/>
              <a:gd name="connsiteY3" fmla="*/ 64819 h 729053"/>
              <a:gd name="connsiteX4" fmla="*/ 1362974 w 1371241"/>
              <a:gd name="connsiteY4" fmla="*/ 64819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99324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56192 h 729053"/>
              <a:gd name="connsiteX0" fmla="*/ 0 w 1371242"/>
              <a:gd name="connsiteY0" fmla="*/ 21687 h 729053"/>
              <a:gd name="connsiteX1" fmla="*/ 120771 w 1371242"/>
              <a:gd name="connsiteY1" fmla="*/ 99324 h 729053"/>
              <a:gd name="connsiteX2" fmla="*/ 681488 w 1371242"/>
              <a:gd name="connsiteY2" fmla="*/ 729053 h 729053"/>
              <a:gd name="connsiteX3" fmla="*/ 1216326 w 1371242"/>
              <a:gd name="connsiteY3" fmla="*/ 64819 h 729053"/>
              <a:gd name="connsiteX4" fmla="*/ 1362975 w 1371242"/>
              <a:gd name="connsiteY4" fmla="*/ 107950 h 729053"/>
              <a:gd name="connsiteX0" fmla="*/ 0 w 1420512"/>
              <a:gd name="connsiteY0" fmla="*/ 21687 h 729053"/>
              <a:gd name="connsiteX1" fmla="*/ 120771 w 1420512"/>
              <a:gd name="connsiteY1" fmla="*/ 99324 h 729053"/>
              <a:gd name="connsiteX2" fmla="*/ 681488 w 1420512"/>
              <a:gd name="connsiteY2" fmla="*/ 729053 h 729053"/>
              <a:gd name="connsiteX3" fmla="*/ 1216326 w 1420512"/>
              <a:gd name="connsiteY3" fmla="*/ 64819 h 729053"/>
              <a:gd name="connsiteX4" fmla="*/ 1414733 w 1420512"/>
              <a:gd name="connsiteY4" fmla="*/ 107950 h 729053"/>
              <a:gd name="connsiteX0" fmla="*/ 0 w 1419155"/>
              <a:gd name="connsiteY0" fmla="*/ 21687 h 729053"/>
              <a:gd name="connsiteX1" fmla="*/ 120771 w 1419155"/>
              <a:gd name="connsiteY1" fmla="*/ 99324 h 729053"/>
              <a:gd name="connsiteX2" fmla="*/ 681488 w 1419155"/>
              <a:gd name="connsiteY2" fmla="*/ 729053 h 729053"/>
              <a:gd name="connsiteX3" fmla="*/ 1173194 w 1419155"/>
              <a:gd name="connsiteY3" fmla="*/ 142457 h 729053"/>
              <a:gd name="connsiteX4" fmla="*/ 1414733 w 1419155"/>
              <a:gd name="connsiteY4" fmla="*/ 107950 h 729053"/>
              <a:gd name="connsiteX0" fmla="*/ 0 w 1453661"/>
              <a:gd name="connsiteY0" fmla="*/ 21687 h 729053"/>
              <a:gd name="connsiteX1" fmla="*/ 155277 w 1453661"/>
              <a:gd name="connsiteY1" fmla="*/ 99324 h 729053"/>
              <a:gd name="connsiteX2" fmla="*/ 715994 w 1453661"/>
              <a:gd name="connsiteY2" fmla="*/ 729053 h 729053"/>
              <a:gd name="connsiteX3" fmla="*/ 1207700 w 1453661"/>
              <a:gd name="connsiteY3" fmla="*/ 142457 h 729053"/>
              <a:gd name="connsiteX4" fmla="*/ 1449239 w 1453661"/>
              <a:gd name="connsiteY4" fmla="*/ 107950 h 72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61" h="729053">
                <a:moveTo>
                  <a:pt x="0" y="21687"/>
                </a:moveTo>
                <a:cubicBezTo>
                  <a:pt x="65417" y="-12819"/>
                  <a:pt x="35945" y="-18570"/>
                  <a:pt x="155277" y="99324"/>
                </a:cubicBezTo>
                <a:cubicBezTo>
                  <a:pt x="274609" y="217218"/>
                  <a:pt x="524776" y="708925"/>
                  <a:pt x="715994" y="729053"/>
                </a:cubicBezTo>
                <a:cubicBezTo>
                  <a:pt x="907212" y="714676"/>
                  <a:pt x="1085493" y="245974"/>
                  <a:pt x="1207700" y="142457"/>
                </a:cubicBezTo>
                <a:cubicBezTo>
                  <a:pt x="1329908" y="38940"/>
                  <a:pt x="1481588" y="69131"/>
                  <a:pt x="1449239" y="107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フリーフォーム 147"/>
          <p:cNvSpPr/>
          <p:nvPr/>
        </p:nvSpPr>
        <p:spPr>
          <a:xfrm>
            <a:off x="6888950" y="4944722"/>
            <a:ext cx="1370655" cy="729053"/>
          </a:xfrm>
          <a:custGeom>
            <a:avLst/>
            <a:gdLst>
              <a:gd name="connsiteX0" fmla="*/ 0 w 1444059"/>
              <a:gd name="connsiteY0" fmla="*/ 38290 h 762910"/>
              <a:gd name="connsiteX1" fmla="*/ 241540 w 1444059"/>
              <a:gd name="connsiteY1" fmla="*/ 90048 h 762910"/>
              <a:gd name="connsiteX2" fmla="*/ 664234 w 1444059"/>
              <a:gd name="connsiteY2" fmla="*/ 762908 h 762910"/>
              <a:gd name="connsiteX3" fmla="*/ 1354347 w 1444059"/>
              <a:gd name="connsiteY3" fmla="*/ 81422 h 762910"/>
              <a:gd name="connsiteX4" fmla="*/ 1414732 w 1444059"/>
              <a:gd name="connsiteY4" fmla="*/ 38290 h 762910"/>
              <a:gd name="connsiteX0" fmla="*/ 0 w 1436441"/>
              <a:gd name="connsiteY0" fmla="*/ 35667 h 717155"/>
              <a:gd name="connsiteX1" fmla="*/ 241540 w 1436441"/>
              <a:gd name="connsiteY1" fmla="*/ 87425 h 717155"/>
              <a:gd name="connsiteX2" fmla="*/ 810883 w 1436441"/>
              <a:gd name="connsiteY2" fmla="*/ 717153 h 717155"/>
              <a:gd name="connsiteX3" fmla="*/ 1354347 w 1436441"/>
              <a:gd name="connsiteY3" fmla="*/ 78799 h 717155"/>
              <a:gd name="connsiteX4" fmla="*/ 1414732 w 1436441"/>
              <a:gd name="connsiteY4" fmla="*/ 35667 h 717155"/>
              <a:gd name="connsiteX0" fmla="*/ 0 w 1433693"/>
              <a:gd name="connsiteY0" fmla="*/ 54724 h 736283"/>
              <a:gd name="connsiteX1" fmla="*/ 241540 w 1433693"/>
              <a:gd name="connsiteY1" fmla="*/ 106482 h 736283"/>
              <a:gd name="connsiteX2" fmla="*/ 810883 w 1433693"/>
              <a:gd name="connsiteY2" fmla="*/ 736210 h 736283"/>
              <a:gd name="connsiteX3" fmla="*/ 1345721 w 1433693"/>
              <a:gd name="connsiteY3" fmla="*/ 63350 h 736283"/>
              <a:gd name="connsiteX4" fmla="*/ 1414732 w 1433693"/>
              <a:gd name="connsiteY4" fmla="*/ 54724 h 736283"/>
              <a:gd name="connsiteX0" fmla="*/ 0 w 1452785"/>
              <a:gd name="connsiteY0" fmla="*/ 30042 h 711601"/>
              <a:gd name="connsiteX1" fmla="*/ 241540 w 1452785"/>
              <a:gd name="connsiteY1" fmla="*/ 81800 h 711601"/>
              <a:gd name="connsiteX2" fmla="*/ 810883 w 1452785"/>
              <a:gd name="connsiteY2" fmla="*/ 711528 h 711601"/>
              <a:gd name="connsiteX3" fmla="*/ 1345721 w 1452785"/>
              <a:gd name="connsiteY3" fmla="*/ 38668 h 711601"/>
              <a:gd name="connsiteX4" fmla="*/ 1414732 w 1452785"/>
              <a:gd name="connsiteY4" fmla="*/ 30042 h 711601"/>
              <a:gd name="connsiteX0" fmla="*/ 0 w 1448782"/>
              <a:gd name="connsiteY0" fmla="*/ 30042 h 711575"/>
              <a:gd name="connsiteX1" fmla="*/ 241540 w 1448782"/>
              <a:gd name="connsiteY1" fmla="*/ 81800 h 711575"/>
              <a:gd name="connsiteX2" fmla="*/ 810883 w 1448782"/>
              <a:gd name="connsiteY2" fmla="*/ 711528 h 711575"/>
              <a:gd name="connsiteX3" fmla="*/ 1337095 w 1448782"/>
              <a:gd name="connsiteY3" fmla="*/ 47295 h 711575"/>
              <a:gd name="connsiteX4" fmla="*/ 1414732 w 1448782"/>
              <a:gd name="connsiteY4" fmla="*/ 30042 h 711575"/>
              <a:gd name="connsiteX0" fmla="*/ 0 w 1379771"/>
              <a:gd name="connsiteY0" fmla="*/ 21686 h 729098"/>
              <a:gd name="connsiteX1" fmla="*/ 172529 w 1379771"/>
              <a:gd name="connsiteY1" fmla="*/ 99323 h 729098"/>
              <a:gd name="connsiteX2" fmla="*/ 741872 w 1379771"/>
              <a:gd name="connsiteY2" fmla="*/ 729051 h 729098"/>
              <a:gd name="connsiteX3" fmla="*/ 1268084 w 1379771"/>
              <a:gd name="connsiteY3" fmla="*/ 64818 h 729098"/>
              <a:gd name="connsiteX4" fmla="*/ 1345721 w 1379771"/>
              <a:gd name="connsiteY4" fmla="*/ 47565 h 729098"/>
              <a:gd name="connsiteX0" fmla="*/ 0 w 1328013"/>
              <a:gd name="connsiteY0" fmla="*/ 21686 h 729098"/>
              <a:gd name="connsiteX1" fmla="*/ 120771 w 1328013"/>
              <a:gd name="connsiteY1" fmla="*/ 99323 h 729098"/>
              <a:gd name="connsiteX2" fmla="*/ 690114 w 1328013"/>
              <a:gd name="connsiteY2" fmla="*/ 729051 h 729098"/>
              <a:gd name="connsiteX3" fmla="*/ 1216326 w 1328013"/>
              <a:gd name="connsiteY3" fmla="*/ 64818 h 729098"/>
              <a:gd name="connsiteX4" fmla="*/ 1293963 w 1328013"/>
              <a:gd name="connsiteY4" fmla="*/ 47565 h 729098"/>
              <a:gd name="connsiteX0" fmla="*/ 0 w 1313595"/>
              <a:gd name="connsiteY0" fmla="*/ 24189 h 740227"/>
              <a:gd name="connsiteX1" fmla="*/ 120771 w 1313595"/>
              <a:gd name="connsiteY1" fmla="*/ 101826 h 740227"/>
              <a:gd name="connsiteX2" fmla="*/ 612476 w 1313595"/>
              <a:gd name="connsiteY2" fmla="*/ 740181 h 740227"/>
              <a:gd name="connsiteX3" fmla="*/ 1216326 w 1313595"/>
              <a:gd name="connsiteY3" fmla="*/ 67321 h 740227"/>
              <a:gd name="connsiteX4" fmla="*/ 1293963 w 1313595"/>
              <a:gd name="connsiteY4" fmla="*/ 50068 h 740227"/>
              <a:gd name="connsiteX0" fmla="*/ 0 w 1313595"/>
              <a:gd name="connsiteY0" fmla="*/ 24189 h 740694"/>
              <a:gd name="connsiteX1" fmla="*/ 120771 w 1313595"/>
              <a:gd name="connsiteY1" fmla="*/ 101826 h 740694"/>
              <a:gd name="connsiteX2" fmla="*/ 612476 w 1313595"/>
              <a:gd name="connsiteY2" fmla="*/ 740181 h 740694"/>
              <a:gd name="connsiteX3" fmla="*/ 1216326 w 1313595"/>
              <a:gd name="connsiteY3" fmla="*/ 67321 h 740694"/>
              <a:gd name="connsiteX4" fmla="*/ 1293963 w 1313595"/>
              <a:gd name="connsiteY4" fmla="*/ 50068 h 740694"/>
              <a:gd name="connsiteX0" fmla="*/ 0 w 1310899"/>
              <a:gd name="connsiteY0" fmla="*/ 23593 h 731478"/>
              <a:gd name="connsiteX1" fmla="*/ 120771 w 1310899"/>
              <a:gd name="connsiteY1" fmla="*/ 101230 h 731478"/>
              <a:gd name="connsiteX2" fmla="*/ 681488 w 1310899"/>
              <a:gd name="connsiteY2" fmla="*/ 730959 h 731478"/>
              <a:gd name="connsiteX3" fmla="*/ 1216326 w 1310899"/>
              <a:gd name="connsiteY3" fmla="*/ 66725 h 731478"/>
              <a:gd name="connsiteX4" fmla="*/ 1293963 w 1310899"/>
              <a:gd name="connsiteY4" fmla="*/ 49472 h 731478"/>
              <a:gd name="connsiteX0" fmla="*/ 0 w 1310899"/>
              <a:gd name="connsiteY0" fmla="*/ 23593 h 730959"/>
              <a:gd name="connsiteX1" fmla="*/ 120771 w 1310899"/>
              <a:gd name="connsiteY1" fmla="*/ 101230 h 730959"/>
              <a:gd name="connsiteX2" fmla="*/ 681488 w 1310899"/>
              <a:gd name="connsiteY2" fmla="*/ 730959 h 730959"/>
              <a:gd name="connsiteX3" fmla="*/ 1216326 w 1310899"/>
              <a:gd name="connsiteY3" fmla="*/ 66725 h 730959"/>
              <a:gd name="connsiteX4" fmla="*/ 1293963 w 1310899"/>
              <a:gd name="connsiteY4" fmla="*/ 49472 h 730959"/>
              <a:gd name="connsiteX0" fmla="*/ 0 w 1339813"/>
              <a:gd name="connsiteY0" fmla="*/ 37232 h 744598"/>
              <a:gd name="connsiteX1" fmla="*/ 120771 w 1339813"/>
              <a:gd name="connsiteY1" fmla="*/ 114869 h 744598"/>
              <a:gd name="connsiteX2" fmla="*/ 681488 w 1339813"/>
              <a:gd name="connsiteY2" fmla="*/ 744598 h 744598"/>
              <a:gd name="connsiteX3" fmla="*/ 1216326 w 1339813"/>
              <a:gd name="connsiteY3" fmla="*/ 80364 h 744598"/>
              <a:gd name="connsiteX4" fmla="*/ 1328468 w 1339813"/>
              <a:gd name="connsiteY4" fmla="*/ 37232 h 744598"/>
              <a:gd name="connsiteX0" fmla="*/ 0 w 1371241"/>
              <a:gd name="connsiteY0" fmla="*/ 21687 h 729053"/>
              <a:gd name="connsiteX1" fmla="*/ 120771 w 1371241"/>
              <a:gd name="connsiteY1" fmla="*/ 99324 h 729053"/>
              <a:gd name="connsiteX2" fmla="*/ 681488 w 1371241"/>
              <a:gd name="connsiteY2" fmla="*/ 729053 h 729053"/>
              <a:gd name="connsiteX3" fmla="*/ 1216326 w 1371241"/>
              <a:gd name="connsiteY3" fmla="*/ 64819 h 729053"/>
              <a:gd name="connsiteX4" fmla="*/ 1362974 w 1371241"/>
              <a:gd name="connsiteY4" fmla="*/ 64819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99324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56192 h 729053"/>
              <a:gd name="connsiteX0" fmla="*/ 0 w 1371242"/>
              <a:gd name="connsiteY0" fmla="*/ 21687 h 729053"/>
              <a:gd name="connsiteX1" fmla="*/ 120771 w 1371242"/>
              <a:gd name="connsiteY1" fmla="*/ 99324 h 729053"/>
              <a:gd name="connsiteX2" fmla="*/ 681488 w 1371242"/>
              <a:gd name="connsiteY2" fmla="*/ 729053 h 729053"/>
              <a:gd name="connsiteX3" fmla="*/ 1216326 w 1371242"/>
              <a:gd name="connsiteY3" fmla="*/ 64819 h 729053"/>
              <a:gd name="connsiteX4" fmla="*/ 1362975 w 1371242"/>
              <a:gd name="connsiteY4" fmla="*/ 107950 h 729053"/>
              <a:gd name="connsiteX0" fmla="*/ 0 w 1420512"/>
              <a:gd name="connsiteY0" fmla="*/ 21687 h 729053"/>
              <a:gd name="connsiteX1" fmla="*/ 120771 w 1420512"/>
              <a:gd name="connsiteY1" fmla="*/ 99324 h 729053"/>
              <a:gd name="connsiteX2" fmla="*/ 681488 w 1420512"/>
              <a:gd name="connsiteY2" fmla="*/ 729053 h 729053"/>
              <a:gd name="connsiteX3" fmla="*/ 1216326 w 1420512"/>
              <a:gd name="connsiteY3" fmla="*/ 64819 h 729053"/>
              <a:gd name="connsiteX4" fmla="*/ 1414733 w 1420512"/>
              <a:gd name="connsiteY4" fmla="*/ 107950 h 729053"/>
              <a:gd name="connsiteX0" fmla="*/ 0 w 1419155"/>
              <a:gd name="connsiteY0" fmla="*/ 21687 h 729053"/>
              <a:gd name="connsiteX1" fmla="*/ 120771 w 1419155"/>
              <a:gd name="connsiteY1" fmla="*/ 99324 h 729053"/>
              <a:gd name="connsiteX2" fmla="*/ 681488 w 1419155"/>
              <a:gd name="connsiteY2" fmla="*/ 729053 h 729053"/>
              <a:gd name="connsiteX3" fmla="*/ 1173194 w 1419155"/>
              <a:gd name="connsiteY3" fmla="*/ 142457 h 729053"/>
              <a:gd name="connsiteX4" fmla="*/ 1414733 w 1419155"/>
              <a:gd name="connsiteY4" fmla="*/ 107950 h 729053"/>
              <a:gd name="connsiteX0" fmla="*/ 0 w 1453661"/>
              <a:gd name="connsiteY0" fmla="*/ 21687 h 729053"/>
              <a:gd name="connsiteX1" fmla="*/ 155277 w 1453661"/>
              <a:gd name="connsiteY1" fmla="*/ 99324 h 729053"/>
              <a:gd name="connsiteX2" fmla="*/ 715994 w 1453661"/>
              <a:gd name="connsiteY2" fmla="*/ 729053 h 729053"/>
              <a:gd name="connsiteX3" fmla="*/ 1207700 w 1453661"/>
              <a:gd name="connsiteY3" fmla="*/ 142457 h 729053"/>
              <a:gd name="connsiteX4" fmla="*/ 1449239 w 1453661"/>
              <a:gd name="connsiteY4" fmla="*/ 107950 h 72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61" h="729053">
                <a:moveTo>
                  <a:pt x="0" y="21687"/>
                </a:moveTo>
                <a:cubicBezTo>
                  <a:pt x="65417" y="-12819"/>
                  <a:pt x="35945" y="-18570"/>
                  <a:pt x="155277" y="99324"/>
                </a:cubicBezTo>
                <a:cubicBezTo>
                  <a:pt x="274609" y="217218"/>
                  <a:pt x="524776" y="708925"/>
                  <a:pt x="715994" y="729053"/>
                </a:cubicBezTo>
                <a:cubicBezTo>
                  <a:pt x="907212" y="714676"/>
                  <a:pt x="1085493" y="245974"/>
                  <a:pt x="1207700" y="142457"/>
                </a:cubicBezTo>
                <a:cubicBezTo>
                  <a:pt x="1329908" y="38940"/>
                  <a:pt x="1481588" y="69131"/>
                  <a:pt x="1449239" y="107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p:cNvGrpSpPr/>
          <p:nvPr/>
        </p:nvGrpSpPr>
        <p:grpSpPr>
          <a:xfrm>
            <a:off x="2384308" y="3002174"/>
            <a:ext cx="544966" cy="2542755"/>
            <a:chOff x="4007963" y="2942327"/>
            <a:chExt cx="544966" cy="2542755"/>
          </a:xfrm>
        </p:grpSpPr>
        <p:sp>
          <p:nvSpPr>
            <p:cNvPr id="150" name="右矢印 149"/>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4007963" y="3588208"/>
              <a:ext cx="461665" cy="1246495"/>
            </a:xfrm>
            <a:prstGeom prst="rect">
              <a:avLst/>
            </a:prstGeom>
            <a:noFill/>
          </p:spPr>
          <p:txBody>
            <a:bodyPr vert="eaVert" wrap="none" rtlCol="0">
              <a:spAutoFit/>
            </a:bodyPr>
            <a:lstStyle/>
            <a:p>
              <a:r>
                <a:rPr kumimoji="1" lang="ja-JP" altLang="en-US" dirty="0" smtClean="0">
                  <a:solidFill>
                    <a:schemeClr val="bg1"/>
                  </a:solidFill>
                  <a:latin typeface="ＭＳ Ｐゴシック" pitchFamily="50" charset="-128"/>
                  <a:ea typeface="ＭＳ Ｐゴシック" pitchFamily="50" charset="-128"/>
                </a:rPr>
                <a:t>動作知識化</a:t>
              </a:r>
              <a:endParaRPr kumimoji="1" lang="ja-JP" altLang="en-US" dirty="0">
                <a:solidFill>
                  <a:schemeClr val="bg1"/>
                </a:solidFill>
                <a:latin typeface="ＭＳ Ｐゴシック" pitchFamily="50" charset="-128"/>
                <a:ea typeface="ＭＳ Ｐゴシック" pitchFamily="50" charset="-128"/>
              </a:endParaRPr>
            </a:p>
          </p:txBody>
        </p:sp>
      </p:grpSp>
      <p:grpSp>
        <p:nvGrpSpPr>
          <p:cNvPr id="152" name="グループ化 151"/>
          <p:cNvGrpSpPr/>
          <p:nvPr/>
        </p:nvGrpSpPr>
        <p:grpSpPr>
          <a:xfrm>
            <a:off x="6218928" y="2986012"/>
            <a:ext cx="544966" cy="2542755"/>
            <a:chOff x="4007963" y="2942327"/>
            <a:chExt cx="544966" cy="2542755"/>
          </a:xfrm>
        </p:grpSpPr>
        <p:sp>
          <p:nvSpPr>
            <p:cNvPr id="153" name="右矢印 152"/>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p:cNvSpPr txBox="1"/>
            <p:nvPr/>
          </p:nvSpPr>
          <p:spPr>
            <a:xfrm>
              <a:off x="4007963" y="3705872"/>
              <a:ext cx="461665" cy="1015663"/>
            </a:xfrm>
            <a:prstGeom prst="rect">
              <a:avLst/>
            </a:prstGeom>
            <a:noFill/>
          </p:spPr>
          <p:txBody>
            <a:bodyPr vert="eaVert" wrap="none" rtlCol="0">
              <a:spAutoFit/>
            </a:bodyPr>
            <a:lstStyle/>
            <a:p>
              <a:r>
                <a:rPr kumimoji="1" lang="ja-JP" altLang="en-US" dirty="0" smtClean="0">
                  <a:solidFill>
                    <a:schemeClr val="bg1"/>
                  </a:solidFill>
                  <a:latin typeface="ＭＳ Ｐゴシック" pitchFamily="50" charset="-128"/>
                  <a:ea typeface="ＭＳ Ｐゴシック" pitchFamily="50" charset="-128"/>
                </a:rPr>
                <a:t>動作生成</a:t>
              </a:r>
              <a:endParaRPr kumimoji="1" lang="ja-JP" altLang="en-US" dirty="0">
                <a:solidFill>
                  <a:schemeClr val="bg1"/>
                </a:solidFill>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2996202756"/>
      </p:ext>
    </p:extLst>
  </p:cSld>
  <p:clrMapOvr>
    <a:masterClrMapping/>
  </p:clrMapOvr>
  <mc:AlternateContent xmlns:mc="http://schemas.openxmlformats.org/markup-compatibility/2006" xmlns:p14="http://schemas.microsoft.com/office/powerpoint/2010/main">
    <mc:Choice Requires="p14">
      <p:transition spd="slow" p14:dur="2000" advTm="35137"/>
    </mc:Choice>
    <mc:Fallback xmlns="">
      <p:transition spd="slow" advTm="3513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19359</TotalTime>
  <Words>4102</Words>
  <Application>Microsoft Office PowerPoint</Application>
  <PresentationFormat>画面に合わせる (4:3)</PresentationFormat>
  <Paragraphs>801</Paragraphs>
  <Slides>56</Slides>
  <Notes>2</Notes>
  <HiddenSlides>17</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NewsPrint</vt:lpstr>
      <vt:lpstr>Motion Space TSにおける 動作生成手法の提案 ‐シミュレーションによる動作検証‐</vt:lpstr>
      <vt:lpstr>背景</vt:lpstr>
      <vt:lpstr>先行研究：Motion Space</vt:lpstr>
      <vt:lpstr>知識空間(動きの知識)</vt:lpstr>
      <vt:lpstr>動作知識化・動作生成</vt:lpstr>
      <vt:lpstr>Motion Spaceの問題点</vt:lpstr>
      <vt:lpstr>Motion Space TS概要図</vt:lpstr>
      <vt:lpstr>知識空間の構成</vt:lpstr>
      <vt:lpstr>動作知識化・動作生成</vt:lpstr>
      <vt:lpstr>動作知識化</vt:lpstr>
      <vt:lpstr>Motion Space TS概要図</vt:lpstr>
      <vt:lpstr>目的</vt:lpstr>
      <vt:lpstr>アプローチ</vt:lpstr>
      <vt:lpstr>PowerPoint プレゼンテーション</vt:lpstr>
      <vt:lpstr>動作生成部概要</vt:lpstr>
      <vt:lpstr>動作生成手法のプロセス</vt:lpstr>
      <vt:lpstr>PowerPoint プレゼンテーション</vt:lpstr>
      <vt:lpstr>PowerPoint プレゼンテーション</vt:lpstr>
      <vt:lpstr>動作生成プロセス３.</vt:lpstr>
      <vt:lpstr>ロボットの実動作の考慮</vt:lpstr>
      <vt:lpstr>動作生成プロセス４.</vt:lpstr>
      <vt:lpstr>仮想球運動計算式</vt:lpstr>
      <vt:lpstr>シミュレーション実験</vt:lpstr>
      <vt:lpstr>実験設定</vt:lpstr>
      <vt:lpstr>シュミレーション概要図</vt:lpstr>
      <vt:lpstr>ロボットへの動作指令</vt:lpstr>
      <vt:lpstr>パラメータ設定</vt:lpstr>
      <vt:lpstr>PowerPoint プレゼンテーション</vt:lpstr>
      <vt:lpstr>実験結果</vt:lpstr>
      <vt:lpstr>実験結果</vt:lpstr>
      <vt:lpstr>実験結果</vt:lpstr>
      <vt:lpstr>実験結果</vt:lpstr>
      <vt:lpstr>比較１：初期値90[deg]の入出力</vt:lpstr>
      <vt:lpstr>比較２：初期値90[deg]の入出力</vt:lpstr>
      <vt:lpstr>比較３：比較対象</vt:lpstr>
      <vt:lpstr>比較３：結果</vt:lpstr>
      <vt:lpstr>まとめ</vt:lpstr>
      <vt:lpstr>今後の予定</vt:lpstr>
      <vt:lpstr>PowerPoint プレゼンテーション</vt:lpstr>
      <vt:lpstr>シュミレーション概要図</vt:lpstr>
      <vt:lpstr>実験概要図</vt:lpstr>
      <vt:lpstr>動作知識化部のプロセス</vt:lpstr>
      <vt:lpstr>仮想球運動の計算</vt:lpstr>
      <vt:lpstr>シミュレーションのシステム設定</vt:lpstr>
      <vt:lpstr>動作知識化・動作生成</vt:lpstr>
      <vt:lpstr>動作知識化部</vt:lpstr>
      <vt:lpstr>問題点</vt:lpstr>
      <vt:lpstr>動作知識化・動作生成</vt:lpstr>
      <vt:lpstr>知識空間の構成</vt:lpstr>
      <vt:lpstr>動作知識化部のプロセス</vt:lpstr>
      <vt:lpstr>時間情報</vt:lpstr>
      <vt:lpstr>PowerPoint プレゼンテーション</vt:lpstr>
      <vt:lpstr>時間情報の代役</vt:lpstr>
      <vt:lpstr>動作生成における仮想球運動</vt:lpstr>
      <vt:lpstr>提案手法部分(Motion Space TS)</vt:lpstr>
      <vt:lpstr>Motion Space 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Spaceの実現 シュミレーション上での検証</dc:title>
  <dc:creator>hazama</dc:creator>
  <cp:lastModifiedBy>hazama</cp:lastModifiedBy>
  <cp:revision>639</cp:revision>
  <cp:lastPrinted>2013-02-17T07:07:57Z</cp:lastPrinted>
  <dcterms:created xsi:type="dcterms:W3CDTF">2012-11-02T12:13:53Z</dcterms:created>
  <dcterms:modified xsi:type="dcterms:W3CDTF">2013-02-22T04:19:19Z</dcterms:modified>
</cp:coreProperties>
</file>