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08"/>
  </p:handoutMasterIdLst>
  <p:sldIdLst>
    <p:sldId id="256" r:id="rId2"/>
    <p:sldId id="257" r:id="rId3"/>
    <p:sldId id="258" r:id="rId4"/>
    <p:sldId id="259" r:id="rId5"/>
    <p:sldId id="260" r:id="rId6"/>
    <p:sldId id="261" r:id="rId7"/>
    <p:sldId id="323" r:id="rId8"/>
    <p:sldId id="324" r:id="rId9"/>
    <p:sldId id="262" r:id="rId10"/>
    <p:sldId id="263" r:id="rId11"/>
    <p:sldId id="264" r:id="rId12"/>
    <p:sldId id="265" r:id="rId13"/>
    <p:sldId id="266" r:id="rId14"/>
    <p:sldId id="337" r:id="rId15"/>
    <p:sldId id="338" r:id="rId16"/>
    <p:sldId id="267" r:id="rId17"/>
    <p:sldId id="268" r:id="rId18"/>
    <p:sldId id="325" r:id="rId19"/>
    <p:sldId id="269" r:id="rId20"/>
    <p:sldId id="270" r:id="rId21"/>
    <p:sldId id="271" r:id="rId22"/>
    <p:sldId id="272" r:id="rId23"/>
    <p:sldId id="273" r:id="rId24"/>
    <p:sldId id="274" r:id="rId25"/>
    <p:sldId id="275" r:id="rId26"/>
    <p:sldId id="276" r:id="rId27"/>
    <p:sldId id="326" r:id="rId28"/>
    <p:sldId id="277" r:id="rId29"/>
    <p:sldId id="278" r:id="rId30"/>
    <p:sldId id="279" r:id="rId31"/>
    <p:sldId id="280" r:id="rId32"/>
    <p:sldId id="281" r:id="rId33"/>
    <p:sldId id="283" r:id="rId34"/>
    <p:sldId id="284" r:id="rId35"/>
    <p:sldId id="351" r:id="rId36"/>
    <p:sldId id="285" r:id="rId37"/>
    <p:sldId id="353" r:id="rId38"/>
    <p:sldId id="367" r:id="rId39"/>
    <p:sldId id="354" r:id="rId40"/>
    <p:sldId id="368" r:id="rId41"/>
    <p:sldId id="373" r:id="rId42"/>
    <p:sldId id="374" r:id="rId43"/>
    <p:sldId id="356" r:id="rId44"/>
    <p:sldId id="355" r:id="rId45"/>
    <p:sldId id="358" r:id="rId46"/>
    <p:sldId id="357" r:id="rId47"/>
    <p:sldId id="360" r:id="rId48"/>
    <p:sldId id="369" r:id="rId49"/>
    <p:sldId id="359" r:id="rId50"/>
    <p:sldId id="370" r:id="rId51"/>
    <p:sldId id="361" r:id="rId52"/>
    <p:sldId id="371" r:id="rId53"/>
    <p:sldId id="363" r:id="rId54"/>
    <p:sldId id="372" r:id="rId55"/>
    <p:sldId id="365" r:id="rId56"/>
    <p:sldId id="366" r:id="rId57"/>
    <p:sldId id="362" r:id="rId58"/>
    <p:sldId id="364" r:id="rId59"/>
    <p:sldId id="294" r:id="rId60"/>
    <p:sldId id="295" r:id="rId61"/>
    <p:sldId id="296" r:id="rId62"/>
    <p:sldId id="297" r:id="rId63"/>
    <p:sldId id="350" r:id="rId64"/>
    <p:sldId id="352" r:id="rId65"/>
    <p:sldId id="298" r:id="rId66"/>
    <p:sldId id="300" r:id="rId67"/>
    <p:sldId id="301" r:id="rId68"/>
    <p:sldId id="305" r:id="rId69"/>
    <p:sldId id="302" r:id="rId70"/>
    <p:sldId id="303" r:id="rId71"/>
    <p:sldId id="304" r:id="rId72"/>
    <p:sldId id="306" r:id="rId73"/>
    <p:sldId id="307" r:id="rId74"/>
    <p:sldId id="308" r:id="rId75"/>
    <p:sldId id="309" r:id="rId76"/>
    <p:sldId id="310" r:id="rId77"/>
    <p:sldId id="311" r:id="rId78"/>
    <p:sldId id="312" r:id="rId79"/>
    <p:sldId id="313" r:id="rId80"/>
    <p:sldId id="314" r:id="rId81"/>
    <p:sldId id="339" r:id="rId82"/>
    <p:sldId id="340" r:id="rId83"/>
    <p:sldId id="341" r:id="rId84"/>
    <p:sldId id="342" r:id="rId85"/>
    <p:sldId id="343" r:id="rId86"/>
    <p:sldId id="344" r:id="rId87"/>
    <p:sldId id="345" r:id="rId88"/>
    <p:sldId id="346" r:id="rId89"/>
    <p:sldId id="347" r:id="rId90"/>
    <p:sldId id="348" r:id="rId91"/>
    <p:sldId id="315" r:id="rId92"/>
    <p:sldId id="316" r:id="rId93"/>
    <p:sldId id="317" r:id="rId94"/>
    <p:sldId id="318" r:id="rId95"/>
    <p:sldId id="319" r:id="rId96"/>
    <p:sldId id="320" r:id="rId97"/>
    <p:sldId id="321" r:id="rId98"/>
    <p:sldId id="322" r:id="rId99"/>
    <p:sldId id="329" r:id="rId100"/>
    <p:sldId id="330" r:id="rId101"/>
    <p:sldId id="331" r:id="rId102"/>
    <p:sldId id="332" r:id="rId103"/>
    <p:sldId id="333" r:id="rId104"/>
    <p:sldId id="334" r:id="rId105"/>
    <p:sldId id="335" r:id="rId106"/>
    <p:sldId id="336" r:id="rId107"/>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kaizumi" initials="t" lastIdx="1" clrIdx="0">
    <p:extLst>
      <p:ext uri="{19B8F6BF-5375-455C-9EA6-DF929625EA0E}">
        <p15:presenceInfo xmlns:p15="http://schemas.microsoft.com/office/powerpoint/2012/main" userId="takaizum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8" d="100"/>
          <a:sy n="78" d="100"/>
        </p:scale>
        <p:origin x="13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handoutMaster" Target="handoutMasters/handout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commentAuthors" Target="commentAuthor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5" Type="http://schemas.openxmlformats.org/officeDocument/2006/relationships/image" Target="../media/image10.wmf"/><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image" Target="../media/image36.wmf"/><Relationship Id="rId7" Type="http://schemas.openxmlformats.org/officeDocument/2006/relationships/image" Target="../media/image40.wmf"/><Relationship Id="rId2" Type="http://schemas.openxmlformats.org/officeDocument/2006/relationships/image" Target="../media/image35.wmf"/><Relationship Id="rId1" Type="http://schemas.openxmlformats.org/officeDocument/2006/relationships/image" Target="../media/image34.wmf"/><Relationship Id="rId6" Type="http://schemas.openxmlformats.org/officeDocument/2006/relationships/image" Target="../media/image39.wmf"/><Relationship Id="rId11" Type="http://schemas.openxmlformats.org/officeDocument/2006/relationships/image" Target="../media/image44.wmf"/><Relationship Id="rId5" Type="http://schemas.openxmlformats.org/officeDocument/2006/relationships/image" Target="../media/image38.wmf"/><Relationship Id="rId10" Type="http://schemas.openxmlformats.org/officeDocument/2006/relationships/image" Target="../media/image43.wmf"/><Relationship Id="rId4" Type="http://schemas.openxmlformats.org/officeDocument/2006/relationships/image" Target="../media/image37.wmf"/><Relationship Id="rId9" Type="http://schemas.openxmlformats.org/officeDocument/2006/relationships/image" Target="../media/image42.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image" Target="../media/image47.wmf"/><Relationship Id="rId7" Type="http://schemas.openxmlformats.org/officeDocument/2006/relationships/image" Target="../media/image51.w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50.wmf"/><Relationship Id="rId11" Type="http://schemas.openxmlformats.org/officeDocument/2006/relationships/image" Target="../media/image55.wmf"/><Relationship Id="rId5" Type="http://schemas.openxmlformats.org/officeDocument/2006/relationships/image" Target="../media/image49.wmf"/><Relationship Id="rId10" Type="http://schemas.openxmlformats.org/officeDocument/2006/relationships/image" Target="../media/image54.wmf"/><Relationship Id="rId4" Type="http://schemas.openxmlformats.org/officeDocument/2006/relationships/image" Target="../media/image48.wmf"/><Relationship Id="rId9" Type="http://schemas.openxmlformats.org/officeDocument/2006/relationships/image" Target="../media/image53.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102.wmf"/><Relationship Id="rId13" Type="http://schemas.openxmlformats.org/officeDocument/2006/relationships/image" Target="../media/image44.wmf"/><Relationship Id="rId3" Type="http://schemas.openxmlformats.org/officeDocument/2006/relationships/image" Target="../media/image36.wmf"/><Relationship Id="rId7" Type="http://schemas.openxmlformats.org/officeDocument/2006/relationships/image" Target="../media/image40.wmf"/><Relationship Id="rId12" Type="http://schemas.openxmlformats.org/officeDocument/2006/relationships/image" Target="../media/image43.wmf"/><Relationship Id="rId2" Type="http://schemas.openxmlformats.org/officeDocument/2006/relationships/image" Target="../media/image35.wmf"/><Relationship Id="rId1" Type="http://schemas.openxmlformats.org/officeDocument/2006/relationships/image" Target="../media/image101.wmf"/><Relationship Id="rId6" Type="http://schemas.openxmlformats.org/officeDocument/2006/relationships/image" Target="../media/image39.wmf"/><Relationship Id="rId11" Type="http://schemas.openxmlformats.org/officeDocument/2006/relationships/image" Target="../media/image42.wmf"/><Relationship Id="rId5" Type="http://schemas.openxmlformats.org/officeDocument/2006/relationships/image" Target="../media/image38.wmf"/><Relationship Id="rId10" Type="http://schemas.openxmlformats.org/officeDocument/2006/relationships/image" Target="../media/image41.wmf"/><Relationship Id="rId4" Type="http://schemas.openxmlformats.org/officeDocument/2006/relationships/image" Target="../media/image37.wmf"/><Relationship Id="rId9" Type="http://schemas.openxmlformats.org/officeDocument/2006/relationships/image" Target="../media/image103.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52.wmf"/><Relationship Id="rId13" Type="http://schemas.openxmlformats.org/officeDocument/2006/relationships/image" Target="../media/image55.wmf"/><Relationship Id="rId3" Type="http://schemas.openxmlformats.org/officeDocument/2006/relationships/image" Target="../media/image47.wmf"/><Relationship Id="rId7" Type="http://schemas.openxmlformats.org/officeDocument/2006/relationships/image" Target="../media/image51.wmf"/><Relationship Id="rId12" Type="http://schemas.openxmlformats.org/officeDocument/2006/relationships/image" Target="../media/image54.wmf"/><Relationship Id="rId2" Type="http://schemas.openxmlformats.org/officeDocument/2006/relationships/image" Target="../media/image46.wmf"/><Relationship Id="rId1" Type="http://schemas.openxmlformats.org/officeDocument/2006/relationships/image" Target="../media/image104.wmf"/><Relationship Id="rId6" Type="http://schemas.openxmlformats.org/officeDocument/2006/relationships/image" Target="../media/image50.wmf"/><Relationship Id="rId11" Type="http://schemas.openxmlformats.org/officeDocument/2006/relationships/image" Target="../media/image53.wmf"/><Relationship Id="rId5" Type="http://schemas.openxmlformats.org/officeDocument/2006/relationships/image" Target="../media/image49.wmf"/><Relationship Id="rId10" Type="http://schemas.openxmlformats.org/officeDocument/2006/relationships/image" Target="../media/image106.wmf"/><Relationship Id="rId4" Type="http://schemas.openxmlformats.org/officeDocument/2006/relationships/image" Target="../media/image48.wmf"/><Relationship Id="rId9" Type="http://schemas.openxmlformats.org/officeDocument/2006/relationships/image" Target="../media/image10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76.wmf"/><Relationship Id="rId1" Type="http://schemas.openxmlformats.org/officeDocument/2006/relationships/image" Target="../media/image17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81.wmf"/><Relationship Id="rId2" Type="http://schemas.openxmlformats.org/officeDocument/2006/relationships/image" Target="../media/image180.wmf"/><Relationship Id="rId1" Type="http://schemas.openxmlformats.org/officeDocument/2006/relationships/image" Target="../media/image179.wmf"/><Relationship Id="rId4" Type="http://schemas.openxmlformats.org/officeDocument/2006/relationships/image" Target="../media/image182.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190.wmf"/><Relationship Id="rId13" Type="http://schemas.openxmlformats.org/officeDocument/2006/relationships/image" Target="../media/image195.wmf"/><Relationship Id="rId3" Type="http://schemas.openxmlformats.org/officeDocument/2006/relationships/image" Target="../media/image185.wmf"/><Relationship Id="rId7" Type="http://schemas.openxmlformats.org/officeDocument/2006/relationships/image" Target="../media/image189.wmf"/><Relationship Id="rId12" Type="http://schemas.openxmlformats.org/officeDocument/2006/relationships/image" Target="../media/image194.wmf"/><Relationship Id="rId2" Type="http://schemas.openxmlformats.org/officeDocument/2006/relationships/image" Target="../media/image184.wmf"/><Relationship Id="rId1" Type="http://schemas.openxmlformats.org/officeDocument/2006/relationships/image" Target="../media/image183.wmf"/><Relationship Id="rId6" Type="http://schemas.openxmlformats.org/officeDocument/2006/relationships/image" Target="../media/image188.wmf"/><Relationship Id="rId11" Type="http://schemas.openxmlformats.org/officeDocument/2006/relationships/image" Target="../media/image193.wmf"/><Relationship Id="rId5" Type="http://schemas.openxmlformats.org/officeDocument/2006/relationships/image" Target="../media/image187.wmf"/><Relationship Id="rId15" Type="http://schemas.openxmlformats.org/officeDocument/2006/relationships/image" Target="../media/image197.wmf"/><Relationship Id="rId10" Type="http://schemas.openxmlformats.org/officeDocument/2006/relationships/image" Target="../media/image192.wmf"/><Relationship Id="rId4" Type="http://schemas.openxmlformats.org/officeDocument/2006/relationships/image" Target="../media/image186.wmf"/><Relationship Id="rId9" Type="http://schemas.openxmlformats.org/officeDocument/2006/relationships/image" Target="../media/image191.wmf"/><Relationship Id="rId14" Type="http://schemas.openxmlformats.org/officeDocument/2006/relationships/image" Target="../media/image19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15.wmf"/><Relationship Id="rId4"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5321BF3-130C-4564-9991-B130CD8C7C37}" type="datetimeFigureOut">
              <a:rPr kumimoji="1" lang="ja-JP" altLang="en-US" smtClean="0"/>
              <a:t>2014/2/11</a:t>
            </a:fld>
            <a:endParaRPr kumimoji="1" lang="ja-JP" altLang="en-US"/>
          </a:p>
        </p:txBody>
      </p:sp>
      <p:sp>
        <p:nvSpPr>
          <p:cNvPr id="4" name="フッター プレースホルダー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C8D30D3-45F1-4BD8-A10C-AF9A4BB19A70}" type="slidenum">
              <a:rPr kumimoji="1" lang="ja-JP" altLang="en-US" smtClean="0"/>
              <a:t>‹#›</a:t>
            </a:fld>
            <a:endParaRPr kumimoji="1" lang="ja-JP" altLang="en-US"/>
          </a:p>
        </p:txBody>
      </p:sp>
    </p:spTree>
    <p:extLst>
      <p:ext uri="{BB962C8B-B14F-4D97-AF65-F5344CB8AC3E}">
        <p14:creationId xmlns:p14="http://schemas.microsoft.com/office/powerpoint/2010/main" val="164438594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798400E3-BB69-468D-98AE-B3891F9DFCD3}" type="datetimeFigureOut">
              <a:rPr kumimoji="1" lang="ja-JP" altLang="en-US" smtClean="0"/>
              <a:t>2014/2/11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0FBBA2C-6D7B-4BB4-9CFA-98A0416EBAF8}" type="slidenum">
              <a:rPr kumimoji="1" lang="ja-JP" altLang="en-US" smtClean="0"/>
              <a:t>‹#›</a:t>
            </a:fld>
            <a:endParaRPr kumimoji="1" lang="ja-JP" altLang="en-US"/>
          </a:p>
        </p:txBody>
      </p:sp>
    </p:spTree>
    <p:extLst>
      <p:ext uri="{BB962C8B-B14F-4D97-AF65-F5344CB8AC3E}">
        <p14:creationId xmlns:p14="http://schemas.microsoft.com/office/powerpoint/2010/main" val="227166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98400E3-BB69-468D-98AE-B3891F9DFCD3}" type="datetimeFigureOut">
              <a:rPr kumimoji="1" lang="ja-JP" altLang="en-US" smtClean="0"/>
              <a:t>2014/2/11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0FBBA2C-6D7B-4BB4-9CFA-98A0416EBAF8}" type="slidenum">
              <a:rPr kumimoji="1" lang="ja-JP" altLang="en-US" smtClean="0"/>
              <a:t>‹#›</a:t>
            </a:fld>
            <a:endParaRPr kumimoji="1" lang="ja-JP" altLang="en-US"/>
          </a:p>
        </p:txBody>
      </p:sp>
    </p:spTree>
    <p:extLst>
      <p:ext uri="{BB962C8B-B14F-4D97-AF65-F5344CB8AC3E}">
        <p14:creationId xmlns:p14="http://schemas.microsoft.com/office/powerpoint/2010/main" val="1057990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98400E3-BB69-468D-98AE-B3891F9DFCD3}" type="datetimeFigureOut">
              <a:rPr kumimoji="1" lang="ja-JP" altLang="en-US" smtClean="0"/>
              <a:t>2014/2/11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0FBBA2C-6D7B-4BB4-9CFA-98A0416EBAF8}" type="slidenum">
              <a:rPr kumimoji="1" lang="ja-JP" altLang="en-US" smtClean="0"/>
              <a:t>‹#›</a:t>
            </a:fld>
            <a:endParaRPr kumimoji="1" lang="ja-JP" altLang="en-US"/>
          </a:p>
        </p:txBody>
      </p:sp>
    </p:spTree>
    <p:extLst>
      <p:ext uri="{BB962C8B-B14F-4D97-AF65-F5344CB8AC3E}">
        <p14:creationId xmlns:p14="http://schemas.microsoft.com/office/powerpoint/2010/main" val="3996092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98400E3-BB69-468D-98AE-B3891F9DFCD3}" type="datetimeFigureOut">
              <a:rPr kumimoji="1" lang="ja-JP" altLang="en-US" smtClean="0"/>
              <a:t>2014/2/11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0FBBA2C-6D7B-4BB4-9CFA-98A0416EBAF8}" type="slidenum">
              <a:rPr kumimoji="1" lang="ja-JP" altLang="en-US" smtClean="0"/>
              <a:t>‹#›</a:t>
            </a:fld>
            <a:endParaRPr kumimoji="1" lang="ja-JP" altLang="en-US"/>
          </a:p>
        </p:txBody>
      </p:sp>
    </p:spTree>
    <p:extLst>
      <p:ext uri="{BB962C8B-B14F-4D97-AF65-F5344CB8AC3E}">
        <p14:creationId xmlns:p14="http://schemas.microsoft.com/office/powerpoint/2010/main" val="649841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798400E3-BB69-468D-98AE-B3891F9DFCD3}" type="datetimeFigureOut">
              <a:rPr kumimoji="1" lang="ja-JP" altLang="en-US" smtClean="0"/>
              <a:t>2014/2/11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0FBBA2C-6D7B-4BB4-9CFA-98A0416EBAF8}" type="slidenum">
              <a:rPr kumimoji="1" lang="ja-JP" altLang="en-US" smtClean="0"/>
              <a:t>‹#›</a:t>
            </a:fld>
            <a:endParaRPr kumimoji="1" lang="ja-JP" altLang="en-US"/>
          </a:p>
        </p:txBody>
      </p:sp>
    </p:spTree>
    <p:extLst>
      <p:ext uri="{BB962C8B-B14F-4D97-AF65-F5344CB8AC3E}">
        <p14:creationId xmlns:p14="http://schemas.microsoft.com/office/powerpoint/2010/main" val="2242689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98400E3-BB69-468D-98AE-B3891F9DFCD3}" type="datetimeFigureOut">
              <a:rPr kumimoji="1" lang="ja-JP" altLang="en-US" smtClean="0"/>
              <a:t>2014/2/11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0FBBA2C-6D7B-4BB4-9CFA-98A0416EBAF8}" type="slidenum">
              <a:rPr kumimoji="1" lang="ja-JP" altLang="en-US" smtClean="0"/>
              <a:t>‹#›</a:t>
            </a:fld>
            <a:endParaRPr kumimoji="1" lang="ja-JP" altLang="en-US"/>
          </a:p>
        </p:txBody>
      </p:sp>
    </p:spTree>
    <p:extLst>
      <p:ext uri="{BB962C8B-B14F-4D97-AF65-F5344CB8AC3E}">
        <p14:creationId xmlns:p14="http://schemas.microsoft.com/office/powerpoint/2010/main" val="3381720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798400E3-BB69-468D-98AE-B3891F9DFCD3}" type="datetimeFigureOut">
              <a:rPr kumimoji="1" lang="ja-JP" altLang="en-US" smtClean="0"/>
              <a:t>2014/2/11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0FBBA2C-6D7B-4BB4-9CFA-98A0416EBAF8}" type="slidenum">
              <a:rPr kumimoji="1" lang="ja-JP" altLang="en-US" smtClean="0"/>
              <a:t>‹#›</a:t>
            </a:fld>
            <a:endParaRPr kumimoji="1" lang="ja-JP" altLang="en-US"/>
          </a:p>
        </p:txBody>
      </p:sp>
    </p:spTree>
    <p:extLst>
      <p:ext uri="{BB962C8B-B14F-4D97-AF65-F5344CB8AC3E}">
        <p14:creationId xmlns:p14="http://schemas.microsoft.com/office/powerpoint/2010/main" val="2940931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98400E3-BB69-468D-98AE-B3891F9DFCD3}" type="datetimeFigureOut">
              <a:rPr kumimoji="1" lang="ja-JP" altLang="en-US" smtClean="0"/>
              <a:t>2014/2/11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0FBBA2C-6D7B-4BB4-9CFA-98A0416EBAF8}" type="slidenum">
              <a:rPr kumimoji="1" lang="ja-JP" altLang="en-US" smtClean="0"/>
              <a:t>‹#›</a:t>
            </a:fld>
            <a:endParaRPr kumimoji="1" lang="ja-JP" altLang="en-US"/>
          </a:p>
        </p:txBody>
      </p:sp>
    </p:spTree>
    <p:extLst>
      <p:ext uri="{BB962C8B-B14F-4D97-AF65-F5344CB8AC3E}">
        <p14:creationId xmlns:p14="http://schemas.microsoft.com/office/powerpoint/2010/main" val="98811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8400E3-BB69-468D-98AE-B3891F9DFCD3}" type="datetimeFigureOut">
              <a:rPr kumimoji="1" lang="ja-JP" altLang="en-US" smtClean="0"/>
              <a:t>2014/2/11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0FBBA2C-6D7B-4BB4-9CFA-98A0416EBAF8}" type="slidenum">
              <a:rPr kumimoji="1" lang="ja-JP" altLang="en-US" smtClean="0"/>
              <a:t>‹#›</a:t>
            </a:fld>
            <a:endParaRPr kumimoji="1" lang="ja-JP" altLang="en-US"/>
          </a:p>
        </p:txBody>
      </p:sp>
    </p:spTree>
    <p:extLst>
      <p:ext uri="{BB962C8B-B14F-4D97-AF65-F5344CB8AC3E}">
        <p14:creationId xmlns:p14="http://schemas.microsoft.com/office/powerpoint/2010/main" val="1437041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98400E3-BB69-468D-98AE-B3891F9DFCD3}" type="datetimeFigureOut">
              <a:rPr kumimoji="1" lang="ja-JP" altLang="en-US" smtClean="0"/>
              <a:t>2014/2/11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0FBBA2C-6D7B-4BB4-9CFA-98A0416EBAF8}" type="slidenum">
              <a:rPr kumimoji="1" lang="ja-JP" altLang="en-US" smtClean="0"/>
              <a:t>‹#›</a:t>
            </a:fld>
            <a:endParaRPr kumimoji="1" lang="ja-JP" altLang="en-US"/>
          </a:p>
        </p:txBody>
      </p:sp>
    </p:spTree>
    <p:extLst>
      <p:ext uri="{BB962C8B-B14F-4D97-AF65-F5344CB8AC3E}">
        <p14:creationId xmlns:p14="http://schemas.microsoft.com/office/powerpoint/2010/main" val="1795295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98400E3-BB69-468D-98AE-B3891F9DFCD3}" type="datetimeFigureOut">
              <a:rPr kumimoji="1" lang="ja-JP" altLang="en-US" smtClean="0"/>
              <a:t>2014/2/11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0FBBA2C-6D7B-4BB4-9CFA-98A0416EBAF8}" type="slidenum">
              <a:rPr kumimoji="1" lang="ja-JP" altLang="en-US" smtClean="0"/>
              <a:t>‹#›</a:t>
            </a:fld>
            <a:endParaRPr kumimoji="1" lang="ja-JP" altLang="en-US"/>
          </a:p>
        </p:txBody>
      </p:sp>
    </p:spTree>
    <p:extLst>
      <p:ext uri="{BB962C8B-B14F-4D97-AF65-F5344CB8AC3E}">
        <p14:creationId xmlns:p14="http://schemas.microsoft.com/office/powerpoint/2010/main" val="1595138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8400E3-BB69-468D-98AE-B3891F9DFCD3}" type="datetimeFigureOut">
              <a:rPr kumimoji="1" lang="ja-JP" altLang="en-US" smtClean="0"/>
              <a:t>2014/2/11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FBBA2C-6D7B-4BB4-9CFA-98A0416EBAF8}" type="slidenum">
              <a:rPr kumimoji="1" lang="ja-JP" altLang="en-US" smtClean="0"/>
              <a:t>‹#›</a:t>
            </a:fld>
            <a:endParaRPr kumimoji="1" lang="ja-JP" altLang="en-US"/>
          </a:p>
        </p:txBody>
      </p:sp>
    </p:spTree>
    <p:extLst>
      <p:ext uri="{BB962C8B-B14F-4D97-AF65-F5344CB8AC3E}">
        <p14:creationId xmlns:p14="http://schemas.microsoft.com/office/powerpoint/2010/main" val="6361101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83.bin"/><Relationship Id="rId7" Type="http://schemas.openxmlformats.org/officeDocument/2006/relationships/image" Target="../media/image177.png"/><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176.wmf"/><Relationship Id="rId5" Type="http://schemas.openxmlformats.org/officeDocument/2006/relationships/oleObject" Target="../embeddings/oleObject84.bin"/><Relationship Id="rId4" Type="http://schemas.openxmlformats.org/officeDocument/2006/relationships/image" Target="../media/image175.wmf"/></Relationships>
</file>

<file path=ppt/slides/_rels/slide101.xml.rels><?xml version="1.0" encoding="UTF-8" standalone="yes"?>
<Relationships xmlns="http://schemas.openxmlformats.org/package/2006/relationships"><Relationship Id="rId2" Type="http://schemas.openxmlformats.org/officeDocument/2006/relationships/image" Target="../media/image178.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8" Type="http://schemas.openxmlformats.org/officeDocument/2006/relationships/image" Target="../media/image181.wmf"/><Relationship Id="rId3" Type="http://schemas.openxmlformats.org/officeDocument/2006/relationships/oleObject" Target="../embeddings/oleObject85.bin"/><Relationship Id="rId7" Type="http://schemas.openxmlformats.org/officeDocument/2006/relationships/oleObject" Target="../embeddings/oleObject87.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180.wmf"/><Relationship Id="rId5" Type="http://schemas.openxmlformats.org/officeDocument/2006/relationships/oleObject" Target="../embeddings/oleObject86.bin"/><Relationship Id="rId10" Type="http://schemas.openxmlformats.org/officeDocument/2006/relationships/image" Target="../media/image182.wmf"/><Relationship Id="rId4" Type="http://schemas.openxmlformats.org/officeDocument/2006/relationships/image" Target="../media/image179.wmf"/><Relationship Id="rId9" Type="http://schemas.openxmlformats.org/officeDocument/2006/relationships/oleObject" Target="../embeddings/oleObject88.bin"/></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8" Type="http://schemas.openxmlformats.org/officeDocument/2006/relationships/image" Target="../media/image185.wmf"/><Relationship Id="rId13" Type="http://schemas.openxmlformats.org/officeDocument/2006/relationships/oleObject" Target="../embeddings/oleObject94.bin"/><Relationship Id="rId18" Type="http://schemas.openxmlformats.org/officeDocument/2006/relationships/image" Target="../media/image190.wmf"/><Relationship Id="rId26" Type="http://schemas.openxmlformats.org/officeDocument/2006/relationships/image" Target="../media/image194.wmf"/><Relationship Id="rId3" Type="http://schemas.openxmlformats.org/officeDocument/2006/relationships/oleObject" Target="../embeddings/oleObject89.bin"/><Relationship Id="rId21" Type="http://schemas.openxmlformats.org/officeDocument/2006/relationships/oleObject" Target="../embeddings/oleObject98.bin"/><Relationship Id="rId7" Type="http://schemas.openxmlformats.org/officeDocument/2006/relationships/oleObject" Target="../embeddings/oleObject91.bin"/><Relationship Id="rId12" Type="http://schemas.openxmlformats.org/officeDocument/2006/relationships/image" Target="../media/image187.wmf"/><Relationship Id="rId17" Type="http://schemas.openxmlformats.org/officeDocument/2006/relationships/oleObject" Target="../embeddings/oleObject96.bin"/><Relationship Id="rId25" Type="http://schemas.openxmlformats.org/officeDocument/2006/relationships/oleObject" Target="../embeddings/oleObject100.bin"/><Relationship Id="rId2" Type="http://schemas.openxmlformats.org/officeDocument/2006/relationships/slideLayout" Target="../slideLayouts/slideLayout2.xml"/><Relationship Id="rId16" Type="http://schemas.openxmlformats.org/officeDocument/2006/relationships/image" Target="../media/image189.wmf"/><Relationship Id="rId20" Type="http://schemas.openxmlformats.org/officeDocument/2006/relationships/image" Target="../media/image191.wmf"/><Relationship Id="rId29" Type="http://schemas.openxmlformats.org/officeDocument/2006/relationships/oleObject" Target="../embeddings/oleObject102.bin"/><Relationship Id="rId1" Type="http://schemas.openxmlformats.org/officeDocument/2006/relationships/vmlDrawing" Target="../drawings/vmlDrawing16.vml"/><Relationship Id="rId6" Type="http://schemas.openxmlformats.org/officeDocument/2006/relationships/image" Target="../media/image184.wmf"/><Relationship Id="rId11" Type="http://schemas.openxmlformats.org/officeDocument/2006/relationships/oleObject" Target="../embeddings/oleObject93.bin"/><Relationship Id="rId24" Type="http://schemas.openxmlformats.org/officeDocument/2006/relationships/image" Target="../media/image193.wmf"/><Relationship Id="rId32" Type="http://schemas.openxmlformats.org/officeDocument/2006/relationships/image" Target="../media/image197.wmf"/><Relationship Id="rId5" Type="http://schemas.openxmlformats.org/officeDocument/2006/relationships/oleObject" Target="../embeddings/oleObject90.bin"/><Relationship Id="rId15" Type="http://schemas.openxmlformats.org/officeDocument/2006/relationships/oleObject" Target="../embeddings/oleObject95.bin"/><Relationship Id="rId23" Type="http://schemas.openxmlformats.org/officeDocument/2006/relationships/oleObject" Target="../embeddings/oleObject99.bin"/><Relationship Id="rId28" Type="http://schemas.openxmlformats.org/officeDocument/2006/relationships/image" Target="../media/image195.wmf"/><Relationship Id="rId10" Type="http://schemas.openxmlformats.org/officeDocument/2006/relationships/image" Target="../media/image186.wmf"/><Relationship Id="rId19" Type="http://schemas.openxmlformats.org/officeDocument/2006/relationships/oleObject" Target="../embeddings/oleObject97.bin"/><Relationship Id="rId31" Type="http://schemas.openxmlformats.org/officeDocument/2006/relationships/oleObject" Target="../embeddings/oleObject103.bin"/><Relationship Id="rId4" Type="http://schemas.openxmlformats.org/officeDocument/2006/relationships/image" Target="../media/image183.wmf"/><Relationship Id="rId9" Type="http://schemas.openxmlformats.org/officeDocument/2006/relationships/oleObject" Target="../embeddings/oleObject92.bin"/><Relationship Id="rId14" Type="http://schemas.openxmlformats.org/officeDocument/2006/relationships/image" Target="../media/image188.wmf"/><Relationship Id="rId22" Type="http://schemas.openxmlformats.org/officeDocument/2006/relationships/image" Target="../media/image192.wmf"/><Relationship Id="rId27" Type="http://schemas.openxmlformats.org/officeDocument/2006/relationships/oleObject" Target="../embeddings/oleObject101.bin"/><Relationship Id="rId30" Type="http://schemas.openxmlformats.org/officeDocument/2006/relationships/image" Target="../media/image196.wmf"/></Relationships>
</file>

<file path=ppt/slides/_rels/slide105.xml.rels><?xml version="1.0" encoding="UTF-8" standalone="yes"?>
<Relationships xmlns="http://schemas.openxmlformats.org/package/2006/relationships"><Relationship Id="rId3" Type="http://schemas.openxmlformats.org/officeDocument/2006/relationships/image" Target="../media/image199.wmf"/><Relationship Id="rId2" Type="http://schemas.openxmlformats.org/officeDocument/2006/relationships/image" Target="../media/image198.wmf"/><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01.wmf"/><Relationship Id="rId2" Type="http://schemas.openxmlformats.org/officeDocument/2006/relationships/image" Target="../media/image200.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6.bin"/><Relationship Id="rId18" Type="http://schemas.openxmlformats.org/officeDocument/2006/relationships/image" Target="../media/image13.wmf"/><Relationship Id="rId3" Type="http://schemas.openxmlformats.org/officeDocument/2006/relationships/oleObject" Target="../embeddings/oleObject1.bin"/><Relationship Id="rId21" Type="http://schemas.openxmlformats.org/officeDocument/2006/relationships/oleObject" Target="../embeddings/oleObject10.bin"/><Relationship Id="rId7" Type="http://schemas.openxmlformats.org/officeDocument/2006/relationships/oleObject" Target="../embeddings/oleObject3.bin"/><Relationship Id="rId12" Type="http://schemas.openxmlformats.org/officeDocument/2006/relationships/image" Target="../media/image10.wmf"/><Relationship Id="rId17" Type="http://schemas.openxmlformats.org/officeDocument/2006/relationships/oleObject" Target="../embeddings/oleObject8.bin"/><Relationship Id="rId2" Type="http://schemas.openxmlformats.org/officeDocument/2006/relationships/slideLayout" Target="../slideLayouts/slideLayout2.xml"/><Relationship Id="rId16" Type="http://schemas.openxmlformats.org/officeDocument/2006/relationships/image" Target="../media/image12.wmf"/><Relationship Id="rId20" Type="http://schemas.openxmlformats.org/officeDocument/2006/relationships/image" Target="../media/image14.wmf"/><Relationship Id="rId1" Type="http://schemas.openxmlformats.org/officeDocument/2006/relationships/vmlDrawing" Target="../drawings/vmlDrawing1.vml"/><Relationship Id="rId6" Type="http://schemas.openxmlformats.org/officeDocument/2006/relationships/image" Target="../media/image7.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image" Target="../media/image15.wmf"/><Relationship Id="rId10" Type="http://schemas.openxmlformats.org/officeDocument/2006/relationships/image" Target="../media/image9.wmf"/><Relationship Id="rId19" Type="http://schemas.openxmlformats.org/officeDocument/2006/relationships/oleObject" Target="../embeddings/oleObject9.bin"/><Relationship Id="rId4" Type="http://schemas.openxmlformats.org/officeDocument/2006/relationships/image" Target="../media/image6.wmf"/><Relationship Id="rId9" Type="http://schemas.openxmlformats.org/officeDocument/2006/relationships/oleObject" Target="../embeddings/oleObject4.bin"/><Relationship Id="rId14" Type="http://schemas.openxmlformats.org/officeDocument/2006/relationships/image" Target="../media/image11.wmf"/><Relationship Id="rId22"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7.wmf"/><Relationship Id="rId5" Type="http://schemas.openxmlformats.org/officeDocument/2006/relationships/oleObject" Target="../embeddings/oleObject13.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5.bin"/></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7.bin"/><Relationship Id="rId5" Type="http://schemas.openxmlformats.org/officeDocument/2006/relationships/image" Target="../media/image20.wmf"/><Relationship Id="rId4" Type="http://schemas.openxmlformats.org/officeDocument/2006/relationships/oleObject" Target="../embeddings/oleObject16.bin"/></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9.bin"/><Relationship Id="rId5" Type="http://schemas.openxmlformats.org/officeDocument/2006/relationships/image" Target="../media/image20.wmf"/><Relationship Id="rId4" Type="http://schemas.openxmlformats.org/officeDocument/2006/relationships/oleObject" Target="../embeddings/oleObject18.bin"/></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6.wmf"/><Relationship Id="rId5" Type="http://schemas.openxmlformats.org/officeDocument/2006/relationships/oleObject" Target="../embeddings/oleObject21.bin"/><Relationship Id="rId10" Type="http://schemas.openxmlformats.org/officeDocument/2006/relationships/image" Target="../media/image8.wmf"/><Relationship Id="rId4" Type="http://schemas.openxmlformats.org/officeDocument/2006/relationships/image" Target="../media/image15.wmf"/><Relationship Id="rId9" Type="http://schemas.openxmlformats.org/officeDocument/2006/relationships/oleObject" Target="../embeddings/oleObject2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7.wmf"/><Relationship Id="rId11" Type="http://schemas.openxmlformats.org/officeDocument/2006/relationships/image" Target="../media/image27.png"/><Relationship Id="rId5" Type="http://schemas.openxmlformats.org/officeDocument/2006/relationships/oleObject" Target="../embeddings/oleObject25.bin"/><Relationship Id="rId10" Type="http://schemas.openxmlformats.org/officeDocument/2006/relationships/image" Target="../media/image26.wmf"/><Relationship Id="rId4" Type="http://schemas.openxmlformats.org/officeDocument/2006/relationships/image" Target="../media/image16.wmf"/><Relationship Id="rId9" Type="http://schemas.openxmlformats.org/officeDocument/2006/relationships/oleObject" Target="../embeddings/oleObject27.bin"/></Relationships>
</file>

<file path=ppt/slides/_rels/slide22.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0.wmf"/><Relationship Id="rId11" Type="http://schemas.openxmlformats.org/officeDocument/2006/relationships/image" Target="../media/image28.png"/><Relationship Id="rId5" Type="http://schemas.openxmlformats.org/officeDocument/2006/relationships/oleObject" Target="../embeddings/oleObject29.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31.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30.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3.bin"/><Relationship Id="rId7"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2.wmf"/><Relationship Id="rId5" Type="http://schemas.openxmlformats.org/officeDocument/2006/relationships/oleObject" Target="../embeddings/oleObject34.bin"/><Relationship Id="rId4" Type="http://schemas.openxmlformats.org/officeDocument/2006/relationships/image" Target="../media/image31.wmf"/></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oleObject" Target="../embeddings/oleObject40.bin"/><Relationship Id="rId18" Type="http://schemas.openxmlformats.org/officeDocument/2006/relationships/image" Target="../media/image41.wmf"/><Relationship Id="rId3" Type="http://schemas.openxmlformats.org/officeDocument/2006/relationships/oleObject" Target="../embeddings/oleObject35.bin"/><Relationship Id="rId21" Type="http://schemas.openxmlformats.org/officeDocument/2006/relationships/oleObject" Target="../embeddings/oleObject44.bin"/><Relationship Id="rId7" Type="http://schemas.openxmlformats.org/officeDocument/2006/relationships/oleObject" Target="../embeddings/oleObject37.bin"/><Relationship Id="rId12" Type="http://schemas.openxmlformats.org/officeDocument/2006/relationships/image" Target="../media/image38.wmf"/><Relationship Id="rId17" Type="http://schemas.openxmlformats.org/officeDocument/2006/relationships/oleObject" Target="../embeddings/oleObject42.bin"/><Relationship Id="rId2" Type="http://schemas.openxmlformats.org/officeDocument/2006/relationships/slideLayout" Target="../slideLayouts/slideLayout2.xml"/><Relationship Id="rId16" Type="http://schemas.openxmlformats.org/officeDocument/2006/relationships/image" Target="../media/image40.wmf"/><Relationship Id="rId20" Type="http://schemas.openxmlformats.org/officeDocument/2006/relationships/image" Target="../media/image42.wmf"/><Relationship Id="rId1" Type="http://schemas.openxmlformats.org/officeDocument/2006/relationships/vmlDrawing" Target="../drawings/vmlDrawing10.vml"/><Relationship Id="rId6" Type="http://schemas.openxmlformats.org/officeDocument/2006/relationships/image" Target="../media/image35.wmf"/><Relationship Id="rId11" Type="http://schemas.openxmlformats.org/officeDocument/2006/relationships/oleObject" Target="../embeddings/oleObject39.bin"/><Relationship Id="rId24" Type="http://schemas.openxmlformats.org/officeDocument/2006/relationships/image" Target="../media/image44.wmf"/><Relationship Id="rId5" Type="http://schemas.openxmlformats.org/officeDocument/2006/relationships/oleObject" Target="../embeddings/oleObject36.bin"/><Relationship Id="rId15" Type="http://schemas.openxmlformats.org/officeDocument/2006/relationships/oleObject" Target="../embeddings/oleObject41.bin"/><Relationship Id="rId23" Type="http://schemas.openxmlformats.org/officeDocument/2006/relationships/oleObject" Target="../embeddings/oleObject45.bin"/><Relationship Id="rId10" Type="http://schemas.openxmlformats.org/officeDocument/2006/relationships/image" Target="../media/image37.wmf"/><Relationship Id="rId19" Type="http://schemas.openxmlformats.org/officeDocument/2006/relationships/oleObject" Target="../embeddings/oleObject43.bin"/><Relationship Id="rId4" Type="http://schemas.openxmlformats.org/officeDocument/2006/relationships/image" Target="../media/image34.wmf"/><Relationship Id="rId9" Type="http://schemas.openxmlformats.org/officeDocument/2006/relationships/oleObject" Target="../embeddings/oleObject38.bin"/><Relationship Id="rId14" Type="http://schemas.openxmlformats.org/officeDocument/2006/relationships/image" Target="../media/image39.wmf"/><Relationship Id="rId22" Type="http://schemas.openxmlformats.org/officeDocument/2006/relationships/image" Target="../media/image43.wmf"/></Relationships>
</file>

<file path=ppt/slides/_rels/slide36.x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oleObject" Target="../embeddings/oleObject51.bin"/><Relationship Id="rId18" Type="http://schemas.openxmlformats.org/officeDocument/2006/relationships/image" Target="../media/image52.wmf"/><Relationship Id="rId3" Type="http://schemas.openxmlformats.org/officeDocument/2006/relationships/oleObject" Target="../embeddings/oleObject46.bin"/><Relationship Id="rId21" Type="http://schemas.openxmlformats.org/officeDocument/2006/relationships/oleObject" Target="../embeddings/oleObject55.bin"/><Relationship Id="rId7" Type="http://schemas.openxmlformats.org/officeDocument/2006/relationships/oleObject" Target="../embeddings/oleObject48.bin"/><Relationship Id="rId12" Type="http://schemas.openxmlformats.org/officeDocument/2006/relationships/image" Target="../media/image49.wmf"/><Relationship Id="rId17" Type="http://schemas.openxmlformats.org/officeDocument/2006/relationships/oleObject" Target="../embeddings/oleObject53.bin"/><Relationship Id="rId2" Type="http://schemas.openxmlformats.org/officeDocument/2006/relationships/slideLayout" Target="../slideLayouts/slideLayout2.xml"/><Relationship Id="rId16" Type="http://schemas.openxmlformats.org/officeDocument/2006/relationships/image" Target="../media/image51.wmf"/><Relationship Id="rId20" Type="http://schemas.openxmlformats.org/officeDocument/2006/relationships/image" Target="../media/image53.wmf"/><Relationship Id="rId1" Type="http://schemas.openxmlformats.org/officeDocument/2006/relationships/vmlDrawing" Target="../drawings/vmlDrawing11.vml"/><Relationship Id="rId6" Type="http://schemas.openxmlformats.org/officeDocument/2006/relationships/image" Target="../media/image46.wmf"/><Relationship Id="rId11" Type="http://schemas.openxmlformats.org/officeDocument/2006/relationships/oleObject" Target="../embeddings/oleObject50.bin"/><Relationship Id="rId24" Type="http://schemas.openxmlformats.org/officeDocument/2006/relationships/image" Target="../media/image55.wmf"/><Relationship Id="rId5" Type="http://schemas.openxmlformats.org/officeDocument/2006/relationships/oleObject" Target="../embeddings/oleObject47.bin"/><Relationship Id="rId15" Type="http://schemas.openxmlformats.org/officeDocument/2006/relationships/oleObject" Target="../embeddings/oleObject52.bin"/><Relationship Id="rId23" Type="http://schemas.openxmlformats.org/officeDocument/2006/relationships/oleObject" Target="../embeddings/oleObject56.bin"/><Relationship Id="rId10" Type="http://schemas.openxmlformats.org/officeDocument/2006/relationships/image" Target="../media/image48.wmf"/><Relationship Id="rId19" Type="http://schemas.openxmlformats.org/officeDocument/2006/relationships/oleObject" Target="../embeddings/oleObject54.bin"/><Relationship Id="rId4" Type="http://schemas.openxmlformats.org/officeDocument/2006/relationships/image" Target="../media/image45.wmf"/><Relationship Id="rId9" Type="http://schemas.openxmlformats.org/officeDocument/2006/relationships/oleObject" Target="../embeddings/oleObject49.bin"/><Relationship Id="rId14" Type="http://schemas.openxmlformats.org/officeDocument/2006/relationships/image" Target="../media/image50.wmf"/><Relationship Id="rId22" Type="http://schemas.openxmlformats.org/officeDocument/2006/relationships/image" Target="../media/image54.wmf"/></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59.png"/></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59.png"/></Relationships>
</file>

<file path=ppt/slides/_rels/slide4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2.png"/></Relationships>
</file>

<file path=ppt/slides/_rels/slide4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2.png"/></Relationships>
</file>

<file path=ppt/slides/_rels/slide4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71.png"/></Relationships>
</file>

<file path=ppt/slides/_rels/slide4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2.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70.png"/></Relationships>
</file>

<file path=ppt/slides/_rels/slide4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4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3.png"/><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4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0.png"/></Relationships>
</file>

<file path=ppt/slides/_rels/slide4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81.png"/></Relationships>
</file>

<file path=ppt/slides/_rels/slide4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85.png"/><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0.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6.png"/><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81.png"/></Relationships>
</file>

<file path=ppt/slides/_rels/slide5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57.png"/></Relationships>
</file>

<file path=ppt/slides/_rels/slide5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90.png"/><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image" Target="../media/image62.png"/></Relationships>
</file>

<file path=ppt/slides/_rels/slide5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57.png"/></Relationships>
</file>

<file path=ppt/slides/_rels/slide5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image" Target="../media/image62.png"/></Relationships>
</file>

<file path=ppt/slides/_rels/slide5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95.pn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96.png"/></Relationships>
</file>

<file path=ppt/slides/_rels/slide5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7.pn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96.png"/></Relationships>
</file>

<file path=ppt/slides/_rels/slide5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98.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99.png"/></Relationships>
</file>

<file path=ppt/slides/_rels/slide5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100.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9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oleObject" Target="../embeddings/oleObject62.bin"/><Relationship Id="rId18" Type="http://schemas.openxmlformats.org/officeDocument/2006/relationships/image" Target="../media/image102.wmf"/><Relationship Id="rId26" Type="http://schemas.openxmlformats.org/officeDocument/2006/relationships/image" Target="../media/image43.wmf"/><Relationship Id="rId3" Type="http://schemas.openxmlformats.org/officeDocument/2006/relationships/oleObject" Target="../embeddings/oleObject57.bin"/><Relationship Id="rId21" Type="http://schemas.openxmlformats.org/officeDocument/2006/relationships/oleObject" Target="../embeddings/oleObject66.bin"/><Relationship Id="rId7" Type="http://schemas.openxmlformats.org/officeDocument/2006/relationships/oleObject" Target="../embeddings/oleObject59.bin"/><Relationship Id="rId12" Type="http://schemas.openxmlformats.org/officeDocument/2006/relationships/image" Target="../media/image38.wmf"/><Relationship Id="rId17" Type="http://schemas.openxmlformats.org/officeDocument/2006/relationships/oleObject" Target="../embeddings/oleObject64.bin"/><Relationship Id="rId25" Type="http://schemas.openxmlformats.org/officeDocument/2006/relationships/oleObject" Target="../embeddings/oleObject68.bin"/><Relationship Id="rId2" Type="http://schemas.openxmlformats.org/officeDocument/2006/relationships/slideLayout" Target="../slideLayouts/slideLayout2.xml"/><Relationship Id="rId16" Type="http://schemas.openxmlformats.org/officeDocument/2006/relationships/image" Target="../media/image40.wmf"/><Relationship Id="rId20" Type="http://schemas.openxmlformats.org/officeDocument/2006/relationships/image" Target="../media/image103.wmf"/><Relationship Id="rId1" Type="http://schemas.openxmlformats.org/officeDocument/2006/relationships/vmlDrawing" Target="../drawings/vmlDrawing12.vml"/><Relationship Id="rId6" Type="http://schemas.openxmlformats.org/officeDocument/2006/relationships/image" Target="../media/image35.wmf"/><Relationship Id="rId11" Type="http://schemas.openxmlformats.org/officeDocument/2006/relationships/oleObject" Target="../embeddings/oleObject61.bin"/><Relationship Id="rId24" Type="http://schemas.openxmlformats.org/officeDocument/2006/relationships/image" Target="../media/image42.wmf"/><Relationship Id="rId5" Type="http://schemas.openxmlformats.org/officeDocument/2006/relationships/oleObject" Target="../embeddings/oleObject58.bin"/><Relationship Id="rId15" Type="http://schemas.openxmlformats.org/officeDocument/2006/relationships/oleObject" Target="../embeddings/oleObject63.bin"/><Relationship Id="rId23" Type="http://schemas.openxmlformats.org/officeDocument/2006/relationships/oleObject" Target="../embeddings/oleObject67.bin"/><Relationship Id="rId28" Type="http://schemas.openxmlformats.org/officeDocument/2006/relationships/image" Target="../media/image44.wmf"/><Relationship Id="rId10" Type="http://schemas.openxmlformats.org/officeDocument/2006/relationships/image" Target="../media/image37.wmf"/><Relationship Id="rId19" Type="http://schemas.openxmlformats.org/officeDocument/2006/relationships/oleObject" Target="../embeddings/oleObject65.bin"/><Relationship Id="rId4" Type="http://schemas.openxmlformats.org/officeDocument/2006/relationships/image" Target="../media/image101.wmf"/><Relationship Id="rId9" Type="http://schemas.openxmlformats.org/officeDocument/2006/relationships/oleObject" Target="../embeddings/oleObject60.bin"/><Relationship Id="rId14" Type="http://schemas.openxmlformats.org/officeDocument/2006/relationships/image" Target="../media/image39.wmf"/><Relationship Id="rId22" Type="http://schemas.openxmlformats.org/officeDocument/2006/relationships/image" Target="../media/image41.wmf"/><Relationship Id="rId27" Type="http://schemas.openxmlformats.org/officeDocument/2006/relationships/oleObject" Target="../embeddings/oleObject69.bin"/></Relationships>
</file>

<file path=ppt/slides/_rels/slide64.x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oleObject" Target="../embeddings/oleObject75.bin"/><Relationship Id="rId18" Type="http://schemas.openxmlformats.org/officeDocument/2006/relationships/image" Target="../media/image52.wmf"/><Relationship Id="rId26" Type="http://schemas.openxmlformats.org/officeDocument/2006/relationships/image" Target="../media/image54.wmf"/><Relationship Id="rId3" Type="http://schemas.openxmlformats.org/officeDocument/2006/relationships/oleObject" Target="../embeddings/oleObject70.bin"/><Relationship Id="rId21" Type="http://schemas.openxmlformats.org/officeDocument/2006/relationships/oleObject" Target="../embeddings/oleObject79.bin"/><Relationship Id="rId7" Type="http://schemas.openxmlformats.org/officeDocument/2006/relationships/oleObject" Target="../embeddings/oleObject72.bin"/><Relationship Id="rId12" Type="http://schemas.openxmlformats.org/officeDocument/2006/relationships/image" Target="../media/image49.wmf"/><Relationship Id="rId17" Type="http://schemas.openxmlformats.org/officeDocument/2006/relationships/oleObject" Target="../embeddings/oleObject77.bin"/><Relationship Id="rId25" Type="http://schemas.openxmlformats.org/officeDocument/2006/relationships/oleObject" Target="../embeddings/oleObject81.bin"/><Relationship Id="rId2" Type="http://schemas.openxmlformats.org/officeDocument/2006/relationships/slideLayout" Target="../slideLayouts/slideLayout2.xml"/><Relationship Id="rId16" Type="http://schemas.openxmlformats.org/officeDocument/2006/relationships/image" Target="../media/image51.wmf"/><Relationship Id="rId20" Type="http://schemas.openxmlformats.org/officeDocument/2006/relationships/image" Target="../media/image105.wmf"/><Relationship Id="rId1" Type="http://schemas.openxmlformats.org/officeDocument/2006/relationships/vmlDrawing" Target="../drawings/vmlDrawing13.vml"/><Relationship Id="rId6" Type="http://schemas.openxmlformats.org/officeDocument/2006/relationships/image" Target="../media/image46.wmf"/><Relationship Id="rId11" Type="http://schemas.openxmlformats.org/officeDocument/2006/relationships/oleObject" Target="../embeddings/oleObject74.bin"/><Relationship Id="rId24" Type="http://schemas.openxmlformats.org/officeDocument/2006/relationships/image" Target="../media/image53.wmf"/><Relationship Id="rId5" Type="http://schemas.openxmlformats.org/officeDocument/2006/relationships/oleObject" Target="../embeddings/oleObject71.bin"/><Relationship Id="rId15" Type="http://schemas.openxmlformats.org/officeDocument/2006/relationships/oleObject" Target="../embeddings/oleObject76.bin"/><Relationship Id="rId23" Type="http://schemas.openxmlformats.org/officeDocument/2006/relationships/oleObject" Target="../embeddings/oleObject80.bin"/><Relationship Id="rId28" Type="http://schemas.openxmlformats.org/officeDocument/2006/relationships/image" Target="../media/image55.wmf"/><Relationship Id="rId10" Type="http://schemas.openxmlformats.org/officeDocument/2006/relationships/image" Target="../media/image48.wmf"/><Relationship Id="rId19" Type="http://schemas.openxmlformats.org/officeDocument/2006/relationships/oleObject" Target="../embeddings/oleObject78.bin"/><Relationship Id="rId4" Type="http://schemas.openxmlformats.org/officeDocument/2006/relationships/image" Target="../media/image104.wmf"/><Relationship Id="rId9" Type="http://schemas.openxmlformats.org/officeDocument/2006/relationships/oleObject" Target="../embeddings/oleObject73.bin"/><Relationship Id="rId14" Type="http://schemas.openxmlformats.org/officeDocument/2006/relationships/image" Target="../media/image50.wmf"/><Relationship Id="rId22" Type="http://schemas.openxmlformats.org/officeDocument/2006/relationships/image" Target="../media/image106.wmf"/><Relationship Id="rId27" Type="http://schemas.openxmlformats.org/officeDocument/2006/relationships/oleObject" Target="../embeddings/oleObject82.bin"/></Relationships>
</file>

<file path=ppt/slides/_rels/slide6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66.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08.png"/><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image" Target="../media/image109.png"/><Relationship Id="rId4" Type="http://schemas.openxmlformats.org/officeDocument/2006/relationships/image" Target="../media/image110.png"/></Relationships>
</file>

<file path=ppt/slides/_rels/slide67.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image" Target="../media/image109.png"/><Relationship Id="rId4" Type="http://schemas.openxmlformats.org/officeDocument/2006/relationships/image" Target="../media/image115.png"/></Relationships>
</file>

<file path=ppt/slides/_rels/slide68.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4.png"/><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image" Target="../media/image115.png"/><Relationship Id="rId4" Type="http://schemas.openxmlformats.org/officeDocument/2006/relationships/image" Target="../media/image109.png"/></Relationships>
</file>

<file path=ppt/slides/_rels/slide69.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120.png"/><Relationship Id="rId4" Type="http://schemas.openxmlformats.org/officeDocument/2006/relationships/image" Target="../media/image119.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21.png"/><Relationship Id="rId7" Type="http://schemas.openxmlformats.org/officeDocument/2006/relationships/image" Target="../media/image75.png"/><Relationship Id="rId2" Type="http://schemas.openxmlformats.org/officeDocument/2006/relationships/image" Target="../media/image118.png"/><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22.png"/><Relationship Id="rId4" Type="http://schemas.openxmlformats.org/officeDocument/2006/relationships/image" Target="../media/image119.png"/></Relationships>
</file>

<file path=ppt/slides/_rels/slide7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23.png"/><Relationship Id="rId1" Type="http://schemas.openxmlformats.org/officeDocument/2006/relationships/slideLayout" Target="../slideLayouts/slideLayout2.xml"/><Relationship Id="rId5" Type="http://schemas.openxmlformats.org/officeDocument/2006/relationships/image" Target="../media/image124.png"/><Relationship Id="rId4" Type="http://schemas.openxmlformats.org/officeDocument/2006/relationships/image" Target="../media/image93.png"/></Relationships>
</file>

<file path=ppt/slides/_rels/slide72.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127.png"/><Relationship Id="rId4" Type="http://schemas.openxmlformats.org/officeDocument/2006/relationships/image" Target="../media/image110.png"/></Relationships>
</file>

<file path=ppt/slides/_rels/slide73.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2.xml"/><Relationship Id="rId6" Type="http://schemas.openxmlformats.org/officeDocument/2006/relationships/image" Target="../media/image131.png"/><Relationship Id="rId5" Type="http://schemas.openxmlformats.org/officeDocument/2006/relationships/image" Target="../media/image130.png"/><Relationship Id="rId4" Type="http://schemas.openxmlformats.org/officeDocument/2006/relationships/image" Target="../media/image110.png"/></Relationships>
</file>

<file path=ppt/slides/_rels/slide74.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32.png"/><Relationship Id="rId1" Type="http://schemas.openxmlformats.org/officeDocument/2006/relationships/slideLayout" Target="../slideLayouts/slideLayout2.xml"/><Relationship Id="rId6" Type="http://schemas.openxmlformats.org/officeDocument/2006/relationships/image" Target="../media/image131.png"/><Relationship Id="rId5" Type="http://schemas.openxmlformats.org/officeDocument/2006/relationships/image" Target="../media/image130.png"/><Relationship Id="rId4" Type="http://schemas.openxmlformats.org/officeDocument/2006/relationships/image" Target="../media/image110.png"/></Relationships>
</file>

<file path=ppt/slides/_rels/slide75.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2.xml"/><Relationship Id="rId6" Type="http://schemas.openxmlformats.org/officeDocument/2006/relationships/image" Target="../media/image131.png"/><Relationship Id="rId5" Type="http://schemas.openxmlformats.org/officeDocument/2006/relationships/image" Target="../media/image115.png"/><Relationship Id="rId4" Type="http://schemas.openxmlformats.org/officeDocument/2006/relationships/image" Target="../media/image130.png"/></Relationships>
</file>

<file path=ppt/slides/_rels/slide76.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2.xml"/><Relationship Id="rId6" Type="http://schemas.openxmlformats.org/officeDocument/2006/relationships/image" Target="../media/image131.png"/><Relationship Id="rId5" Type="http://schemas.openxmlformats.org/officeDocument/2006/relationships/image" Target="../media/image115.png"/><Relationship Id="rId4" Type="http://schemas.openxmlformats.org/officeDocument/2006/relationships/image" Target="../media/image130.png"/></Relationships>
</file>

<file path=ppt/slides/_rels/slide77.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119.png"/><Relationship Id="rId4" Type="http://schemas.openxmlformats.org/officeDocument/2006/relationships/image" Target="../media/image120.png"/></Relationships>
</file>

<file path=ppt/slides/_rels/slide78.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8.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119.png"/><Relationship Id="rId4" Type="http://schemas.openxmlformats.org/officeDocument/2006/relationships/image" Target="../media/image120.png"/></Relationships>
</file>

<file path=ppt/slides/_rels/slide7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39.png"/><Relationship Id="rId1" Type="http://schemas.openxmlformats.org/officeDocument/2006/relationships/slideLayout" Target="../slideLayouts/slideLayout2.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9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42.png"/><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127.png"/><Relationship Id="rId4" Type="http://schemas.openxmlformats.org/officeDocument/2006/relationships/image" Target="../media/image110.png"/></Relationships>
</file>

<file path=ppt/slides/_rels/slide81.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2.xml"/><Relationship Id="rId4" Type="http://schemas.openxmlformats.org/officeDocument/2006/relationships/image" Target="../media/image131.png"/></Relationships>
</file>

<file path=ppt/slides/_rels/slide82.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3.png"/><Relationship Id="rId1" Type="http://schemas.openxmlformats.org/officeDocument/2006/relationships/slideLayout" Target="../slideLayouts/slideLayout2.xml"/><Relationship Id="rId4" Type="http://schemas.openxmlformats.org/officeDocument/2006/relationships/image" Target="../media/image131.png"/></Relationships>
</file>

<file path=ppt/slides/_rels/slide83.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2.xml"/><Relationship Id="rId4" Type="http://schemas.openxmlformats.org/officeDocument/2006/relationships/image" Target="../media/image131.png"/></Relationships>
</file>

<file path=ppt/slides/_rels/slide84.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8.png"/><Relationship Id="rId1" Type="http://schemas.openxmlformats.org/officeDocument/2006/relationships/slideLayout" Target="../slideLayouts/slideLayout2.xml"/><Relationship Id="rId4" Type="http://schemas.openxmlformats.org/officeDocument/2006/relationships/image" Target="../media/image131.png"/></Relationships>
</file>

<file path=ppt/slides/_rels/slide85.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9.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86.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51.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8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152.png"/><Relationship Id="rId1" Type="http://schemas.openxmlformats.org/officeDocument/2006/relationships/slideLayout" Target="../slideLayouts/slideLayout2.xml"/><Relationship Id="rId4" Type="http://schemas.openxmlformats.org/officeDocument/2006/relationships/image" Target="../media/image153.png"/></Relationships>
</file>

<file path=ppt/slides/_rels/slide8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154.png"/><Relationship Id="rId1" Type="http://schemas.openxmlformats.org/officeDocument/2006/relationships/slideLayout" Target="../slideLayouts/slideLayout2.xml"/><Relationship Id="rId4" Type="http://schemas.openxmlformats.org/officeDocument/2006/relationships/image" Target="../media/image124.png"/></Relationships>
</file>

<file path=ppt/slides/_rels/slide89.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image" Target="../media/image87.png"/><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93.png"/><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91.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image" Target="../media/image157.png"/><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159.png"/><Relationship Id="rId4" Type="http://schemas.openxmlformats.org/officeDocument/2006/relationships/image" Target="../media/image110.png"/></Relationships>
</file>

<file path=ppt/slides/_rels/slide92.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61.png"/><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159.png"/><Relationship Id="rId4" Type="http://schemas.openxmlformats.org/officeDocument/2006/relationships/image" Target="../media/image110.png"/></Relationships>
</file>

<file path=ppt/slides/_rels/slide93.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image" Target="../media/image162.png"/><Relationship Id="rId1" Type="http://schemas.openxmlformats.org/officeDocument/2006/relationships/slideLayout" Target="../slideLayouts/slideLayout2.xml"/><Relationship Id="rId6" Type="http://schemas.openxmlformats.org/officeDocument/2006/relationships/image" Target="../media/image165.png"/><Relationship Id="rId5" Type="http://schemas.openxmlformats.org/officeDocument/2006/relationships/image" Target="../media/image115.png"/><Relationship Id="rId4" Type="http://schemas.openxmlformats.org/officeDocument/2006/relationships/image" Target="../media/image164.png"/></Relationships>
</file>

<file path=ppt/slides/_rels/slide94.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image" Target="../media/image163.png"/><Relationship Id="rId1" Type="http://schemas.openxmlformats.org/officeDocument/2006/relationships/slideLayout" Target="../slideLayouts/slideLayout2.xml"/><Relationship Id="rId6" Type="http://schemas.openxmlformats.org/officeDocument/2006/relationships/image" Target="../media/image165.png"/><Relationship Id="rId5" Type="http://schemas.openxmlformats.org/officeDocument/2006/relationships/image" Target="../media/image115.png"/><Relationship Id="rId4" Type="http://schemas.openxmlformats.org/officeDocument/2006/relationships/image" Target="../media/image164.png"/></Relationships>
</file>

<file path=ppt/slides/_rels/slide95.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image" Target="../media/image167.png"/><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image" Target="../media/image109.png"/><Relationship Id="rId4" Type="http://schemas.openxmlformats.org/officeDocument/2006/relationships/image" Target="../media/image120.png"/></Relationships>
</file>

<file path=ppt/slides/_rels/slide96.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image" Target="../media/image169.png"/><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image" Target="../media/image109.png"/><Relationship Id="rId4" Type="http://schemas.openxmlformats.org/officeDocument/2006/relationships/image" Target="../media/image120.png"/></Relationships>
</file>

<file path=ppt/slides/_rels/slide9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70.png"/><Relationship Id="rId1" Type="http://schemas.openxmlformats.org/officeDocument/2006/relationships/slideLayout" Target="../slideLayouts/slideLayout2.xml"/><Relationship Id="rId6" Type="http://schemas.openxmlformats.org/officeDocument/2006/relationships/image" Target="../media/image172.png"/><Relationship Id="rId5" Type="http://schemas.openxmlformats.org/officeDocument/2006/relationships/image" Target="../media/image171.png"/><Relationship Id="rId4" Type="http://schemas.openxmlformats.org/officeDocument/2006/relationships/image" Target="../media/image93.png"/></Relationships>
</file>

<file path=ppt/slides/_rels/slide98.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73.png"/><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127.png"/><Relationship Id="rId4" Type="http://schemas.openxmlformats.org/officeDocument/2006/relationships/image" Target="../media/image110.png"/></Relationships>
</file>

<file path=ppt/slides/_rels/slide99.xml.rels><?xml version="1.0" encoding="UTF-8" standalone="yes"?>
<Relationships xmlns="http://schemas.openxmlformats.org/package/2006/relationships"><Relationship Id="rId2" Type="http://schemas.openxmlformats.org/officeDocument/2006/relationships/image" Target="../media/image17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122363"/>
            <a:ext cx="9144000" cy="1583767"/>
          </a:xfrm>
        </p:spPr>
        <p:txBody>
          <a:bodyPr>
            <a:normAutofit fontScale="90000"/>
          </a:bodyPr>
          <a:lstStyle/>
          <a:p>
            <a:r>
              <a:rPr kumimoji="1" lang="ja-JP" altLang="en-US" sz="4400" dirty="0" smtClean="0"/>
              <a:t>マルチエージェントシステムを用いた</a:t>
            </a:r>
            <a:r>
              <a:rPr kumimoji="1" lang="en-US" altLang="ja-JP" sz="4400" dirty="0" smtClean="0"/>
              <a:t/>
            </a:r>
            <a:br>
              <a:rPr kumimoji="1" lang="en-US" altLang="ja-JP" sz="4400" dirty="0" smtClean="0"/>
            </a:br>
            <a:r>
              <a:rPr kumimoji="1" lang="ja-JP" altLang="en-US" sz="4400" dirty="0" smtClean="0"/>
              <a:t>単体ロボットの行動学習</a:t>
            </a:r>
            <a:r>
              <a:rPr kumimoji="1" lang="en-US" altLang="ja-JP" sz="4400" dirty="0" smtClean="0"/>
              <a:t/>
            </a:r>
            <a:br>
              <a:rPr kumimoji="1" lang="en-US" altLang="ja-JP" sz="4400" dirty="0" smtClean="0"/>
            </a:br>
            <a:r>
              <a:rPr lang="en-US" altLang="ja-JP" sz="3100" dirty="0" smtClean="0"/>
              <a:t>-</a:t>
            </a:r>
            <a:r>
              <a:rPr lang="ja-JP" altLang="en-US" sz="3100" dirty="0" smtClean="0"/>
              <a:t>反復合議に基づく協調アルゴリズムの提案</a:t>
            </a:r>
            <a:r>
              <a:rPr lang="en-US" altLang="ja-JP" sz="3100" dirty="0" smtClean="0"/>
              <a:t>-</a:t>
            </a:r>
            <a:endParaRPr kumimoji="1" lang="ja-JP" altLang="en-US" sz="3100" dirty="0"/>
          </a:p>
        </p:txBody>
      </p:sp>
      <p:sp>
        <p:nvSpPr>
          <p:cNvPr id="3" name="サブタイトル 2"/>
          <p:cNvSpPr>
            <a:spLocks noGrp="1"/>
          </p:cNvSpPr>
          <p:nvPr>
            <p:ph type="subTitle" idx="1"/>
          </p:nvPr>
        </p:nvSpPr>
        <p:spPr>
          <a:xfrm>
            <a:off x="172995" y="3602038"/>
            <a:ext cx="8971005" cy="1655762"/>
          </a:xfrm>
        </p:spPr>
        <p:txBody>
          <a:bodyPr/>
          <a:lstStyle/>
          <a:p>
            <a:r>
              <a:rPr kumimoji="1" lang="ja-JP" altLang="en-US" dirty="0" smtClean="0"/>
              <a:t>室蘭工業大学　情報電子工学系専攻　認知ロボティクス研究室</a:t>
            </a:r>
            <a:endParaRPr kumimoji="1" lang="en-US" altLang="ja-JP" dirty="0" smtClean="0"/>
          </a:p>
          <a:p>
            <a:r>
              <a:rPr lang="ja-JP" altLang="en-US" dirty="0" smtClean="0"/>
              <a:t>高泉</a:t>
            </a:r>
            <a:r>
              <a:rPr lang="ja-JP" altLang="en-US" dirty="0"/>
              <a:t>昇太郎</a:t>
            </a:r>
            <a:endParaRPr kumimoji="1" lang="ja-JP" altLang="en-US" dirty="0"/>
          </a:p>
        </p:txBody>
      </p:sp>
    </p:spTree>
    <p:extLst>
      <p:ext uri="{BB962C8B-B14F-4D97-AF65-F5344CB8AC3E}">
        <p14:creationId xmlns:p14="http://schemas.microsoft.com/office/powerpoint/2010/main" val="1529322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845835"/>
          </a:xfrm>
        </p:spPr>
        <p:txBody>
          <a:bodyPr>
            <a:normAutofit/>
          </a:bodyPr>
          <a:lstStyle/>
          <a:p>
            <a:r>
              <a:rPr kumimoji="1" lang="ja-JP" altLang="en-US" dirty="0" smtClean="0"/>
              <a:t>問題解決のアプローチ</a:t>
            </a:r>
            <a:endParaRPr kumimoji="1" lang="ja-JP" altLang="en-US" dirty="0"/>
          </a:p>
        </p:txBody>
      </p:sp>
      <p:sp>
        <p:nvSpPr>
          <p:cNvPr id="4" name="テキスト ボックス 3"/>
          <p:cNvSpPr txBox="1"/>
          <p:nvPr/>
        </p:nvSpPr>
        <p:spPr>
          <a:xfrm>
            <a:off x="1066072" y="1210961"/>
            <a:ext cx="7011856" cy="400110"/>
          </a:xfrm>
          <a:prstGeom prst="rect">
            <a:avLst/>
          </a:prstGeom>
          <a:noFill/>
        </p:spPr>
        <p:txBody>
          <a:bodyPr wrap="none" rtlCol="0">
            <a:spAutoFit/>
          </a:bodyPr>
          <a:lstStyle/>
          <a:p>
            <a:r>
              <a:rPr kumimoji="1" lang="ja-JP" altLang="en-US" sz="2000" dirty="0" smtClean="0"/>
              <a:t>各エージェントが他のエージェントとの協調行動を学習する方法</a:t>
            </a:r>
            <a:endParaRPr kumimoji="1" lang="ja-JP" altLang="en-US" sz="2000" dirty="0"/>
          </a:p>
        </p:txBody>
      </p:sp>
      <p:sp>
        <p:nvSpPr>
          <p:cNvPr id="5" name="下矢印 4"/>
          <p:cNvSpPr/>
          <p:nvPr/>
        </p:nvSpPr>
        <p:spPr>
          <a:xfrm>
            <a:off x="3657600" y="1611071"/>
            <a:ext cx="1149178" cy="4819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437193" y="2173975"/>
            <a:ext cx="5589992" cy="830997"/>
          </a:xfrm>
          <a:prstGeom prst="rect">
            <a:avLst/>
          </a:prstGeom>
          <a:noFill/>
        </p:spPr>
        <p:txBody>
          <a:bodyPr wrap="none" rtlCol="0">
            <a:spAutoFit/>
          </a:bodyPr>
          <a:lstStyle/>
          <a:p>
            <a:pPr algn="ctr"/>
            <a:r>
              <a:rPr kumimoji="1" lang="ja-JP" altLang="en-US" sz="2400" dirty="0" smtClean="0"/>
              <a:t>各エージェントが取得する状態に</a:t>
            </a:r>
            <a:endParaRPr kumimoji="1" lang="en-US" altLang="ja-JP" sz="2400" dirty="0" smtClean="0"/>
          </a:p>
          <a:p>
            <a:pPr algn="ctr"/>
            <a:r>
              <a:rPr kumimoji="1" lang="ja-JP" altLang="en-US" sz="2400" dirty="0" smtClean="0"/>
              <a:t>「他のエージェントが選択した行動」を追加</a:t>
            </a:r>
            <a:endParaRPr kumimoji="1" lang="ja-JP" altLang="en-US" sz="2400" dirty="0"/>
          </a:p>
        </p:txBody>
      </p:sp>
      <p:sp>
        <p:nvSpPr>
          <p:cNvPr id="7" name="角丸四角形 6"/>
          <p:cNvSpPr/>
          <p:nvPr/>
        </p:nvSpPr>
        <p:spPr>
          <a:xfrm>
            <a:off x="140044" y="3004972"/>
            <a:ext cx="8686800" cy="113682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n w="0"/>
                <a:solidFill>
                  <a:schemeClr val="tx1"/>
                </a:solidFill>
                <a:effectLst>
                  <a:outerShdw blurRad="38100" dist="19050" dir="2700000" algn="tl" rotWithShape="0">
                    <a:schemeClr val="dk1">
                      <a:alpha val="40000"/>
                    </a:schemeClr>
                  </a:outerShdw>
                </a:effectLst>
              </a:rPr>
              <a:t>環境状態と他のエージェントの行動に合わせた</a:t>
            </a:r>
            <a:endParaRPr kumimoji="1" lang="en-US" altLang="ja-JP" sz="2400" dirty="0" smtClean="0">
              <a:ln w="0"/>
              <a:solidFill>
                <a:schemeClr val="tx1"/>
              </a:solidFill>
              <a:effectLst>
                <a:outerShdw blurRad="38100" dist="19050" dir="2700000" algn="tl" rotWithShape="0">
                  <a:schemeClr val="dk1">
                    <a:alpha val="40000"/>
                  </a:schemeClr>
                </a:outerShdw>
              </a:effectLst>
            </a:endParaRPr>
          </a:p>
          <a:p>
            <a:pPr algn="ctr"/>
            <a:r>
              <a:rPr kumimoji="1" lang="ja-JP" altLang="en-US" sz="2400" dirty="0" smtClean="0">
                <a:ln w="0"/>
                <a:solidFill>
                  <a:schemeClr val="tx1"/>
                </a:solidFill>
                <a:effectLst>
                  <a:outerShdw blurRad="38100" dist="19050" dir="2700000" algn="tl" rotWithShape="0">
                    <a:schemeClr val="dk1">
                      <a:alpha val="40000"/>
                    </a:schemeClr>
                  </a:outerShdw>
                </a:effectLst>
              </a:rPr>
              <a:t>行動選択や学習が可能</a:t>
            </a:r>
            <a:endParaRPr kumimoji="1" lang="ja-JP" altLang="en-US" sz="2400" dirty="0"/>
          </a:p>
        </p:txBody>
      </p:sp>
      <p:sp>
        <p:nvSpPr>
          <p:cNvPr id="8" name="テキスト ボックス 7"/>
          <p:cNvSpPr txBox="1"/>
          <p:nvPr/>
        </p:nvSpPr>
        <p:spPr>
          <a:xfrm>
            <a:off x="210283" y="4489255"/>
            <a:ext cx="3249608" cy="1446550"/>
          </a:xfrm>
          <a:prstGeom prst="rect">
            <a:avLst/>
          </a:prstGeom>
          <a:noFill/>
        </p:spPr>
        <p:txBody>
          <a:bodyPr wrap="none" rtlCol="0">
            <a:spAutoFit/>
          </a:bodyPr>
          <a:lstStyle/>
          <a:p>
            <a:r>
              <a:rPr kumimoji="1" lang="ja-JP" altLang="en-US" sz="2200" dirty="0" smtClean="0"/>
              <a:t>しかし</a:t>
            </a:r>
            <a:endParaRPr kumimoji="1" lang="en-US" altLang="ja-JP" sz="2200" dirty="0" smtClean="0"/>
          </a:p>
          <a:p>
            <a:r>
              <a:rPr lang="ja-JP" altLang="en-US" sz="2200" dirty="0" smtClean="0"/>
              <a:t>行動選択が</a:t>
            </a:r>
            <a:r>
              <a:rPr lang="en-US" altLang="ja-JP" sz="2200" dirty="0" smtClean="0"/>
              <a:t>1</a:t>
            </a:r>
            <a:r>
              <a:rPr lang="ja-JP" altLang="en-US" sz="2200" dirty="0" smtClean="0"/>
              <a:t>回だけでは</a:t>
            </a:r>
            <a:endParaRPr lang="en-US" altLang="ja-JP" sz="2200" dirty="0" smtClean="0"/>
          </a:p>
          <a:p>
            <a:r>
              <a:rPr lang="ja-JP" altLang="en-US" sz="2200" dirty="0" smtClean="0"/>
              <a:t>他のエージェントの行動を</a:t>
            </a:r>
            <a:endParaRPr lang="en-US" altLang="ja-JP" sz="2200" dirty="0" smtClean="0"/>
          </a:p>
          <a:p>
            <a:r>
              <a:rPr lang="ja-JP" altLang="en-US" sz="2200" dirty="0" smtClean="0"/>
              <a:t>利用することができない</a:t>
            </a:r>
            <a:endParaRPr kumimoji="1" lang="ja-JP" altLang="en-US" sz="2200" dirty="0"/>
          </a:p>
        </p:txBody>
      </p:sp>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6341" y="4201297"/>
            <a:ext cx="3941587" cy="2527369"/>
          </a:xfrm>
          <a:prstGeom prst="rect">
            <a:avLst/>
          </a:prstGeom>
        </p:spPr>
      </p:pic>
    </p:spTree>
    <p:extLst>
      <p:ext uri="{BB962C8B-B14F-4D97-AF65-F5344CB8AC3E}">
        <p14:creationId xmlns:p14="http://schemas.microsoft.com/office/powerpoint/2010/main" val="377849953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796409"/>
          </a:xfrm>
        </p:spPr>
        <p:txBody>
          <a:bodyPr/>
          <a:lstStyle/>
          <a:p>
            <a:r>
              <a:rPr kumimoji="1" lang="ja-JP" altLang="en-US" dirty="0" smtClean="0"/>
              <a:t>実験設定：各関節の行動</a:t>
            </a:r>
            <a:endParaRPr kumimoji="1" lang="ja-JP" altLang="en-US" dirty="0"/>
          </a:p>
        </p:txBody>
      </p:sp>
      <p:sp>
        <p:nvSpPr>
          <p:cNvPr id="3" name="コンテンツ プレースホルダー 2"/>
          <p:cNvSpPr>
            <a:spLocks noGrp="1"/>
          </p:cNvSpPr>
          <p:nvPr>
            <p:ph idx="1"/>
          </p:nvPr>
        </p:nvSpPr>
        <p:spPr>
          <a:xfrm>
            <a:off x="628650" y="1161535"/>
            <a:ext cx="7886700" cy="5015428"/>
          </a:xfrm>
        </p:spPr>
        <p:txBody>
          <a:bodyPr/>
          <a:lstStyle/>
          <a:p>
            <a:r>
              <a:rPr kumimoji="1" lang="ja-JP" altLang="en-US" dirty="0" smtClean="0"/>
              <a:t>各関節の行動は　　　　　　　　　　　　</a:t>
            </a:r>
            <a:r>
              <a:rPr kumimoji="1" lang="ja-JP" altLang="en-US" dirty="0" err="1" smtClean="0"/>
              <a:t>の</a:t>
            </a:r>
            <a:r>
              <a:rPr kumimoji="1" lang="en-US" altLang="ja-JP" dirty="0" smtClean="0"/>
              <a:t>3</a:t>
            </a:r>
            <a:r>
              <a:rPr kumimoji="1" lang="ja-JP" altLang="en-US" dirty="0" smtClean="0"/>
              <a:t>種類</a:t>
            </a:r>
            <a:endParaRPr kumimoji="1" lang="en-US" altLang="ja-JP" dirty="0" smtClean="0"/>
          </a:p>
          <a:p>
            <a:r>
              <a:rPr lang="ja-JP" altLang="en-US" dirty="0" smtClean="0"/>
              <a:t>今回の各関節の可動域は</a:t>
            </a:r>
            <a:endParaRPr kumimoji="1" lang="ja-JP" altLang="en-US" dirty="0"/>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4083399388"/>
              </p:ext>
            </p:extLst>
          </p:nvPr>
        </p:nvGraphicFramePr>
        <p:xfrm>
          <a:off x="3532316" y="1115193"/>
          <a:ext cx="2519072" cy="552967"/>
        </p:xfrm>
        <a:graphic>
          <a:graphicData uri="http://schemas.openxmlformats.org/presentationml/2006/ole">
            <mc:AlternateContent xmlns:mc="http://schemas.openxmlformats.org/markup-compatibility/2006">
              <mc:Choice xmlns:v="urn:schemas-microsoft-com:vml" Requires="v">
                <p:oleObj spid="_x0000_s9260" name="数式" r:id="rId3" imgW="1041120" imgH="228600" progId="Equation.3">
                  <p:embed/>
                </p:oleObj>
              </mc:Choice>
              <mc:Fallback>
                <p:oleObj name="数式" r:id="rId3" imgW="1041120" imgH="228600" progId="Equation.3">
                  <p:embed/>
                  <p:pic>
                    <p:nvPicPr>
                      <p:cNvPr id="0" name=""/>
                      <p:cNvPicPr/>
                      <p:nvPr/>
                    </p:nvPicPr>
                    <p:blipFill>
                      <a:blip r:embed="rId4"/>
                      <a:stretch>
                        <a:fillRect/>
                      </a:stretch>
                    </p:blipFill>
                    <p:spPr>
                      <a:xfrm>
                        <a:off x="3532316" y="1115193"/>
                        <a:ext cx="2519072" cy="552967"/>
                      </a:xfrm>
                      <a:prstGeom prst="rect">
                        <a:avLst/>
                      </a:prstGeom>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2911660572"/>
              </p:ext>
            </p:extLst>
          </p:nvPr>
        </p:nvGraphicFramePr>
        <p:xfrm>
          <a:off x="4941502" y="1687088"/>
          <a:ext cx="1290638" cy="430212"/>
        </p:xfrm>
        <a:graphic>
          <a:graphicData uri="http://schemas.openxmlformats.org/presentationml/2006/ole">
            <mc:AlternateContent xmlns:mc="http://schemas.openxmlformats.org/markup-compatibility/2006">
              <mc:Choice xmlns:v="urn:schemas-microsoft-com:vml" Requires="v">
                <p:oleObj spid="_x0000_s9261" name="数式" r:id="rId5" imgW="533160" imgH="177480" progId="Equation.3">
                  <p:embed/>
                </p:oleObj>
              </mc:Choice>
              <mc:Fallback>
                <p:oleObj name="数式" r:id="rId5" imgW="533160" imgH="177480" progId="Equation.3">
                  <p:embed/>
                  <p:pic>
                    <p:nvPicPr>
                      <p:cNvPr id="0" name=""/>
                      <p:cNvPicPr/>
                      <p:nvPr/>
                    </p:nvPicPr>
                    <p:blipFill>
                      <a:blip r:embed="rId6"/>
                      <a:stretch>
                        <a:fillRect/>
                      </a:stretch>
                    </p:blipFill>
                    <p:spPr>
                      <a:xfrm>
                        <a:off x="4941502" y="1687088"/>
                        <a:ext cx="1290638" cy="430212"/>
                      </a:xfrm>
                      <a:prstGeom prst="rect">
                        <a:avLst/>
                      </a:prstGeom>
                    </p:spPr>
                  </p:pic>
                </p:oleObj>
              </mc:Fallback>
            </mc:AlternateContent>
          </a:graphicData>
        </a:graphic>
      </p:graphicFrame>
      <p:pic>
        <p:nvPicPr>
          <p:cNvPr id="6" name="図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2814" y="2642853"/>
            <a:ext cx="3534007" cy="3805078"/>
          </a:xfrm>
          <a:prstGeom prst="rect">
            <a:avLst/>
          </a:prstGeom>
        </p:spPr>
      </p:pic>
    </p:spTree>
    <p:extLst>
      <p:ext uri="{BB962C8B-B14F-4D97-AF65-F5344CB8AC3E}">
        <p14:creationId xmlns:p14="http://schemas.microsoft.com/office/powerpoint/2010/main" val="4271811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796409"/>
          </a:xfrm>
        </p:spPr>
        <p:txBody>
          <a:bodyPr/>
          <a:lstStyle/>
          <a:p>
            <a:r>
              <a:rPr lang="ja-JP" altLang="en-US" dirty="0" smtClean="0"/>
              <a:t>実験設定：目標地点設定</a:t>
            </a:r>
            <a:endParaRPr kumimoji="1" lang="ja-JP" altLang="en-US" dirty="0"/>
          </a:p>
        </p:txBody>
      </p:sp>
      <p:sp>
        <p:nvSpPr>
          <p:cNvPr id="3" name="コンテンツ プレースホルダー 2"/>
          <p:cNvSpPr>
            <a:spLocks noGrp="1"/>
          </p:cNvSpPr>
          <p:nvPr>
            <p:ph idx="1"/>
          </p:nvPr>
        </p:nvSpPr>
        <p:spPr>
          <a:xfrm>
            <a:off x="628650" y="1322173"/>
            <a:ext cx="7886700" cy="4854790"/>
          </a:xfrm>
        </p:spPr>
        <p:txBody>
          <a:bodyPr/>
          <a:lstStyle/>
          <a:p>
            <a:r>
              <a:rPr kumimoji="1" lang="ja-JP" altLang="en-US" dirty="0" smtClean="0"/>
              <a:t>目標地点は全試行で共通</a:t>
            </a:r>
            <a:endParaRPr kumimoji="1" lang="en-US" altLang="ja-JP" dirty="0" smtClean="0"/>
          </a:p>
          <a:p>
            <a:r>
              <a:rPr lang="ja-JP" altLang="en-US" dirty="0" smtClean="0"/>
              <a:t>目標</a:t>
            </a:r>
            <a:r>
              <a:rPr lang="ja-JP" altLang="en-US" dirty="0"/>
              <a:t>地点</a:t>
            </a:r>
            <a:r>
              <a:rPr lang="ja-JP" altLang="en-US" dirty="0" smtClean="0"/>
              <a:t>は</a:t>
            </a:r>
            <a:r>
              <a:rPr lang="en-US" altLang="ja-JP" dirty="0" smtClean="0"/>
              <a:t>(12.0</a:t>
            </a:r>
            <a:r>
              <a:rPr lang="ja-JP" altLang="en-US" dirty="0" err="1" smtClean="0"/>
              <a:t>，</a:t>
            </a:r>
            <a:r>
              <a:rPr lang="en-US" altLang="ja-JP" dirty="0" smtClean="0"/>
              <a:t>0</a:t>
            </a:r>
            <a:r>
              <a:rPr lang="en-US" altLang="ja-JP" dirty="0"/>
              <a:t>.</a:t>
            </a:r>
            <a:r>
              <a:rPr lang="en-US" altLang="ja-JP" dirty="0" smtClean="0"/>
              <a:t>0)</a:t>
            </a:r>
            <a:r>
              <a:rPr lang="ja-JP" altLang="en-US" dirty="0" smtClean="0"/>
              <a:t>を中心に半径</a:t>
            </a:r>
            <a:r>
              <a:rPr lang="en-US" altLang="ja-JP" dirty="0" smtClean="0"/>
              <a:t>1</a:t>
            </a:r>
            <a:r>
              <a:rPr lang="ja-JP" altLang="en-US" dirty="0" smtClean="0"/>
              <a:t>の範囲</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7171" y="2405850"/>
            <a:ext cx="5194242" cy="4048095"/>
          </a:xfrm>
          <a:prstGeom prst="rect">
            <a:avLst/>
          </a:prstGeom>
        </p:spPr>
      </p:pic>
    </p:spTree>
    <p:extLst>
      <p:ext uri="{BB962C8B-B14F-4D97-AF65-F5344CB8AC3E}">
        <p14:creationId xmlns:p14="http://schemas.microsoft.com/office/powerpoint/2010/main" val="3151348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833479"/>
          </a:xfrm>
        </p:spPr>
        <p:txBody>
          <a:bodyPr/>
          <a:lstStyle/>
          <a:p>
            <a:r>
              <a:rPr kumimoji="1" lang="ja-JP" altLang="en-US" dirty="0" smtClean="0"/>
              <a:t>実験設定：エージェントの設定</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各アクチュエータに</a:t>
            </a:r>
            <a:r>
              <a:rPr lang="ja-JP" altLang="en-US" dirty="0" smtClean="0"/>
              <a:t>１</a:t>
            </a:r>
            <a:r>
              <a:rPr lang="ja-JP" altLang="en-US" dirty="0"/>
              <a:t>つ</a:t>
            </a:r>
            <a:r>
              <a:rPr kumimoji="1" lang="ja-JP" altLang="en-US" dirty="0" smtClean="0"/>
              <a:t>エージェントを設定</a:t>
            </a:r>
            <a:endParaRPr kumimoji="1" lang="en-US" altLang="ja-JP" dirty="0" smtClean="0"/>
          </a:p>
          <a:p>
            <a:endParaRPr lang="en-US" altLang="ja-JP" dirty="0"/>
          </a:p>
          <a:p>
            <a:r>
              <a:rPr kumimoji="1" lang="ja-JP" altLang="en-US" dirty="0" smtClean="0"/>
              <a:t>協調行動を学習しないマルチエージェント</a:t>
            </a:r>
            <a:endParaRPr kumimoji="1" lang="en-US" altLang="ja-JP" dirty="0" smtClean="0"/>
          </a:p>
          <a:p>
            <a:endParaRPr lang="en-US" altLang="ja-JP" dirty="0" smtClean="0"/>
          </a:p>
          <a:p>
            <a:endParaRPr lang="en-US" altLang="ja-JP" dirty="0"/>
          </a:p>
          <a:p>
            <a:r>
              <a:rPr kumimoji="1" lang="ja-JP" altLang="en-US" dirty="0" smtClean="0"/>
              <a:t>提案手法</a:t>
            </a:r>
            <a:endParaRPr kumimoji="1" lang="ja-JP" altLang="en-US" dirty="0"/>
          </a:p>
        </p:txBody>
      </p:sp>
      <p:sp>
        <p:nvSpPr>
          <p:cNvPr id="4" name="テキスト ボックス 3"/>
          <p:cNvSpPr txBox="1"/>
          <p:nvPr/>
        </p:nvSpPr>
        <p:spPr>
          <a:xfrm>
            <a:off x="1025611" y="2310714"/>
            <a:ext cx="4406976" cy="400110"/>
          </a:xfrm>
          <a:prstGeom prst="rect">
            <a:avLst/>
          </a:prstGeom>
          <a:noFill/>
        </p:spPr>
        <p:txBody>
          <a:bodyPr wrap="none" rtlCol="0">
            <a:spAutoFit/>
          </a:bodyPr>
          <a:lstStyle/>
          <a:p>
            <a:r>
              <a:rPr kumimoji="1" lang="ja-JP" altLang="en-US" sz="2000" dirty="0" smtClean="0"/>
              <a:t>各エージェントに設定する行動の数は</a:t>
            </a:r>
            <a:r>
              <a:rPr kumimoji="1" lang="en-US" altLang="ja-JP" sz="2000" dirty="0" smtClean="0"/>
              <a:t>3</a:t>
            </a:r>
            <a:endParaRPr kumimoji="1" lang="ja-JP" altLang="en-US" sz="2000" dirty="0"/>
          </a:p>
        </p:txBody>
      </p:sp>
      <p:sp>
        <p:nvSpPr>
          <p:cNvPr id="5" name="テキスト ボックス 4"/>
          <p:cNvSpPr txBox="1"/>
          <p:nvPr/>
        </p:nvSpPr>
        <p:spPr>
          <a:xfrm>
            <a:off x="1025611" y="3337844"/>
            <a:ext cx="1082348" cy="400110"/>
          </a:xfrm>
          <a:prstGeom prst="rect">
            <a:avLst/>
          </a:prstGeom>
          <a:noFill/>
        </p:spPr>
        <p:txBody>
          <a:bodyPr wrap="none" rtlCol="0">
            <a:spAutoFit/>
          </a:bodyPr>
          <a:lstStyle/>
          <a:p>
            <a:r>
              <a:rPr lang="ja-JP" altLang="en-US" sz="2000" dirty="0" smtClean="0"/>
              <a:t>状態数：</a:t>
            </a:r>
            <a:endParaRPr lang="en-US" altLang="ja-JP" sz="2000" dirty="0" smtClean="0"/>
          </a:p>
        </p:txBody>
      </p:sp>
      <p:sp>
        <p:nvSpPr>
          <p:cNvPr id="6" name="テキスト ボックス 5"/>
          <p:cNvSpPr txBox="1"/>
          <p:nvPr/>
        </p:nvSpPr>
        <p:spPr>
          <a:xfrm>
            <a:off x="1025611" y="4785983"/>
            <a:ext cx="1082348" cy="400110"/>
          </a:xfrm>
          <a:prstGeom prst="rect">
            <a:avLst/>
          </a:prstGeom>
          <a:noFill/>
        </p:spPr>
        <p:txBody>
          <a:bodyPr wrap="none" rtlCol="0">
            <a:spAutoFit/>
          </a:bodyPr>
          <a:lstStyle/>
          <a:p>
            <a:r>
              <a:rPr lang="ja-JP" altLang="en-US" sz="2000" dirty="0" smtClean="0"/>
              <a:t>状態数：</a:t>
            </a:r>
            <a:endParaRPr lang="en-US" altLang="ja-JP" sz="2000" dirty="0" smtClean="0"/>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1385075216"/>
              </p:ext>
            </p:extLst>
          </p:nvPr>
        </p:nvGraphicFramePr>
        <p:xfrm>
          <a:off x="2126532" y="3314700"/>
          <a:ext cx="2445468" cy="423254"/>
        </p:xfrm>
        <a:graphic>
          <a:graphicData uri="http://schemas.openxmlformats.org/presentationml/2006/ole">
            <mc:AlternateContent xmlns:mc="http://schemas.openxmlformats.org/markup-compatibility/2006">
              <mc:Choice xmlns:v="urn:schemas-microsoft-com:vml" Requires="v">
                <p:oleObj spid="_x0000_s10322" name="数式" r:id="rId3" imgW="1320480" imgH="228600" progId="Equation.3">
                  <p:embed/>
                </p:oleObj>
              </mc:Choice>
              <mc:Fallback>
                <p:oleObj name="数式" r:id="rId3" imgW="1320480" imgH="228600" progId="Equation.3">
                  <p:embed/>
                  <p:pic>
                    <p:nvPicPr>
                      <p:cNvPr id="0" name=""/>
                      <p:cNvPicPr/>
                      <p:nvPr/>
                    </p:nvPicPr>
                    <p:blipFill>
                      <a:blip r:embed="rId4"/>
                      <a:stretch>
                        <a:fillRect/>
                      </a:stretch>
                    </p:blipFill>
                    <p:spPr>
                      <a:xfrm>
                        <a:off x="2126532" y="3314700"/>
                        <a:ext cx="2445468" cy="423254"/>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3099190010"/>
              </p:ext>
            </p:extLst>
          </p:nvPr>
        </p:nvGraphicFramePr>
        <p:xfrm>
          <a:off x="1108075" y="3795713"/>
          <a:ext cx="2281238" cy="422275"/>
        </p:xfrm>
        <a:graphic>
          <a:graphicData uri="http://schemas.openxmlformats.org/presentationml/2006/ole">
            <mc:AlternateContent xmlns:mc="http://schemas.openxmlformats.org/markup-compatibility/2006">
              <mc:Choice xmlns:v="urn:schemas-microsoft-com:vml" Requires="v">
                <p:oleObj spid="_x0000_s10323" name="数式" r:id="rId5" imgW="1231560" imgH="228600" progId="Equation.3">
                  <p:embed/>
                </p:oleObj>
              </mc:Choice>
              <mc:Fallback>
                <p:oleObj name="数式" r:id="rId5" imgW="1231560" imgH="228600" progId="Equation.3">
                  <p:embed/>
                  <p:pic>
                    <p:nvPicPr>
                      <p:cNvPr id="0" name=""/>
                      <p:cNvPicPr/>
                      <p:nvPr/>
                    </p:nvPicPr>
                    <p:blipFill>
                      <a:blip r:embed="rId6"/>
                      <a:stretch>
                        <a:fillRect/>
                      </a:stretch>
                    </p:blipFill>
                    <p:spPr>
                      <a:xfrm>
                        <a:off x="1108075" y="3795713"/>
                        <a:ext cx="2281238" cy="422275"/>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3661815072"/>
              </p:ext>
            </p:extLst>
          </p:nvPr>
        </p:nvGraphicFramePr>
        <p:xfrm>
          <a:off x="2126532" y="4738941"/>
          <a:ext cx="3151188" cy="423863"/>
        </p:xfrm>
        <a:graphic>
          <a:graphicData uri="http://schemas.openxmlformats.org/presentationml/2006/ole">
            <mc:AlternateContent xmlns:mc="http://schemas.openxmlformats.org/markup-compatibility/2006">
              <mc:Choice xmlns:v="urn:schemas-microsoft-com:vml" Requires="v">
                <p:oleObj spid="_x0000_s10324" name="数式" r:id="rId7" imgW="1701720" imgH="228600" progId="Equation.3">
                  <p:embed/>
                </p:oleObj>
              </mc:Choice>
              <mc:Fallback>
                <p:oleObj name="数式" r:id="rId7" imgW="1701720" imgH="228600" progId="Equation.3">
                  <p:embed/>
                  <p:pic>
                    <p:nvPicPr>
                      <p:cNvPr id="0" name=""/>
                      <p:cNvPicPr/>
                      <p:nvPr/>
                    </p:nvPicPr>
                    <p:blipFill>
                      <a:blip r:embed="rId8"/>
                      <a:stretch>
                        <a:fillRect/>
                      </a:stretch>
                    </p:blipFill>
                    <p:spPr>
                      <a:xfrm>
                        <a:off x="2126532" y="4738941"/>
                        <a:ext cx="3151188" cy="423863"/>
                      </a:xfrm>
                      <a:prstGeom prst="rect">
                        <a:avLst/>
                      </a:prstGeom>
                    </p:spPr>
                  </p:pic>
                </p:oleObj>
              </mc:Fallback>
            </mc:AlternateContent>
          </a:graphicData>
        </a:graphic>
      </p:graphicFrame>
      <p:graphicFrame>
        <p:nvGraphicFramePr>
          <p:cNvPr id="10" name="オブジェクト 9"/>
          <p:cNvGraphicFramePr>
            <a:graphicFrameLocks noChangeAspect="1"/>
          </p:cNvGraphicFramePr>
          <p:nvPr>
            <p:extLst>
              <p:ext uri="{D42A27DB-BD31-4B8C-83A1-F6EECF244321}">
                <p14:modId xmlns:p14="http://schemas.microsoft.com/office/powerpoint/2010/main" val="306610189"/>
              </p:ext>
            </p:extLst>
          </p:nvPr>
        </p:nvGraphicFramePr>
        <p:xfrm>
          <a:off x="1093188" y="5219700"/>
          <a:ext cx="6444433" cy="422275"/>
        </p:xfrm>
        <a:graphic>
          <a:graphicData uri="http://schemas.openxmlformats.org/presentationml/2006/ole">
            <mc:AlternateContent xmlns:mc="http://schemas.openxmlformats.org/markup-compatibility/2006">
              <mc:Choice xmlns:v="urn:schemas-microsoft-com:vml" Requires="v">
                <p:oleObj spid="_x0000_s10325" name="数式" r:id="rId9" imgW="3327120" imgH="228600" progId="Equation.3">
                  <p:embed/>
                </p:oleObj>
              </mc:Choice>
              <mc:Fallback>
                <p:oleObj name="数式" r:id="rId9" imgW="3327120" imgH="228600" progId="Equation.3">
                  <p:embed/>
                  <p:pic>
                    <p:nvPicPr>
                      <p:cNvPr id="0" name=""/>
                      <p:cNvPicPr/>
                      <p:nvPr/>
                    </p:nvPicPr>
                    <p:blipFill>
                      <a:blip r:embed="rId10"/>
                      <a:stretch>
                        <a:fillRect/>
                      </a:stretch>
                    </p:blipFill>
                    <p:spPr>
                      <a:xfrm>
                        <a:off x="1093188" y="5219700"/>
                        <a:ext cx="6444433" cy="422275"/>
                      </a:xfrm>
                      <a:prstGeom prst="rect">
                        <a:avLst/>
                      </a:prstGeom>
                    </p:spPr>
                  </p:pic>
                </p:oleObj>
              </mc:Fallback>
            </mc:AlternateContent>
          </a:graphicData>
        </a:graphic>
      </p:graphicFrame>
    </p:spTree>
    <p:extLst>
      <p:ext uri="{BB962C8B-B14F-4D97-AF65-F5344CB8AC3E}">
        <p14:creationId xmlns:p14="http://schemas.microsoft.com/office/powerpoint/2010/main" val="2141487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833479"/>
          </a:xfrm>
        </p:spPr>
        <p:txBody>
          <a:bodyPr/>
          <a:lstStyle/>
          <a:p>
            <a:r>
              <a:rPr kumimoji="1" lang="ja-JP" altLang="en-US" dirty="0" smtClean="0"/>
              <a:t>実験の流れ</a:t>
            </a:r>
            <a:endParaRPr kumimoji="1" lang="ja-JP" altLang="en-US" dirty="0"/>
          </a:p>
        </p:txBody>
      </p:sp>
      <p:sp>
        <p:nvSpPr>
          <p:cNvPr id="3" name="コンテンツ プレースホルダー 2"/>
          <p:cNvSpPr>
            <a:spLocks noGrp="1"/>
          </p:cNvSpPr>
          <p:nvPr>
            <p:ph idx="1"/>
          </p:nvPr>
        </p:nvSpPr>
        <p:spPr>
          <a:xfrm>
            <a:off x="628650" y="1297459"/>
            <a:ext cx="7886700" cy="4879504"/>
          </a:xfrm>
        </p:spPr>
        <p:txBody>
          <a:bodyPr/>
          <a:lstStyle/>
          <a:p>
            <a:r>
              <a:rPr kumimoji="1" lang="ja-JP" altLang="en-US" dirty="0" smtClean="0"/>
              <a:t>ロボットアームは各アクチュエータを稼働</a:t>
            </a:r>
            <a:endParaRPr kumimoji="1" lang="en-US" altLang="ja-JP" dirty="0" smtClean="0"/>
          </a:p>
          <a:p>
            <a:r>
              <a:rPr lang="ja-JP" altLang="en-US" dirty="0"/>
              <a:t>アーム</a:t>
            </a:r>
            <a:r>
              <a:rPr lang="ja-JP" altLang="en-US" dirty="0" smtClean="0"/>
              <a:t>の</a:t>
            </a:r>
            <a:r>
              <a:rPr lang="ja-JP" altLang="en-US" dirty="0"/>
              <a:t>先端</a:t>
            </a:r>
            <a:r>
              <a:rPr lang="ja-JP" altLang="en-US" dirty="0" smtClean="0"/>
              <a:t>が目標</a:t>
            </a:r>
            <a:r>
              <a:rPr lang="ja-JP" altLang="en-US" dirty="0"/>
              <a:t>地点</a:t>
            </a:r>
            <a:r>
              <a:rPr lang="ja-JP" altLang="en-US" dirty="0" smtClean="0"/>
              <a:t>に</a:t>
            </a:r>
            <a:r>
              <a:rPr lang="ja-JP" altLang="en-US" dirty="0"/>
              <a:t>達</a:t>
            </a:r>
            <a:r>
              <a:rPr lang="ja-JP" altLang="en-US" dirty="0" smtClean="0"/>
              <a:t>するとタスク達成</a:t>
            </a:r>
            <a:endParaRPr lang="en-US" altLang="ja-JP" dirty="0" smtClean="0"/>
          </a:p>
          <a:p>
            <a:r>
              <a:rPr kumimoji="1" lang="ja-JP" altLang="en-US" dirty="0" smtClean="0"/>
              <a:t>タスク</a:t>
            </a:r>
            <a:r>
              <a:rPr kumimoji="1" lang="ja-JP" altLang="en-US" dirty="0"/>
              <a:t>達成</a:t>
            </a:r>
            <a:r>
              <a:rPr kumimoji="1" lang="ja-JP" altLang="en-US" dirty="0" smtClean="0"/>
              <a:t>で試行終了．次の試行に移る</a:t>
            </a:r>
            <a:endParaRPr kumimoji="1" lang="ja-JP" altLang="en-US" dirty="0"/>
          </a:p>
        </p:txBody>
      </p:sp>
    </p:spTree>
    <p:extLst>
      <p:ext uri="{BB962C8B-B14F-4D97-AF65-F5344CB8AC3E}">
        <p14:creationId xmlns:p14="http://schemas.microsoft.com/office/powerpoint/2010/main" val="1366994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858193"/>
          </a:xfrm>
        </p:spPr>
        <p:txBody>
          <a:bodyPr/>
          <a:lstStyle/>
          <a:p>
            <a:r>
              <a:rPr kumimoji="1" lang="ja-JP" altLang="en-US" dirty="0" smtClean="0"/>
              <a:t>実験パラメータ</a:t>
            </a:r>
            <a:endParaRPr kumimoji="1" lang="ja-JP" altLang="en-US"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602296994"/>
              </p:ext>
            </p:extLst>
          </p:nvPr>
        </p:nvGraphicFramePr>
        <p:xfrm>
          <a:off x="628650" y="1223963"/>
          <a:ext cx="7886700" cy="2966720"/>
        </p:xfrm>
        <a:graphic>
          <a:graphicData uri="http://schemas.openxmlformats.org/drawingml/2006/table">
            <a:tbl>
              <a:tblPr bandRow="1">
                <a:tableStyleId>{BC89EF96-8CEA-46FF-86C4-4CE0E7609802}</a:tableStyleId>
              </a:tblPr>
              <a:tblGrid>
                <a:gridCol w="3943350"/>
                <a:gridCol w="3943350"/>
              </a:tblGrid>
              <a:tr h="370840">
                <a:tc>
                  <a:txBody>
                    <a:bodyPr/>
                    <a:lstStyle/>
                    <a:p>
                      <a:r>
                        <a:rPr kumimoji="1" lang="ja-JP" altLang="en-US" dirty="0" smtClean="0"/>
                        <a:t>試行回数</a:t>
                      </a:r>
                      <a:endParaRPr kumimoji="1" lang="ja-JP" altLang="en-US" dirty="0"/>
                    </a:p>
                  </a:txBody>
                  <a:tcPr/>
                </a:tc>
                <a:tc>
                  <a:txBody>
                    <a:bodyPr/>
                    <a:lstStyle/>
                    <a:p>
                      <a:endParaRPr kumimoji="1" lang="ja-JP" altLang="en-US" dirty="0"/>
                    </a:p>
                  </a:txBody>
                  <a:tcPr/>
                </a:tc>
              </a:tr>
              <a:tr h="370840">
                <a:tc>
                  <a:txBody>
                    <a:bodyPr/>
                    <a:lstStyle/>
                    <a:p>
                      <a:r>
                        <a:rPr kumimoji="1" lang="ja-JP" altLang="en-US" dirty="0" smtClean="0"/>
                        <a:t>報酬</a:t>
                      </a:r>
                      <a:endParaRPr kumimoji="1" lang="ja-JP" altLang="en-US" dirty="0"/>
                    </a:p>
                  </a:txBody>
                  <a:tcPr/>
                </a:tc>
                <a:tc>
                  <a:txBody>
                    <a:bodyPr/>
                    <a:lstStyle/>
                    <a:p>
                      <a:endParaRPr kumimoji="1" lang="ja-JP" altLang="en-US" dirty="0"/>
                    </a:p>
                  </a:txBody>
                  <a:tcPr/>
                </a:tc>
              </a:tr>
              <a:tr h="370840">
                <a:tc>
                  <a:txBody>
                    <a:bodyPr/>
                    <a:lstStyle/>
                    <a:p>
                      <a:endParaRPr kumimoji="1" lang="ja-JP" altLang="en-US" dirty="0"/>
                    </a:p>
                  </a:txBody>
                  <a:tcPr/>
                </a:tc>
                <a:tc>
                  <a:txBody>
                    <a:bodyPr/>
                    <a:lstStyle/>
                    <a:p>
                      <a:endParaRPr kumimoji="1" lang="ja-JP" altLang="en-US" dirty="0"/>
                    </a:p>
                  </a:txBody>
                  <a:tcPr/>
                </a:tc>
              </a:tr>
              <a:tr h="370840">
                <a:tc>
                  <a:txBody>
                    <a:bodyPr/>
                    <a:lstStyle/>
                    <a:p>
                      <a:r>
                        <a:rPr kumimoji="1" lang="ja-JP" altLang="en-US" dirty="0" smtClean="0"/>
                        <a:t>学習率</a:t>
                      </a:r>
                      <a:endParaRPr kumimoji="1" lang="ja-JP" altLang="en-US" dirty="0"/>
                    </a:p>
                  </a:txBody>
                  <a:tcPr/>
                </a:tc>
                <a:tc>
                  <a:txBody>
                    <a:bodyPr/>
                    <a:lstStyle/>
                    <a:p>
                      <a:endParaRPr kumimoji="1" lang="ja-JP" altLang="en-US" dirty="0"/>
                    </a:p>
                  </a:txBody>
                  <a:tcPr/>
                </a:tc>
              </a:tr>
              <a:tr h="370840">
                <a:tc>
                  <a:txBody>
                    <a:bodyPr/>
                    <a:lstStyle/>
                    <a:p>
                      <a:r>
                        <a:rPr kumimoji="1" lang="ja-JP" altLang="en-US" dirty="0" smtClean="0"/>
                        <a:t>割引値</a:t>
                      </a:r>
                      <a:endParaRPr kumimoji="1" lang="ja-JP" altLang="en-US" dirty="0"/>
                    </a:p>
                  </a:txBody>
                  <a:tcPr/>
                </a:tc>
                <a:tc>
                  <a:txBody>
                    <a:bodyPr/>
                    <a:lstStyle/>
                    <a:p>
                      <a:endParaRPr kumimoji="1" lang="ja-JP" altLang="en-US" dirty="0"/>
                    </a:p>
                  </a:txBody>
                  <a:tcPr/>
                </a:tc>
              </a:tr>
              <a:tr h="370840">
                <a:tc>
                  <a:txBody>
                    <a:bodyPr/>
                    <a:lstStyle/>
                    <a:p>
                      <a:r>
                        <a:rPr kumimoji="1" lang="ja-JP" altLang="en-US" dirty="0" smtClean="0"/>
                        <a:t>ステップ数</a:t>
                      </a:r>
                      <a:endParaRPr kumimoji="1" lang="ja-JP" altLang="en-US" dirty="0"/>
                    </a:p>
                  </a:txBody>
                  <a:tcPr/>
                </a:tc>
                <a:tc>
                  <a:txBody>
                    <a:bodyPr/>
                    <a:lstStyle/>
                    <a:p>
                      <a:endParaRPr kumimoji="1" lang="ja-JP" altLang="en-US" dirty="0"/>
                    </a:p>
                  </a:txBody>
                  <a:tcPr/>
                </a:tc>
              </a:tr>
              <a:tr h="370840">
                <a:tc>
                  <a:txBody>
                    <a:bodyPr/>
                    <a:lstStyle/>
                    <a:p>
                      <a:endParaRPr kumimoji="1" lang="ja-JP" altLang="en-US" dirty="0"/>
                    </a:p>
                  </a:txBody>
                  <a:tcPr/>
                </a:tc>
                <a:tc>
                  <a:txBody>
                    <a:bodyPr/>
                    <a:lstStyle/>
                    <a:p>
                      <a:endParaRPr kumimoji="1" lang="ja-JP" altLang="en-US"/>
                    </a:p>
                  </a:txBody>
                  <a:tcPr/>
                </a:tc>
              </a:tr>
              <a:tr h="370840">
                <a:tc>
                  <a:txBody>
                    <a:bodyPr/>
                    <a:lstStyle/>
                    <a:p>
                      <a:endParaRPr kumimoji="1" lang="ja-JP" altLang="en-US"/>
                    </a:p>
                  </a:txBody>
                  <a:tcPr/>
                </a:tc>
                <a:tc>
                  <a:txBody>
                    <a:bodyPr/>
                    <a:lstStyle/>
                    <a:p>
                      <a:endParaRPr kumimoji="1" lang="ja-JP" altLang="en-US" dirty="0"/>
                    </a:p>
                  </a:txBody>
                  <a:tcPr/>
                </a:tc>
              </a:tr>
            </a:tbl>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2133410395"/>
              </p:ext>
            </p:extLst>
          </p:nvPr>
        </p:nvGraphicFramePr>
        <p:xfrm>
          <a:off x="4621428" y="1235676"/>
          <a:ext cx="709827" cy="310549"/>
        </p:xfrm>
        <a:graphic>
          <a:graphicData uri="http://schemas.openxmlformats.org/presentationml/2006/ole">
            <mc:AlternateContent xmlns:mc="http://schemas.openxmlformats.org/markup-compatibility/2006">
              <mc:Choice xmlns:v="urn:schemas-microsoft-com:vml" Requires="v">
                <p:oleObj spid="_x0000_s11566" name="数式" r:id="rId3" imgW="406080" imgH="177480" progId="Equation.3">
                  <p:embed/>
                </p:oleObj>
              </mc:Choice>
              <mc:Fallback>
                <p:oleObj name="数式" r:id="rId3" imgW="406080" imgH="177480" progId="Equation.3">
                  <p:embed/>
                  <p:pic>
                    <p:nvPicPr>
                      <p:cNvPr id="0" name=""/>
                      <p:cNvPicPr/>
                      <p:nvPr/>
                    </p:nvPicPr>
                    <p:blipFill>
                      <a:blip r:embed="rId4"/>
                      <a:stretch>
                        <a:fillRect/>
                      </a:stretch>
                    </p:blipFill>
                    <p:spPr>
                      <a:xfrm>
                        <a:off x="4621428" y="1235676"/>
                        <a:ext cx="709827" cy="310549"/>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504902999"/>
              </p:ext>
            </p:extLst>
          </p:nvPr>
        </p:nvGraphicFramePr>
        <p:xfrm>
          <a:off x="4658238" y="1622255"/>
          <a:ext cx="444500" cy="311150"/>
        </p:xfrm>
        <a:graphic>
          <a:graphicData uri="http://schemas.openxmlformats.org/presentationml/2006/ole">
            <mc:AlternateContent xmlns:mc="http://schemas.openxmlformats.org/markup-compatibility/2006">
              <mc:Choice xmlns:v="urn:schemas-microsoft-com:vml" Requires="v">
                <p:oleObj spid="_x0000_s11567" name="数式" r:id="rId5" imgW="253800" imgH="177480" progId="Equation.3">
                  <p:embed/>
                </p:oleObj>
              </mc:Choice>
              <mc:Fallback>
                <p:oleObj name="数式" r:id="rId5" imgW="253800" imgH="177480" progId="Equation.3">
                  <p:embed/>
                  <p:pic>
                    <p:nvPicPr>
                      <p:cNvPr id="0" name=""/>
                      <p:cNvPicPr/>
                      <p:nvPr/>
                    </p:nvPicPr>
                    <p:blipFill>
                      <a:blip r:embed="rId6"/>
                      <a:stretch>
                        <a:fillRect/>
                      </a:stretch>
                    </p:blipFill>
                    <p:spPr>
                      <a:xfrm>
                        <a:off x="4658238" y="1622255"/>
                        <a:ext cx="444500" cy="311150"/>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3657514554"/>
              </p:ext>
            </p:extLst>
          </p:nvPr>
        </p:nvGraphicFramePr>
        <p:xfrm>
          <a:off x="1237691" y="1634611"/>
          <a:ext cx="282189" cy="313543"/>
        </p:xfrm>
        <a:graphic>
          <a:graphicData uri="http://schemas.openxmlformats.org/presentationml/2006/ole">
            <mc:AlternateContent xmlns:mc="http://schemas.openxmlformats.org/markup-compatibility/2006">
              <mc:Choice xmlns:v="urn:schemas-microsoft-com:vml" Requires="v">
                <p:oleObj spid="_x0000_s11568" name="数式" r:id="rId7" imgW="114120" imgH="126720" progId="Equation.3">
                  <p:embed/>
                </p:oleObj>
              </mc:Choice>
              <mc:Fallback>
                <p:oleObj name="数式" r:id="rId7" imgW="114120" imgH="126720" progId="Equation.3">
                  <p:embed/>
                  <p:pic>
                    <p:nvPicPr>
                      <p:cNvPr id="0" name=""/>
                      <p:cNvPicPr/>
                      <p:nvPr/>
                    </p:nvPicPr>
                    <p:blipFill>
                      <a:blip r:embed="rId8"/>
                      <a:stretch>
                        <a:fillRect/>
                      </a:stretch>
                    </p:blipFill>
                    <p:spPr>
                      <a:xfrm>
                        <a:off x="1237691" y="1634611"/>
                        <a:ext cx="282189" cy="313543"/>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215761037"/>
              </p:ext>
            </p:extLst>
          </p:nvPr>
        </p:nvGraphicFramePr>
        <p:xfrm>
          <a:off x="682798" y="1983305"/>
          <a:ext cx="312738" cy="342900"/>
        </p:xfrm>
        <a:graphic>
          <a:graphicData uri="http://schemas.openxmlformats.org/presentationml/2006/ole">
            <mc:AlternateContent xmlns:mc="http://schemas.openxmlformats.org/markup-compatibility/2006">
              <mc:Choice xmlns:v="urn:schemas-microsoft-com:vml" Requires="v">
                <p:oleObj spid="_x0000_s11569" name="数式" r:id="rId9" imgW="126720" imgH="139680" progId="Equation.3">
                  <p:embed/>
                </p:oleObj>
              </mc:Choice>
              <mc:Fallback>
                <p:oleObj name="数式" r:id="rId9" imgW="126720" imgH="139680" progId="Equation.3">
                  <p:embed/>
                  <p:pic>
                    <p:nvPicPr>
                      <p:cNvPr id="0" name=""/>
                      <p:cNvPicPr/>
                      <p:nvPr/>
                    </p:nvPicPr>
                    <p:blipFill>
                      <a:blip r:embed="rId10"/>
                      <a:stretch>
                        <a:fillRect/>
                      </a:stretch>
                    </p:blipFill>
                    <p:spPr>
                      <a:xfrm>
                        <a:off x="682798" y="1983305"/>
                        <a:ext cx="312738" cy="342900"/>
                      </a:xfrm>
                      <a:prstGeom prst="rect">
                        <a:avLst/>
                      </a:prstGeom>
                    </p:spPr>
                  </p:pic>
                </p:oleObj>
              </mc:Fallback>
            </mc:AlternateContent>
          </a:graphicData>
        </a:graphic>
      </p:graphicFrame>
      <p:graphicFrame>
        <p:nvGraphicFramePr>
          <p:cNvPr id="10" name="オブジェクト 9"/>
          <p:cNvGraphicFramePr>
            <a:graphicFrameLocks noChangeAspect="1"/>
          </p:cNvGraphicFramePr>
          <p:nvPr>
            <p:extLst>
              <p:ext uri="{D42A27DB-BD31-4B8C-83A1-F6EECF244321}">
                <p14:modId xmlns:p14="http://schemas.microsoft.com/office/powerpoint/2010/main" val="463482873"/>
              </p:ext>
            </p:extLst>
          </p:nvPr>
        </p:nvGraphicFramePr>
        <p:xfrm>
          <a:off x="695155" y="3429000"/>
          <a:ext cx="312738" cy="415664"/>
        </p:xfrm>
        <a:graphic>
          <a:graphicData uri="http://schemas.openxmlformats.org/presentationml/2006/ole">
            <mc:AlternateContent xmlns:mc="http://schemas.openxmlformats.org/markup-compatibility/2006">
              <mc:Choice xmlns:v="urn:schemas-microsoft-com:vml" Requires="v">
                <p:oleObj spid="_x0000_s11570" name="数式" r:id="rId11" imgW="152280" imgH="203040" progId="Equation.3">
                  <p:embed/>
                </p:oleObj>
              </mc:Choice>
              <mc:Fallback>
                <p:oleObj name="数式" r:id="rId11" imgW="152280" imgH="203040" progId="Equation.3">
                  <p:embed/>
                  <p:pic>
                    <p:nvPicPr>
                      <p:cNvPr id="0" name=""/>
                      <p:cNvPicPr/>
                      <p:nvPr/>
                    </p:nvPicPr>
                    <p:blipFill>
                      <a:blip r:embed="rId12"/>
                      <a:stretch>
                        <a:fillRect/>
                      </a:stretch>
                    </p:blipFill>
                    <p:spPr>
                      <a:xfrm>
                        <a:off x="695155" y="3429000"/>
                        <a:ext cx="312738" cy="415664"/>
                      </a:xfrm>
                      <a:prstGeom prst="rect">
                        <a:avLst/>
                      </a:prstGeom>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2913359633"/>
              </p:ext>
            </p:extLst>
          </p:nvPr>
        </p:nvGraphicFramePr>
        <p:xfrm>
          <a:off x="1489805" y="2362490"/>
          <a:ext cx="376238" cy="342900"/>
        </p:xfrm>
        <a:graphic>
          <a:graphicData uri="http://schemas.openxmlformats.org/presentationml/2006/ole">
            <mc:AlternateContent xmlns:mc="http://schemas.openxmlformats.org/markup-compatibility/2006">
              <mc:Choice xmlns:v="urn:schemas-microsoft-com:vml" Requires="v">
                <p:oleObj spid="_x0000_s11571" name="数式" r:id="rId13" imgW="152280" imgH="139680" progId="Equation.3">
                  <p:embed/>
                </p:oleObj>
              </mc:Choice>
              <mc:Fallback>
                <p:oleObj name="数式" r:id="rId13" imgW="152280" imgH="139680" progId="Equation.3">
                  <p:embed/>
                  <p:pic>
                    <p:nvPicPr>
                      <p:cNvPr id="0" name=""/>
                      <p:cNvPicPr/>
                      <p:nvPr/>
                    </p:nvPicPr>
                    <p:blipFill>
                      <a:blip r:embed="rId14"/>
                      <a:stretch>
                        <a:fillRect/>
                      </a:stretch>
                    </p:blipFill>
                    <p:spPr>
                      <a:xfrm>
                        <a:off x="1489805" y="2362490"/>
                        <a:ext cx="376238" cy="342900"/>
                      </a:xfrm>
                      <a:prstGeom prst="rect">
                        <a:avLst/>
                      </a:prstGeom>
                    </p:spPr>
                  </p:pic>
                </p:oleObj>
              </mc:Fallback>
            </mc:AlternateContent>
          </a:graphicData>
        </a:graphic>
      </p:graphicFrame>
      <p:graphicFrame>
        <p:nvGraphicFramePr>
          <p:cNvPr id="12" name="オブジェクト 11"/>
          <p:cNvGraphicFramePr>
            <a:graphicFrameLocks noChangeAspect="1"/>
          </p:cNvGraphicFramePr>
          <p:nvPr>
            <p:extLst>
              <p:ext uri="{D42A27DB-BD31-4B8C-83A1-F6EECF244321}">
                <p14:modId xmlns:p14="http://schemas.microsoft.com/office/powerpoint/2010/main" val="1318714269"/>
              </p:ext>
            </p:extLst>
          </p:nvPr>
        </p:nvGraphicFramePr>
        <p:xfrm>
          <a:off x="1547944" y="2705390"/>
          <a:ext cx="312738" cy="404813"/>
        </p:xfrm>
        <a:graphic>
          <a:graphicData uri="http://schemas.openxmlformats.org/presentationml/2006/ole">
            <mc:AlternateContent xmlns:mc="http://schemas.openxmlformats.org/markup-compatibility/2006">
              <mc:Choice xmlns:v="urn:schemas-microsoft-com:vml" Requires="v">
                <p:oleObj spid="_x0000_s11572" name="数式" r:id="rId15" imgW="126720" imgH="164880" progId="Equation.3">
                  <p:embed/>
                </p:oleObj>
              </mc:Choice>
              <mc:Fallback>
                <p:oleObj name="数式" r:id="rId15" imgW="126720" imgH="164880" progId="Equation.3">
                  <p:embed/>
                  <p:pic>
                    <p:nvPicPr>
                      <p:cNvPr id="0" name=""/>
                      <p:cNvPicPr/>
                      <p:nvPr/>
                    </p:nvPicPr>
                    <p:blipFill>
                      <a:blip r:embed="rId16"/>
                      <a:stretch>
                        <a:fillRect/>
                      </a:stretch>
                    </p:blipFill>
                    <p:spPr>
                      <a:xfrm>
                        <a:off x="1547944" y="2705390"/>
                        <a:ext cx="312738" cy="404813"/>
                      </a:xfrm>
                      <a:prstGeom prst="rect">
                        <a:avLst/>
                      </a:prstGeom>
                    </p:spPr>
                  </p:pic>
                </p:oleObj>
              </mc:Fallback>
            </mc:AlternateContent>
          </a:graphicData>
        </a:graphic>
      </p:graphicFrame>
      <p:graphicFrame>
        <p:nvGraphicFramePr>
          <p:cNvPr id="13" name="オブジェクト 12"/>
          <p:cNvGraphicFramePr>
            <a:graphicFrameLocks noChangeAspect="1"/>
          </p:cNvGraphicFramePr>
          <p:nvPr>
            <p:extLst>
              <p:ext uri="{D42A27DB-BD31-4B8C-83A1-F6EECF244321}">
                <p14:modId xmlns:p14="http://schemas.microsoft.com/office/powerpoint/2010/main" val="2330864668"/>
              </p:ext>
            </p:extLst>
          </p:nvPr>
        </p:nvGraphicFramePr>
        <p:xfrm>
          <a:off x="1711308" y="3048290"/>
          <a:ext cx="438150" cy="436563"/>
        </p:xfrm>
        <a:graphic>
          <a:graphicData uri="http://schemas.openxmlformats.org/presentationml/2006/ole">
            <mc:AlternateContent xmlns:mc="http://schemas.openxmlformats.org/markup-compatibility/2006">
              <mc:Choice xmlns:v="urn:schemas-microsoft-com:vml" Requires="v">
                <p:oleObj spid="_x0000_s11573" name="数式" r:id="rId17" imgW="177480" imgH="177480" progId="Equation.3">
                  <p:embed/>
                </p:oleObj>
              </mc:Choice>
              <mc:Fallback>
                <p:oleObj name="数式" r:id="rId17" imgW="177480" imgH="177480" progId="Equation.3">
                  <p:embed/>
                  <p:pic>
                    <p:nvPicPr>
                      <p:cNvPr id="0" name=""/>
                      <p:cNvPicPr/>
                      <p:nvPr/>
                    </p:nvPicPr>
                    <p:blipFill>
                      <a:blip r:embed="rId18"/>
                      <a:stretch>
                        <a:fillRect/>
                      </a:stretch>
                    </p:blipFill>
                    <p:spPr>
                      <a:xfrm>
                        <a:off x="1711308" y="3048290"/>
                        <a:ext cx="438150" cy="436563"/>
                      </a:xfrm>
                      <a:prstGeom prst="rect">
                        <a:avLst/>
                      </a:prstGeom>
                    </p:spPr>
                  </p:pic>
                </p:oleObj>
              </mc:Fallback>
            </mc:AlternateContent>
          </a:graphicData>
        </a:graphic>
      </p:graphicFrame>
      <p:graphicFrame>
        <p:nvGraphicFramePr>
          <p:cNvPr id="14" name="オブジェクト 13"/>
          <p:cNvGraphicFramePr>
            <a:graphicFrameLocks noChangeAspect="1"/>
          </p:cNvGraphicFramePr>
          <p:nvPr>
            <p:extLst>
              <p:ext uri="{D42A27DB-BD31-4B8C-83A1-F6EECF244321}">
                <p14:modId xmlns:p14="http://schemas.microsoft.com/office/powerpoint/2010/main" val="3304706515"/>
              </p:ext>
            </p:extLst>
          </p:nvPr>
        </p:nvGraphicFramePr>
        <p:xfrm>
          <a:off x="667093" y="3779057"/>
          <a:ext cx="595312" cy="436563"/>
        </p:xfrm>
        <a:graphic>
          <a:graphicData uri="http://schemas.openxmlformats.org/presentationml/2006/ole">
            <mc:AlternateContent xmlns:mc="http://schemas.openxmlformats.org/markup-compatibility/2006">
              <mc:Choice xmlns:v="urn:schemas-microsoft-com:vml" Requires="v">
                <p:oleObj spid="_x0000_s11574" name="数式" r:id="rId19" imgW="241200" imgH="177480" progId="Equation.3">
                  <p:embed/>
                </p:oleObj>
              </mc:Choice>
              <mc:Fallback>
                <p:oleObj name="数式" r:id="rId19" imgW="241200" imgH="177480" progId="Equation.3">
                  <p:embed/>
                  <p:pic>
                    <p:nvPicPr>
                      <p:cNvPr id="0" name=""/>
                      <p:cNvPicPr/>
                      <p:nvPr/>
                    </p:nvPicPr>
                    <p:blipFill>
                      <a:blip r:embed="rId20"/>
                      <a:stretch>
                        <a:fillRect/>
                      </a:stretch>
                    </p:blipFill>
                    <p:spPr>
                      <a:xfrm>
                        <a:off x="667093" y="3779057"/>
                        <a:ext cx="595312" cy="436563"/>
                      </a:xfrm>
                      <a:prstGeom prst="rect">
                        <a:avLst/>
                      </a:prstGeom>
                    </p:spPr>
                  </p:pic>
                </p:oleObj>
              </mc:Fallback>
            </mc:AlternateContent>
          </a:graphicData>
        </a:graphic>
      </p:graphicFrame>
      <p:graphicFrame>
        <p:nvGraphicFramePr>
          <p:cNvPr id="15" name="オブジェクト 14"/>
          <p:cNvGraphicFramePr>
            <a:graphicFrameLocks noChangeAspect="1"/>
          </p:cNvGraphicFramePr>
          <p:nvPr>
            <p:extLst>
              <p:ext uri="{D42A27DB-BD31-4B8C-83A1-F6EECF244321}">
                <p14:modId xmlns:p14="http://schemas.microsoft.com/office/powerpoint/2010/main" val="1384885651"/>
              </p:ext>
            </p:extLst>
          </p:nvPr>
        </p:nvGraphicFramePr>
        <p:xfrm>
          <a:off x="4623142" y="1980229"/>
          <a:ext cx="533400" cy="311150"/>
        </p:xfrm>
        <a:graphic>
          <a:graphicData uri="http://schemas.openxmlformats.org/presentationml/2006/ole">
            <mc:AlternateContent xmlns:mc="http://schemas.openxmlformats.org/markup-compatibility/2006">
              <mc:Choice xmlns:v="urn:schemas-microsoft-com:vml" Requires="v">
                <p:oleObj spid="_x0000_s11575" name="数式" r:id="rId21" imgW="304560" imgH="177480" progId="Equation.3">
                  <p:embed/>
                </p:oleObj>
              </mc:Choice>
              <mc:Fallback>
                <p:oleObj name="数式" r:id="rId21" imgW="304560" imgH="177480" progId="Equation.3">
                  <p:embed/>
                  <p:pic>
                    <p:nvPicPr>
                      <p:cNvPr id="0" name=""/>
                      <p:cNvPicPr/>
                      <p:nvPr/>
                    </p:nvPicPr>
                    <p:blipFill>
                      <a:blip r:embed="rId22"/>
                      <a:stretch>
                        <a:fillRect/>
                      </a:stretch>
                    </p:blipFill>
                    <p:spPr>
                      <a:xfrm>
                        <a:off x="4623142" y="1980229"/>
                        <a:ext cx="533400" cy="311150"/>
                      </a:xfrm>
                      <a:prstGeom prst="rect">
                        <a:avLst/>
                      </a:prstGeom>
                    </p:spPr>
                  </p:pic>
                </p:oleObj>
              </mc:Fallback>
            </mc:AlternateContent>
          </a:graphicData>
        </a:graphic>
      </p:graphicFrame>
      <p:graphicFrame>
        <p:nvGraphicFramePr>
          <p:cNvPr id="16" name="オブジェクト 15"/>
          <p:cNvGraphicFramePr>
            <a:graphicFrameLocks noChangeAspect="1"/>
          </p:cNvGraphicFramePr>
          <p:nvPr>
            <p:extLst>
              <p:ext uri="{D42A27DB-BD31-4B8C-83A1-F6EECF244321}">
                <p14:modId xmlns:p14="http://schemas.microsoft.com/office/powerpoint/2010/main" val="161537828"/>
              </p:ext>
            </p:extLst>
          </p:nvPr>
        </p:nvGraphicFramePr>
        <p:xfrm>
          <a:off x="4608810" y="2343527"/>
          <a:ext cx="555625" cy="311150"/>
        </p:xfrm>
        <a:graphic>
          <a:graphicData uri="http://schemas.openxmlformats.org/presentationml/2006/ole">
            <mc:AlternateContent xmlns:mc="http://schemas.openxmlformats.org/markup-compatibility/2006">
              <mc:Choice xmlns:v="urn:schemas-microsoft-com:vml" Requires="v">
                <p:oleObj spid="_x0000_s11576" name="数式" r:id="rId23" imgW="317160" imgH="177480" progId="Equation.3">
                  <p:embed/>
                </p:oleObj>
              </mc:Choice>
              <mc:Fallback>
                <p:oleObj name="数式" r:id="rId23" imgW="317160" imgH="177480" progId="Equation.3">
                  <p:embed/>
                  <p:pic>
                    <p:nvPicPr>
                      <p:cNvPr id="0" name=""/>
                      <p:cNvPicPr/>
                      <p:nvPr/>
                    </p:nvPicPr>
                    <p:blipFill>
                      <a:blip r:embed="rId24"/>
                      <a:stretch>
                        <a:fillRect/>
                      </a:stretch>
                    </p:blipFill>
                    <p:spPr>
                      <a:xfrm>
                        <a:off x="4608810" y="2343527"/>
                        <a:ext cx="555625" cy="311150"/>
                      </a:xfrm>
                      <a:prstGeom prst="rect">
                        <a:avLst/>
                      </a:prstGeom>
                    </p:spPr>
                  </p:pic>
                </p:oleObj>
              </mc:Fallback>
            </mc:AlternateContent>
          </a:graphicData>
        </a:graphic>
      </p:graphicFrame>
      <p:graphicFrame>
        <p:nvGraphicFramePr>
          <p:cNvPr id="17" name="オブジェクト 16"/>
          <p:cNvGraphicFramePr>
            <a:graphicFrameLocks noChangeAspect="1"/>
          </p:cNvGraphicFramePr>
          <p:nvPr>
            <p:extLst>
              <p:ext uri="{D42A27DB-BD31-4B8C-83A1-F6EECF244321}">
                <p14:modId xmlns:p14="http://schemas.microsoft.com/office/powerpoint/2010/main" val="3373766647"/>
              </p:ext>
            </p:extLst>
          </p:nvPr>
        </p:nvGraphicFramePr>
        <p:xfrm>
          <a:off x="4618636" y="2726296"/>
          <a:ext cx="555625" cy="311150"/>
        </p:xfrm>
        <a:graphic>
          <a:graphicData uri="http://schemas.openxmlformats.org/presentationml/2006/ole">
            <mc:AlternateContent xmlns:mc="http://schemas.openxmlformats.org/markup-compatibility/2006">
              <mc:Choice xmlns:v="urn:schemas-microsoft-com:vml" Requires="v">
                <p:oleObj spid="_x0000_s11577" name="数式" r:id="rId25" imgW="317160" imgH="177480" progId="Equation.3">
                  <p:embed/>
                </p:oleObj>
              </mc:Choice>
              <mc:Fallback>
                <p:oleObj name="数式" r:id="rId25" imgW="317160" imgH="177480" progId="Equation.3">
                  <p:embed/>
                  <p:pic>
                    <p:nvPicPr>
                      <p:cNvPr id="0" name=""/>
                      <p:cNvPicPr/>
                      <p:nvPr/>
                    </p:nvPicPr>
                    <p:blipFill>
                      <a:blip r:embed="rId26"/>
                      <a:stretch>
                        <a:fillRect/>
                      </a:stretch>
                    </p:blipFill>
                    <p:spPr>
                      <a:xfrm>
                        <a:off x="4618636" y="2726296"/>
                        <a:ext cx="555625" cy="311150"/>
                      </a:xfrm>
                      <a:prstGeom prst="rect">
                        <a:avLst/>
                      </a:prstGeom>
                    </p:spPr>
                  </p:pic>
                </p:oleObj>
              </mc:Fallback>
            </mc:AlternateContent>
          </a:graphicData>
        </a:graphic>
      </p:graphicFrame>
      <p:graphicFrame>
        <p:nvGraphicFramePr>
          <p:cNvPr id="18" name="オブジェクト 17"/>
          <p:cNvGraphicFramePr>
            <a:graphicFrameLocks noChangeAspect="1"/>
          </p:cNvGraphicFramePr>
          <p:nvPr>
            <p:extLst>
              <p:ext uri="{D42A27DB-BD31-4B8C-83A1-F6EECF244321}">
                <p14:modId xmlns:p14="http://schemas.microsoft.com/office/powerpoint/2010/main" val="3521004080"/>
              </p:ext>
            </p:extLst>
          </p:nvPr>
        </p:nvGraphicFramePr>
        <p:xfrm>
          <a:off x="4648328" y="3087688"/>
          <a:ext cx="333375" cy="311150"/>
        </p:xfrm>
        <a:graphic>
          <a:graphicData uri="http://schemas.openxmlformats.org/presentationml/2006/ole">
            <mc:AlternateContent xmlns:mc="http://schemas.openxmlformats.org/markup-compatibility/2006">
              <mc:Choice xmlns:v="urn:schemas-microsoft-com:vml" Requires="v">
                <p:oleObj spid="_x0000_s11578" name="数式" r:id="rId27" imgW="190440" imgH="177480" progId="Equation.3">
                  <p:embed/>
                </p:oleObj>
              </mc:Choice>
              <mc:Fallback>
                <p:oleObj name="数式" r:id="rId27" imgW="190440" imgH="177480" progId="Equation.3">
                  <p:embed/>
                  <p:pic>
                    <p:nvPicPr>
                      <p:cNvPr id="0" name=""/>
                      <p:cNvPicPr/>
                      <p:nvPr/>
                    </p:nvPicPr>
                    <p:blipFill>
                      <a:blip r:embed="rId28"/>
                      <a:stretch>
                        <a:fillRect/>
                      </a:stretch>
                    </p:blipFill>
                    <p:spPr>
                      <a:xfrm>
                        <a:off x="4648328" y="3087688"/>
                        <a:ext cx="333375" cy="311150"/>
                      </a:xfrm>
                      <a:prstGeom prst="rect">
                        <a:avLst/>
                      </a:prstGeom>
                    </p:spPr>
                  </p:pic>
                </p:oleObj>
              </mc:Fallback>
            </mc:AlternateContent>
          </a:graphicData>
        </a:graphic>
      </p:graphicFrame>
      <p:graphicFrame>
        <p:nvGraphicFramePr>
          <p:cNvPr id="19" name="オブジェクト 18"/>
          <p:cNvGraphicFramePr>
            <a:graphicFrameLocks noChangeAspect="1"/>
          </p:cNvGraphicFramePr>
          <p:nvPr>
            <p:extLst>
              <p:ext uri="{D42A27DB-BD31-4B8C-83A1-F6EECF244321}">
                <p14:modId xmlns:p14="http://schemas.microsoft.com/office/powerpoint/2010/main" val="2594509168"/>
              </p:ext>
            </p:extLst>
          </p:nvPr>
        </p:nvGraphicFramePr>
        <p:xfrm>
          <a:off x="4660213" y="3464162"/>
          <a:ext cx="533400" cy="311150"/>
        </p:xfrm>
        <a:graphic>
          <a:graphicData uri="http://schemas.openxmlformats.org/presentationml/2006/ole">
            <mc:AlternateContent xmlns:mc="http://schemas.openxmlformats.org/markup-compatibility/2006">
              <mc:Choice xmlns:v="urn:schemas-microsoft-com:vml" Requires="v">
                <p:oleObj spid="_x0000_s11579" name="数式" r:id="rId29" imgW="304560" imgH="177480" progId="Equation.3">
                  <p:embed/>
                </p:oleObj>
              </mc:Choice>
              <mc:Fallback>
                <p:oleObj name="数式" r:id="rId29" imgW="304560" imgH="177480" progId="Equation.3">
                  <p:embed/>
                  <p:pic>
                    <p:nvPicPr>
                      <p:cNvPr id="0" name=""/>
                      <p:cNvPicPr/>
                      <p:nvPr/>
                    </p:nvPicPr>
                    <p:blipFill>
                      <a:blip r:embed="rId30"/>
                      <a:stretch>
                        <a:fillRect/>
                      </a:stretch>
                    </p:blipFill>
                    <p:spPr>
                      <a:xfrm>
                        <a:off x="4660213" y="3464162"/>
                        <a:ext cx="533400" cy="311150"/>
                      </a:xfrm>
                      <a:prstGeom prst="rect">
                        <a:avLst/>
                      </a:prstGeom>
                    </p:spPr>
                  </p:pic>
                </p:oleObj>
              </mc:Fallback>
            </mc:AlternateContent>
          </a:graphicData>
        </a:graphic>
      </p:graphicFrame>
      <p:graphicFrame>
        <p:nvGraphicFramePr>
          <p:cNvPr id="20" name="オブジェクト 19"/>
          <p:cNvGraphicFramePr>
            <a:graphicFrameLocks noChangeAspect="1"/>
          </p:cNvGraphicFramePr>
          <p:nvPr>
            <p:extLst>
              <p:ext uri="{D42A27DB-BD31-4B8C-83A1-F6EECF244321}">
                <p14:modId xmlns:p14="http://schemas.microsoft.com/office/powerpoint/2010/main" val="4101349467"/>
              </p:ext>
            </p:extLst>
          </p:nvPr>
        </p:nvGraphicFramePr>
        <p:xfrm>
          <a:off x="4657634" y="3806607"/>
          <a:ext cx="311150" cy="311150"/>
        </p:xfrm>
        <a:graphic>
          <a:graphicData uri="http://schemas.openxmlformats.org/presentationml/2006/ole">
            <mc:AlternateContent xmlns:mc="http://schemas.openxmlformats.org/markup-compatibility/2006">
              <mc:Choice xmlns:v="urn:schemas-microsoft-com:vml" Requires="v">
                <p:oleObj spid="_x0000_s11580" name="数式" r:id="rId31" imgW="177480" imgH="177480" progId="Equation.3">
                  <p:embed/>
                </p:oleObj>
              </mc:Choice>
              <mc:Fallback>
                <p:oleObj name="数式" r:id="rId31" imgW="177480" imgH="177480" progId="Equation.3">
                  <p:embed/>
                  <p:pic>
                    <p:nvPicPr>
                      <p:cNvPr id="0" name=""/>
                      <p:cNvPicPr/>
                      <p:nvPr/>
                    </p:nvPicPr>
                    <p:blipFill>
                      <a:blip r:embed="rId32"/>
                      <a:stretch>
                        <a:fillRect/>
                      </a:stretch>
                    </p:blipFill>
                    <p:spPr>
                      <a:xfrm>
                        <a:off x="4657634" y="3806607"/>
                        <a:ext cx="311150" cy="311150"/>
                      </a:xfrm>
                      <a:prstGeom prst="rect">
                        <a:avLst/>
                      </a:prstGeom>
                    </p:spPr>
                  </p:pic>
                </p:oleObj>
              </mc:Fallback>
            </mc:AlternateContent>
          </a:graphicData>
        </a:graphic>
      </p:graphicFrame>
    </p:spTree>
    <p:extLst>
      <p:ext uri="{BB962C8B-B14F-4D97-AF65-F5344CB8AC3E}">
        <p14:creationId xmlns:p14="http://schemas.microsoft.com/office/powerpoint/2010/main" val="3145216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759339"/>
          </a:xfrm>
        </p:spPr>
        <p:txBody>
          <a:bodyPr>
            <a:normAutofit/>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1124465"/>
            <a:ext cx="7886700" cy="5052498"/>
          </a:xfrm>
        </p:spPr>
        <p:txBody>
          <a:bodyPr/>
          <a:lstStyle/>
          <a:p>
            <a:r>
              <a:rPr kumimoji="1" lang="ja-JP" altLang="en-US" dirty="0" smtClean="0"/>
              <a:t>各試行における行動数の推移</a:t>
            </a:r>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11" y="2273644"/>
            <a:ext cx="4572000" cy="3200400"/>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273644"/>
            <a:ext cx="4572000" cy="3200400"/>
          </a:xfrm>
          <a:prstGeom prst="rect">
            <a:avLst/>
          </a:prstGeom>
        </p:spPr>
      </p:pic>
      <p:sp>
        <p:nvSpPr>
          <p:cNvPr id="6" name="テキスト ボックス 5"/>
          <p:cNvSpPr txBox="1"/>
          <p:nvPr/>
        </p:nvSpPr>
        <p:spPr>
          <a:xfrm>
            <a:off x="753762" y="5687232"/>
            <a:ext cx="3666388" cy="400110"/>
          </a:xfrm>
          <a:prstGeom prst="rect">
            <a:avLst/>
          </a:prstGeom>
          <a:noFill/>
        </p:spPr>
        <p:txBody>
          <a:bodyPr wrap="none" rtlCol="0">
            <a:spAutoFit/>
          </a:bodyPr>
          <a:lstStyle/>
          <a:p>
            <a:r>
              <a:rPr kumimoji="1" lang="ja-JP" altLang="en-US" sz="2000" dirty="0" smtClean="0"/>
              <a:t>（</a:t>
            </a:r>
            <a:r>
              <a:rPr kumimoji="1" lang="en-US" altLang="ja-JP" sz="2000" dirty="0" smtClean="0"/>
              <a:t>a</a:t>
            </a:r>
            <a:r>
              <a:rPr kumimoji="1" lang="ja-JP" altLang="en-US" sz="2000" dirty="0" smtClean="0"/>
              <a:t>）：協調なしマルチエージェント</a:t>
            </a:r>
            <a:endParaRPr kumimoji="1" lang="ja-JP" altLang="en-US" sz="2000" dirty="0"/>
          </a:p>
        </p:txBody>
      </p:sp>
      <p:sp>
        <p:nvSpPr>
          <p:cNvPr id="7" name="テキスト ボックス 6"/>
          <p:cNvSpPr txBox="1"/>
          <p:nvPr/>
        </p:nvSpPr>
        <p:spPr>
          <a:xfrm>
            <a:off x="6098539" y="5625448"/>
            <a:ext cx="1729961" cy="400110"/>
          </a:xfrm>
          <a:prstGeom prst="rect">
            <a:avLst/>
          </a:prstGeom>
          <a:noFill/>
        </p:spPr>
        <p:txBody>
          <a:bodyPr wrap="none" rtlCol="0">
            <a:spAutoFit/>
          </a:bodyPr>
          <a:lstStyle/>
          <a:p>
            <a:r>
              <a:rPr kumimoji="1" lang="ja-JP" altLang="en-US" sz="2000" dirty="0" smtClean="0"/>
              <a:t>（</a:t>
            </a:r>
            <a:r>
              <a:rPr kumimoji="1" lang="en-US" altLang="ja-JP" sz="2000" dirty="0" smtClean="0"/>
              <a:t>b</a:t>
            </a:r>
            <a:r>
              <a:rPr kumimoji="1" lang="ja-JP" altLang="en-US" sz="2000" dirty="0" smtClean="0"/>
              <a:t>）：提案手法</a:t>
            </a:r>
            <a:endParaRPr kumimoji="1" lang="ja-JP" altLang="en-US" sz="2000" dirty="0"/>
          </a:p>
        </p:txBody>
      </p:sp>
    </p:spTree>
    <p:extLst>
      <p:ext uri="{BB962C8B-B14F-4D97-AF65-F5344CB8AC3E}">
        <p14:creationId xmlns:p14="http://schemas.microsoft.com/office/powerpoint/2010/main" val="2175297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759339"/>
          </a:xfrm>
        </p:spPr>
        <p:txBody>
          <a:bodyPr>
            <a:normAutofit/>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1124465"/>
            <a:ext cx="9108474" cy="5052498"/>
          </a:xfrm>
        </p:spPr>
        <p:txBody>
          <a:bodyPr>
            <a:normAutofit/>
          </a:bodyPr>
          <a:lstStyle/>
          <a:p>
            <a:r>
              <a:rPr kumimoji="1" lang="ja-JP" altLang="en-US" sz="2400" dirty="0" smtClean="0"/>
              <a:t>各試行における行動数の推移（</a:t>
            </a:r>
            <a:r>
              <a:rPr kumimoji="1" lang="en-US" altLang="ja-JP" sz="2400" dirty="0" smtClean="0"/>
              <a:t>9000</a:t>
            </a:r>
            <a:r>
              <a:rPr kumimoji="1" lang="ja-JP" altLang="en-US" sz="2400" dirty="0" smtClean="0"/>
              <a:t>試行から</a:t>
            </a:r>
            <a:r>
              <a:rPr kumimoji="1" lang="en-US" altLang="ja-JP" sz="2400" dirty="0" smtClean="0"/>
              <a:t>10000</a:t>
            </a:r>
            <a:r>
              <a:rPr kumimoji="1" lang="ja-JP" altLang="en-US" sz="2400" dirty="0" smtClean="0"/>
              <a:t>試行）</a:t>
            </a:r>
            <a:endParaRPr kumimoji="1" lang="ja-JP" altLang="en-US" sz="2400"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567" y="2397211"/>
            <a:ext cx="4572000" cy="3200400"/>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6714" y="2397211"/>
            <a:ext cx="4572000" cy="3200400"/>
          </a:xfrm>
          <a:prstGeom prst="rect">
            <a:avLst/>
          </a:prstGeom>
        </p:spPr>
      </p:pic>
      <p:sp>
        <p:nvSpPr>
          <p:cNvPr id="6" name="テキスト ボックス 5"/>
          <p:cNvSpPr txBox="1"/>
          <p:nvPr/>
        </p:nvSpPr>
        <p:spPr>
          <a:xfrm>
            <a:off x="753762" y="5687232"/>
            <a:ext cx="3666388" cy="400110"/>
          </a:xfrm>
          <a:prstGeom prst="rect">
            <a:avLst/>
          </a:prstGeom>
          <a:noFill/>
        </p:spPr>
        <p:txBody>
          <a:bodyPr wrap="none" rtlCol="0">
            <a:spAutoFit/>
          </a:bodyPr>
          <a:lstStyle/>
          <a:p>
            <a:r>
              <a:rPr kumimoji="1" lang="ja-JP" altLang="en-US" sz="2000" dirty="0" smtClean="0"/>
              <a:t>（</a:t>
            </a:r>
            <a:r>
              <a:rPr kumimoji="1" lang="en-US" altLang="ja-JP" sz="2000" dirty="0" smtClean="0"/>
              <a:t>a</a:t>
            </a:r>
            <a:r>
              <a:rPr kumimoji="1" lang="ja-JP" altLang="en-US" sz="2000" dirty="0" smtClean="0"/>
              <a:t>）：協調なしマルチエージェント</a:t>
            </a:r>
            <a:endParaRPr kumimoji="1" lang="ja-JP" altLang="en-US" sz="2000" dirty="0"/>
          </a:p>
        </p:txBody>
      </p:sp>
      <p:sp>
        <p:nvSpPr>
          <p:cNvPr id="7" name="テキスト ボックス 6"/>
          <p:cNvSpPr txBox="1"/>
          <p:nvPr/>
        </p:nvSpPr>
        <p:spPr>
          <a:xfrm>
            <a:off x="6098539" y="5625448"/>
            <a:ext cx="1729961" cy="400110"/>
          </a:xfrm>
          <a:prstGeom prst="rect">
            <a:avLst/>
          </a:prstGeom>
          <a:noFill/>
        </p:spPr>
        <p:txBody>
          <a:bodyPr wrap="none" rtlCol="0">
            <a:spAutoFit/>
          </a:bodyPr>
          <a:lstStyle/>
          <a:p>
            <a:r>
              <a:rPr kumimoji="1" lang="ja-JP" altLang="en-US" sz="2000" dirty="0" smtClean="0"/>
              <a:t>（</a:t>
            </a:r>
            <a:r>
              <a:rPr kumimoji="1" lang="en-US" altLang="ja-JP" sz="2000" dirty="0" smtClean="0"/>
              <a:t>b</a:t>
            </a:r>
            <a:r>
              <a:rPr kumimoji="1" lang="ja-JP" altLang="en-US" sz="2000" dirty="0" smtClean="0"/>
              <a:t>）：提案手法</a:t>
            </a:r>
            <a:endParaRPr kumimoji="1" lang="ja-JP" altLang="en-US" sz="2000" dirty="0"/>
          </a:p>
        </p:txBody>
      </p:sp>
    </p:spTree>
    <p:extLst>
      <p:ext uri="{BB962C8B-B14F-4D97-AF65-F5344CB8AC3E}">
        <p14:creationId xmlns:p14="http://schemas.microsoft.com/office/powerpoint/2010/main" val="4267164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796409"/>
          </a:xfrm>
        </p:spPr>
        <p:txBody>
          <a:bodyPr/>
          <a:lstStyle/>
          <a:p>
            <a:r>
              <a:rPr kumimoji="1" lang="ja-JP" altLang="en-US" dirty="0" smtClean="0"/>
              <a:t>問題解決のアプローチ</a:t>
            </a:r>
            <a:endParaRPr kumimoji="1" lang="ja-JP" altLang="en-US" dirty="0"/>
          </a:p>
        </p:txBody>
      </p:sp>
      <p:sp>
        <p:nvSpPr>
          <p:cNvPr id="4" name="テキスト ボックス 3"/>
          <p:cNvSpPr txBox="1"/>
          <p:nvPr/>
        </p:nvSpPr>
        <p:spPr>
          <a:xfrm>
            <a:off x="-1601" y="1411237"/>
            <a:ext cx="4786888" cy="2308324"/>
          </a:xfrm>
          <a:prstGeom prst="rect">
            <a:avLst/>
          </a:prstGeom>
          <a:noFill/>
        </p:spPr>
        <p:txBody>
          <a:bodyPr wrap="none" rtlCol="0">
            <a:spAutoFit/>
          </a:bodyPr>
          <a:lstStyle/>
          <a:p>
            <a:pPr marL="342900" indent="-342900">
              <a:buFont typeface="Arial" panose="020B0604020202020204" pitchFamily="34" charset="0"/>
              <a:buChar char="•"/>
            </a:pPr>
            <a:r>
              <a:rPr kumimoji="1" lang="ja-JP" altLang="en-US" dirty="0" smtClean="0"/>
              <a:t>ロボット</a:t>
            </a:r>
            <a:r>
              <a:rPr kumimoji="1" lang="en-US" altLang="ja-JP" dirty="0" smtClean="0"/>
              <a:t>1</a:t>
            </a:r>
            <a:r>
              <a:rPr kumimoji="1" lang="ja-JP" altLang="en-US" dirty="0" smtClean="0"/>
              <a:t>回の行動出力に対して，</a:t>
            </a:r>
            <a:endParaRPr kumimoji="1" lang="en-US" altLang="ja-JP" dirty="0" smtClean="0"/>
          </a:p>
          <a:p>
            <a:r>
              <a:rPr lang="ja-JP" altLang="en-US" dirty="0" smtClean="0"/>
              <a:t>　　</a:t>
            </a:r>
            <a:r>
              <a:rPr kumimoji="1" lang="ja-JP" altLang="en-US" dirty="0" smtClean="0"/>
              <a:t>各エージェントの行動選択を</a:t>
            </a:r>
            <a:endParaRPr lang="en-US" altLang="ja-JP" dirty="0"/>
          </a:p>
          <a:p>
            <a:r>
              <a:rPr kumimoji="1" lang="ja-JP" altLang="en-US" dirty="0" smtClean="0"/>
              <a:t>　　仮想的に何度も行う．</a:t>
            </a:r>
            <a:endParaRPr kumimoji="1" lang="en-US" altLang="ja-JP" dirty="0" smtClean="0"/>
          </a:p>
          <a:p>
            <a:pPr marL="342900" indent="-342900">
              <a:buFont typeface="Arial" panose="020B0604020202020204" pitchFamily="34" charset="0"/>
              <a:buChar char="•"/>
            </a:pPr>
            <a:r>
              <a:rPr kumimoji="1" lang="ja-JP" altLang="en-US" dirty="0" smtClean="0"/>
              <a:t>各エージェントの行動選択の度に，</a:t>
            </a:r>
            <a:endParaRPr kumimoji="1" lang="en-US" altLang="ja-JP" dirty="0" smtClean="0"/>
          </a:p>
          <a:p>
            <a:r>
              <a:rPr lang="ja-JP" altLang="en-US" dirty="0" smtClean="0"/>
              <a:t>　　</a:t>
            </a:r>
            <a:r>
              <a:rPr kumimoji="1" lang="ja-JP" altLang="en-US" dirty="0" smtClean="0"/>
              <a:t>選択した行動を他エージェントに送信する</a:t>
            </a:r>
            <a:endParaRPr kumimoji="1" lang="en-US" altLang="ja-JP" dirty="0" smtClean="0"/>
          </a:p>
          <a:p>
            <a:pPr marL="285750" indent="-285750">
              <a:buFont typeface="Arial" panose="020B0604020202020204" pitchFamily="34" charset="0"/>
              <a:buChar char="•"/>
            </a:pPr>
            <a:r>
              <a:rPr lang="ja-JP" altLang="en-US" dirty="0" smtClean="0"/>
              <a:t>各エージェントは他のエージェントが選択した</a:t>
            </a:r>
            <a:endParaRPr lang="en-US" altLang="ja-JP" dirty="0" smtClean="0"/>
          </a:p>
          <a:p>
            <a:r>
              <a:rPr lang="ja-JP" altLang="en-US" dirty="0"/>
              <a:t>　</a:t>
            </a:r>
            <a:r>
              <a:rPr lang="ja-JP" altLang="en-US" dirty="0" smtClean="0"/>
              <a:t>　行動から各エージェントの選択する行動の</a:t>
            </a:r>
            <a:endParaRPr lang="en-US" altLang="ja-JP" dirty="0" smtClean="0"/>
          </a:p>
          <a:p>
            <a:r>
              <a:rPr lang="ja-JP" altLang="en-US" dirty="0"/>
              <a:t>　</a:t>
            </a:r>
            <a:r>
              <a:rPr lang="ja-JP" altLang="en-US" dirty="0" smtClean="0"/>
              <a:t>　傾向を求める</a:t>
            </a:r>
            <a:endParaRPr lang="en-US" altLang="ja-JP" dirty="0" smtClean="0"/>
          </a:p>
        </p:txBody>
      </p:sp>
      <p:sp>
        <p:nvSpPr>
          <p:cNvPr id="5" name="下矢印 4"/>
          <p:cNvSpPr/>
          <p:nvPr/>
        </p:nvSpPr>
        <p:spPr>
          <a:xfrm>
            <a:off x="1811076" y="4359620"/>
            <a:ext cx="1161535" cy="7537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58928" y="5598638"/>
            <a:ext cx="5660524" cy="830997"/>
          </a:xfrm>
          <a:prstGeom prst="rect">
            <a:avLst/>
          </a:prstGeom>
          <a:noFill/>
        </p:spPr>
        <p:txBody>
          <a:bodyPr wrap="none" rtlCol="0">
            <a:spAutoFit/>
          </a:bodyPr>
          <a:lstStyle/>
          <a:p>
            <a:pPr algn="ctr"/>
            <a:r>
              <a:rPr kumimoji="1" lang="ja-JP" altLang="en-US" sz="2400" dirty="0" smtClean="0"/>
              <a:t>他のエージェントが選択</a:t>
            </a:r>
            <a:r>
              <a:rPr lang="ja-JP" altLang="en-US" sz="2400" dirty="0" smtClean="0"/>
              <a:t>す</a:t>
            </a:r>
            <a:r>
              <a:rPr lang="ja-JP" altLang="en-US" sz="2400" dirty="0"/>
              <a:t>る</a:t>
            </a:r>
            <a:r>
              <a:rPr kumimoji="1" lang="ja-JP" altLang="en-US" sz="2400" dirty="0" smtClean="0"/>
              <a:t>行動の傾向に</a:t>
            </a:r>
            <a:endParaRPr kumimoji="1" lang="en-US" altLang="ja-JP" sz="2400" dirty="0" smtClean="0"/>
          </a:p>
          <a:p>
            <a:pPr algn="ctr"/>
            <a:r>
              <a:rPr kumimoji="1" lang="ja-JP" altLang="en-US" sz="2400" dirty="0" smtClean="0"/>
              <a:t>基づいて行動を選択</a:t>
            </a:r>
            <a:r>
              <a:rPr lang="ja-JP" altLang="en-US" sz="2400" dirty="0" smtClean="0"/>
              <a:t>す</a:t>
            </a:r>
            <a:r>
              <a:rPr lang="ja-JP" altLang="en-US" sz="2400" dirty="0"/>
              <a:t>る</a:t>
            </a:r>
            <a:endParaRPr kumimoji="1" lang="ja-JP" altLang="en-US" sz="2400" dirty="0"/>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9112" y="1982563"/>
            <a:ext cx="4049207" cy="2596376"/>
          </a:xfrm>
          <a:prstGeom prst="rect">
            <a:avLst/>
          </a:prstGeom>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9112" y="1982563"/>
            <a:ext cx="4360153" cy="2976615"/>
          </a:xfrm>
          <a:prstGeom prst="rect">
            <a:avLst/>
          </a:prstGeom>
        </p:spPr>
      </p:pic>
    </p:spTree>
    <p:extLst>
      <p:ext uri="{BB962C8B-B14F-4D97-AF65-F5344CB8AC3E}">
        <p14:creationId xmlns:p14="http://schemas.microsoft.com/office/powerpoint/2010/main" val="17831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0"/>
            <a:ext cx="7886700" cy="1325563"/>
          </a:xfrm>
        </p:spPr>
        <p:txBody>
          <a:bodyPr>
            <a:normAutofit fontScale="90000"/>
          </a:bodyPr>
          <a:lstStyle/>
          <a:p>
            <a:r>
              <a:rPr kumimoji="1" lang="ja-JP" altLang="en-US" dirty="0" smtClean="0"/>
              <a:t>提案手法</a:t>
            </a:r>
            <a:r>
              <a:rPr kumimoji="1" lang="en-US" altLang="ja-JP" dirty="0" smtClean="0"/>
              <a:t/>
            </a:r>
            <a:br>
              <a:rPr kumimoji="1" lang="en-US" altLang="ja-JP" dirty="0" smtClean="0"/>
            </a:br>
            <a:r>
              <a:rPr lang="ja-JP" altLang="en-US" dirty="0" smtClean="0"/>
              <a:t>反復</a:t>
            </a:r>
            <a:r>
              <a:rPr lang="ja-JP" altLang="en-US" dirty="0"/>
              <a:t>合議</a:t>
            </a:r>
            <a:r>
              <a:rPr lang="ja-JP" altLang="en-US" dirty="0" smtClean="0"/>
              <a:t>に基づく協調</a:t>
            </a:r>
            <a:r>
              <a:rPr lang="ja-JP" altLang="en-US" dirty="0"/>
              <a:t>アルゴリズム</a:t>
            </a:r>
            <a:endParaRPr kumimoji="1" lang="ja-JP" altLang="en-US" dirty="0"/>
          </a:p>
        </p:txBody>
      </p:sp>
      <p:sp>
        <p:nvSpPr>
          <p:cNvPr id="3" name="コンテンツ プレースホルダー 2"/>
          <p:cNvSpPr>
            <a:spLocks noGrp="1"/>
          </p:cNvSpPr>
          <p:nvPr>
            <p:ph idx="1"/>
          </p:nvPr>
        </p:nvSpPr>
        <p:spPr>
          <a:xfrm>
            <a:off x="628650" y="1325563"/>
            <a:ext cx="8515350" cy="4351338"/>
          </a:xfrm>
        </p:spPr>
        <p:txBody>
          <a:bodyPr>
            <a:normAutofit/>
          </a:bodyPr>
          <a:lstStyle/>
          <a:p>
            <a:r>
              <a:rPr kumimoji="1" lang="ja-JP" altLang="en-US" sz="2400" dirty="0" smtClean="0"/>
              <a:t>各エージェントは割り当てられたアクチュエータの動作を学習</a:t>
            </a:r>
            <a:endParaRPr kumimoji="1" lang="en-US" altLang="ja-JP" sz="2400" dirty="0" smtClean="0"/>
          </a:p>
          <a:p>
            <a:r>
              <a:rPr lang="ja-JP" altLang="en-US" sz="2400" dirty="0"/>
              <a:t>各エージェント</a:t>
            </a:r>
            <a:r>
              <a:rPr lang="ja-JP" altLang="en-US" sz="2400" dirty="0" smtClean="0"/>
              <a:t>は環境状態に加えて他のエージェントの行動を認識する</a:t>
            </a:r>
            <a:endParaRPr lang="en-US" altLang="ja-JP" sz="2400" dirty="0" smtClean="0"/>
          </a:p>
          <a:p>
            <a:r>
              <a:rPr kumimoji="1" lang="ja-JP" altLang="en-US" sz="2400" dirty="0"/>
              <a:t>各エージェント</a:t>
            </a:r>
            <a:r>
              <a:rPr kumimoji="1" lang="ja-JP" altLang="en-US" sz="2400" dirty="0" smtClean="0"/>
              <a:t>は</a:t>
            </a:r>
            <a:r>
              <a:rPr kumimoji="1" lang="ja-JP" altLang="en-US" sz="2400" dirty="0"/>
              <a:t>現在</a:t>
            </a:r>
            <a:r>
              <a:rPr kumimoji="1" lang="ja-JP" altLang="en-US" sz="2400" dirty="0" smtClean="0"/>
              <a:t>の環境</a:t>
            </a:r>
            <a:r>
              <a:rPr kumimoji="1" lang="ja-JP" altLang="en-US" sz="2400" dirty="0"/>
              <a:t>状態</a:t>
            </a:r>
            <a:r>
              <a:rPr kumimoji="1" lang="ja-JP" altLang="en-US" sz="2400" dirty="0" smtClean="0"/>
              <a:t>と他</a:t>
            </a:r>
            <a:r>
              <a:rPr kumimoji="1" lang="ja-JP" altLang="en-US" sz="2400" dirty="0"/>
              <a:t>エージェント</a:t>
            </a:r>
            <a:r>
              <a:rPr kumimoji="1" lang="ja-JP" altLang="en-US" sz="2400" dirty="0" smtClean="0"/>
              <a:t>が</a:t>
            </a:r>
            <a:r>
              <a:rPr kumimoji="1" lang="ja-JP" altLang="en-US" sz="2400" dirty="0"/>
              <a:t>選択</a:t>
            </a:r>
            <a:r>
              <a:rPr kumimoji="1" lang="ja-JP" altLang="en-US" sz="2400" dirty="0" smtClean="0"/>
              <a:t>した</a:t>
            </a:r>
            <a:r>
              <a:rPr kumimoji="1" lang="ja-JP" altLang="en-US" sz="2400" dirty="0"/>
              <a:t>行動</a:t>
            </a:r>
            <a:r>
              <a:rPr kumimoji="1" lang="ja-JP" altLang="en-US" sz="2400" dirty="0" smtClean="0"/>
              <a:t>から</a:t>
            </a:r>
            <a:r>
              <a:rPr kumimoji="1" lang="ja-JP" altLang="en-US" sz="2400" dirty="0"/>
              <a:t>自身</a:t>
            </a:r>
            <a:r>
              <a:rPr kumimoji="1" lang="ja-JP" altLang="en-US" sz="2400" dirty="0" smtClean="0"/>
              <a:t>の</a:t>
            </a:r>
            <a:r>
              <a:rPr kumimoji="1" lang="ja-JP" altLang="en-US" sz="2400" dirty="0"/>
              <a:t>行動</a:t>
            </a:r>
            <a:r>
              <a:rPr kumimoji="1" lang="ja-JP" altLang="en-US" sz="2400" dirty="0" smtClean="0"/>
              <a:t>を</a:t>
            </a:r>
            <a:r>
              <a:rPr kumimoji="1" lang="ja-JP" altLang="en-US" sz="2400" dirty="0"/>
              <a:t>決定</a:t>
            </a:r>
            <a:r>
              <a:rPr kumimoji="1" lang="ja-JP" altLang="en-US" sz="2400" dirty="0" smtClean="0"/>
              <a:t>する</a:t>
            </a:r>
            <a:endParaRPr kumimoji="1" lang="ja-JP" altLang="en-US" sz="24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4408" y="3330749"/>
            <a:ext cx="6047986" cy="3354258"/>
          </a:xfrm>
          <a:prstGeom prst="rect">
            <a:avLst/>
          </a:prstGeom>
        </p:spPr>
      </p:pic>
    </p:spTree>
    <p:extLst>
      <p:ext uri="{BB962C8B-B14F-4D97-AF65-F5344CB8AC3E}">
        <p14:creationId xmlns:p14="http://schemas.microsoft.com/office/powerpoint/2010/main" val="1825331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709912"/>
          </a:xfrm>
        </p:spPr>
        <p:txBody>
          <a:bodyPr>
            <a:normAutofit/>
          </a:bodyPr>
          <a:lstStyle/>
          <a:p>
            <a:r>
              <a:rPr lang="ja-JP" altLang="en-US" sz="4000" dirty="0" smtClean="0"/>
              <a:t>反復</a:t>
            </a:r>
            <a:r>
              <a:rPr lang="ja-JP" altLang="en-US" sz="4000" dirty="0"/>
              <a:t>合議</a:t>
            </a:r>
            <a:r>
              <a:rPr lang="ja-JP" altLang="en-US" sz="4000" dirty="0" smtClean="0"/>
              <a:t>に基づく強調アルゴリズム</a:t>
            </a:r>
            <a:endParaRPr kumimoji="1" lang="ja-JP" altLang="en-US" sz="4000" dirty="0"/>
          </a:p>
        </p:txBody>
      </p:sp>
      <p:sp>
        <p:nvSpPr>
          <p:cNvPr id="3" name="コンテンツ プレースホルダー 2"/>
          <p:cNvSpPr>
            <a:spLocks noGrp="1"/>
          </p:cNvSpPr>
          <p:nvPr>
            <p:ph idx="1"/>
          </p:nvPr>
        </p:nvSpPr>
        <p:spPr>
          <a:xfrm>
            <a:off x="628650" y="1075039"/>
            <a:ext cx="8416496" cy="5101924"/>
          </a:xfrm>
        </p:spPr>
        <p:txBody>
          <a:bodyPr>
            <a:normAutofit/>
          </a:bodyPr>
          <a:lstStyle/>
          <a:p>
            <a:r>
              <a:rPr kumimoji="1" lang="ja-JP" altLang="en-US" sz="2400" dirty="0" smtClean="0"/>
              <a:t>ロボット</a:t>
            </a:r>
            <a:r>
              <a:rPr kumimoji="1" lang="en-US" altLang="ja-JP" sz="2400" dirty="0" smtClean="0"/>
              <a:t>1</a:t>
            </a:r>
            <a:r>
              <a:rPr kumimoji="1" lang="ja-JP" altLang="en-US" sz="2400" dirty="0" smtClean="0"/>
              <a:t>回の行動出力に対して，各エージェントは行動選択を複数回仮想的に行う</a:t>
            </a:r>
            <a:endParaRPr kumimoji="1" lang="en-US" altLang="ja-JP" sz="2400" dirty="0" smtClean="0"/>
          </a:p>
          <a:p>
            <a:r>
              <a:rPr lang="ja-JP" altLang="en-US" sz="2400" dirty="0"/>
              <a:t>仮想的</a:t>
            </a:r>
            <a:r>
              <a:rPr lang="ja-JP" altLang="en-US" sz="2400" dirty="0" smtClean="0"/>
              <a:t>に</a:t>
            </a:r>
            <a:r>
              <a:rPr lang="ja-JP" altLang="en-US" sz="2400" dirty="0"/>
              <a:t>選択</a:t>
            </a:r>
            <a:r>
              <a:rPr lang="ja-JP" altLang="en-US" sz="2400" dirty="0" smtClean="0"/>
              <a:t>した</a:t>
            </a:r>
            <a:r>
              <a:rPr lang="ja-JP" altLang="en-US" sz="2400" dirty="0"/>
              <a:t>行動</a:t>
            </a:r>
            <a:r>
              <a:rPr lang="ja-JP" altLang="en-US" sz="2400" dirty="0" smtClean="0"/>
              <a:t>は，他エージェントに送る</a:t>
            </a:r>
            <a:endParaRPr lang="en-US" altLang="ja-JP" sz="2400" dirty="0" smtClean="0"/>
          </a:p>
          <a:p>
            <a:r>
              <a:rPr kumimoji="1" lang="ja-JP" altLang="en-US" sz="2400" dirty="0" smtClean="0"/>
              <a:t>送られた行動を基に，他エージェントが選択する行動の傾向を求める</a:t>
            </a:r>
            <a:endParaRPr kumimoji="1" lang="ja-JP" altLang="en-US" sz="2400" dirty="0"/>
          </a:p>
        </p:txBody>
      </p:sp>
      <p:sp>
        <p:nvSpPr>
          <p:cNvPr id="4" name="角丸四角形 3"/>
          <p:cNvSpPr/>
          <p:nvPr/>
        </p:nvSpPr>
        <p:spPr>
          <a:xfrm>
            <a:off x="234775" y="3157061"/>
            <a:ext cx="8711514" cy="103796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n w="0"/>
                <a:solidFill>
                  <a:srgbClr val="FF0000"/>
                </a:solidFill>
                <a:effectLst>
                  <a:outerShdw blurRad="38100" dist="19050" dir="2700000" algn="tl" rotWithShape="0">
                    <a:schemeClr val="dk1">
                      <a:alpha val="40000"/>
                    </a:schemeClr>
                  </a:outerShdw>
                </a:effectLst>
              </a:rPr>
              <a:t>各エージェントの</a:t>
            </a:r>
            <a:r>
              <a:rPr kumimoji="1" lang="en-US" altLang="ja-JP" sz="2400" b="1" dirty="0" smtClean="0">
                <a:ln w="0"/>
                <a:solidFill>
                  <a:srgbClr val="FF0000"/>
                </a:solidFill>
                <a:effectLst>
                  <a:outerShdw blurRad="38100" dist="19050" dir="2700000" algn="tl" rotWithShape="0">
                    <a:schemeClr val="dk1">
                      <a:alpha val="40000"/>
                    </a:schemeClr>
                  </a:outerShdw>
                </a:effectLst>
              </a:rPr>
              <a:t>1</a:t>
            </a:r>
            <a:r>
              <a:rPr kumimoji="1" lang="ja-JP" altLang="en-US" sz="2400" b="1" dirty="0" smtClean="0">
                <a:ln w="0"/>
                <a:solidFill>
                  <a:srgbClr val="FF0000"/>
                </a:solidFill>
                <a:effectLst>
                  <a:outerShdw blurRad="38100" dist="19050" dir="2700000" algn="tl" rotWithShape="0">
                    <a:schemeClr val="dk1">
                      <a:alpha val="40000"/>
                    </a:schemeClr>
                  </a:outerShdw>
                </a:effectLst>
              </a:rPr>
              <a:t>回の行動選択をステップ，</a:t>
            </a:r>
            <a:endParaRPr kumimoji="1" lang="en-US" altLang="ja-JP" sz="2400" b="1" dirty="0" smtClean="0">
              <a:ln w="0"/>
              <a:solidFill>
                <a:srgbClr val="FF0000"/>
              </a:solidFill>
              <a:effectLst>
                <a:outerShdw blurRad="38100" dist="19050" dir="2700000" algn="tl" rotWithShape="0">
                  <a:schemeClr val="dk1">
                    <a:alpha val="40000"/>
                  </a:schemeClr>
                </a:outerShdw>
              </a:effectLst>
            </a:endParaRPr>
          </a:p>
          <a:p>
            <a:pPr algn="ctr"/>
            <a:r>
              <a:rPr lang="ja-JP" altLang="en-US" sz="2400" b="1" dirty="0">
                <a:ln w="0"/>
                <a:solidFill>
                  <a:srgbClr val="FF0000"/>
                </a:solidFill>
                <a:effectLst>
                  <a:outerShdw blurRad="38100" dist="19050" dir="2700000" algn="tl" rotWithShape="0">
                    <a:schemeClr val="dk1">
                      <a:alpha val="40000"/>
                    </a:schemeClr>
                  </a:outerShdw>
                </a:effectLst>
              </a:rPr>
              <a:t>ステップ</a:t>
            </a:r>
            <a:r>
              <a:rPr lang="ja-JP" altLang="en-US" sz="2400" b="1" dirty="0" smtClean="0">
                <a:ln w="0"/>
                <a:solidFill>
                  <a:srgbClr val="FF0000"/>
                </a:solidFill>
                <a:effectLst>
                  <a:outerShdw blurRad="38100" dist="19050" dir="2700000" algn="tl" rotWithShape="0">
                    <a:schemeClr val="dk1">
                      <a:alpha val="40000"/>
                    </a:schemeClr>
                  </a:outerShdw>
                </a:effectLst>
              </a:rPr>
              <a:t>の</a:t>
            </a:r>
            <a:r>
              <a:rPr lang="ja-JP" altLang="en-US" sz="2400" b="1" dirty="0">
                <a:ln w="0"/>
                <a:solidFill>
                  <a:srgbClr val="FF0000"/>
                </a:solidFill>
                <a:effectLst>
                  <a:outerShdw blurRad="38100" dist="19050" dir="2700000" algn="tl" rotWithShape="0">
                    <a:schemeClr val="dk1">
                      <a:alpha val="40000"/>
                    </a:schemeClr>
                  </a:outerShdw>
                </a:effectLst>
              </a:rPr>
              <a:t>回数</a:t>
            </a:r>
            <a:r>
              <a:rPr lang="ja-JP" altLang="en-US" sz="2400" b="1" dirty="0" smtClean="0">
                <a:ln w="0"/>
                <a:solidFill>
                  <a:srgbClr val="FF0000"/>
                </a:solidFill>
                <a:effectLst>
                  <a:outerShdw blurRad="38100" dist="19050" dir="2700000" algn="tl" rotWithShape="0">
                    <a:schemeClr val="dk1">
                      <a:alpha val="40000"/>
                    </a:schemeClr>
                  </a:outerShdw>
                </a:effectLst>
              </a:rPr>
              <a:t>をｓｐと定義する</a:t>
            </a:r>
            <a:endParaRPr kumimoji="1" lang="ja-JP" altLang="en-US" sz="2400" b="1" dirty="0">
              <a:ln w="0"/>
              <a:solidFill>
                <a:srgbClr val="FF0000"/>
              </a:solidFill>
              <a:effectLst>
                <a:outerShdw blurRad="38100" dist="19050" dir="2700000" algn="tl" rotWithShape="0">
                  <a:schemeClr val="dk1">
                    <a:alpha val="40000"/>
                  </a:schemeClr>
                </a:outerShdw>
              </a:effectLst>
            </a:endParaRPr>
          </a:p>
        </p:txBody>
      </p:sp>
      <p:sp>
        <p:nvSpPr>
          <p:cNvPr id="5" name="テキスト ボックス 4"/>
          <p:cNvSpPr txBox="1"/>
          <p:nvPr/>
        </p:nvSpPr>
        <p:spPr>
          <a:xfrm>
            <a:off x="572150" y="4758828"/>
            <a:ext cx="7943200" cy="400110"/>
          </a:xfrm>
          <a:prstGeom prst="rect">
            <a:avLst/>
          </a:prstGeom>
          <a:noFill/>
        </p:spPr>
        <p:txBody>
          <a:bodyPr wrap="none" rtlCol="0">
            <a:spAutoFit/>
          </a:bodyPr>
          <a:lstStyle/>
          <a:p>
            <a:r>
              <a:rPr lang="ja-JP" altLang="en-US" sz="2000" dirty="0"/>
              <a:t>各エージェント</a:t>
            </a:r>
            <a:r>
              <a:rPr lang="ja-JP" altLang="en-US" sz="2000" dirty="0" smtClean="0"/>
              <a:t>の行動選択・行動</a:t>
            </a:r>
            <a:r>
              <a:rPr lang="ja-JP" altLang="en-US" sz="2000" dirty="0"/>
              <a:t>の</a:t>
            </a:r>
            <a:r>
              <a:rPr lang="ja-JP" altLang="en-US" sz="2000" dirty="0" smtClean="0"/>
              <a:t>送信を既定のステップ数Ｎ回繰り返す</a:t>
            </a:r>
            <a:endParaRPr lang="en-US" altLang="ja-JP" sz="2000" dirty="0" smtClean="0"/>
          </a:p>
        </p:txBody>
      </p:sp>
      <p:sp>
        <p:nvSpPr>
          <p:cNvPr id="6" name="テキスト ボックス 5"/>
          <p:cNvSpPr txBox="1"/>
          <p:nvPr/>
        </p:nvSpPr>
        <p:spPr>
          <a:xfrm>
            <a:off x="1383466" y="5823020"/>
            <a:ext cx="6377067" cy="707886"/>
          </a:xfrm>
          <a:prstGeom prst="rect">
            <a:avLst/>
          </a:prstGeom>
          <a:noFill/>
        </p:spPr>
        <p:txBody>
          <a:bodyPr wrap="none" rtlCol="0">
            <a:spAutoFit/>
          </a:bodyPr>
          <a:lstStyle/>
          <a:p>
            <a:pPr algn="ctr"/>
            <a:r>
              <a:rPr lang="ja-JP" altLang="en-US" sz="2000" dirty="0" smtClean="0"/>
              <a:t>ステップ数Ｎ回終了時点で</a:t>
            </a:r>
            <a:endParaRPr lang="en-US" altLang="ja-JP" sz="2000" dirty="0" smtClean="0"/>
          </a:p>
          <a:p>
            <a:pPr algn="ctr"/>
            <a:r>
              <a:rPr lang="ja-JP" altLang="en-US" sz="2000" dirty="0" smtClean="0"/>
              <a:t>各エージェントが選択している行動をロボットの行動とする</a:t>
            </a:r>
            <a:endParaRPr lang="en-US" altLang="ja-JP" sz="2000" dirty="0" smtClean="0"/>
          </a:p>
        </p:txBody>
      </p:sp>
    </p:spTree>
    <p:extLst>
      <p:ext uri="{BB962C8B-B14F-4D97-AF65-F5344CB8AC3E}">
        <p14:creationId xmlns:p14="http://schemas.microsoft.com/office/powerpoint/2010/main" val="1641584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779933"/>
          </a:xfrm>
        </p:spPr>
        <p:txBody>
          <a:bodyPr/>
          <a:lstStyle/>
          <a:p>
            <a:r>
              <a:rPr kumimoji="1" lang="ja-JP" altLang="en-US" dirty="0" smtClean="0"/>
              <a:t>行動遷移確率</a:t>
            </a:r>
            <a:endParaRPr kumimoji="1" lang="ja-JP" altLang="en-US" dirty="0"/>
          </a:p>
        </p:txBody>
      </p:sp>
      <p:sp>
        <p:nvSpPr>
          <p:cNvPr id="3" name="コンテンツ プレースホルダー 2"/>
          <p:cNvSpPr>
            <a:spLocks noGrp="1"/>
          </p:cNvSpPr>
          <p:nvPr>
            <p:ph idx="1"/>
          </p:nvPr>
        </p:nvSpPr>
        <p:spPr>
          <a:xfrm>
            <a:off x="628650" y="1145059"/>
            <a:ext cx="7886700" cy="5031904"/>
          </a:xfrm>
        </p:spPr>
        <p:txBody>
          <a:bodyPr>
            <a:normAutofit/>
          </a:bodyPr>
          <a:lstStyle/>
          <a:p>
            <a:r>
              <a:rPr kumimoji="1" lang="ja-JP" altLang="en-US" sz="2000" dirty="0" smtClean="0"/>
              <a:t>他のエージェントの行動の傾向を表す．</a:t>
            </a:r>
            <a:endParaRPr kumimoji="1" lang="en-US" altLang="ja-JP" sz="2000" dirty="0" smtClean="0"/>
          </a:p>
          <a:p>
            <a:r>
              <a:rPr lang="ja-JP" altLang="en-US" sz="2000" dirty="0"/>
              <a:t>他</a:t>
            </a:r>
            <a:r>
              <a:rPr lang="ja-JP" altLang="en-US" sz="2000" dirty="0" smtClean="0"/>
              <a:t>の</a:t>
            </a:r>
            <a:r>
              <a:rPr lang="ja-JP" altLang="en-US" sz="2000" dirty="0"/>
              <a:t>エージェント</a:t>
            </a:r>
            <a:r>
              <a:rPr lang="ja-JP" altLang="en-US" sz="2000" dirty="0" smtClean="0"/>
              <a:t>が行動　　　を選択した特にエージェント　　の行動　　　を選択する確率</a:t>
            </a:r>
            <a:endParaRPr lang="en-US" altLang="ja-JP" sz="2000" dirty="0" smtClean="0"/>
          </a:p>
          <a:p>
            <a:r>
              <a:rPr lang="ja-JP" altLang="en-US" sz="2000" dirty="0"/>
              <a:t>出</a:t>
            </a:r>
            <a:r>
              <a:rPr lang="ja-JP" altLang="en-US" sz="2000" dirty="0" smtClean="0"/>
              <a:t>力行動</a:t>
            </a:r>
            <a:r>
              <a:rPr lang="ja-JP" altLang="en-US" sz="2000" dirty="0"/>
              <a:t>決定</a:t>
            </a:r>
            <a:r>
              <a:rPr lang="ja-JP" altLang="en-US" sz="2000" dirty="0" smtClean="0"/>
              <a:t>の始め</a:t>
            </a:r>
            <a:r>
              <a:rPr lang="en-US" altLang="ja-JP" sz="2000" dirty="0" smtClean="0"/>
              <a:t>0</a:t>
            </a:r>
            <a:r>
              <a:rPr lang="ja-JP" altLang="en-US" sz="2000" dirty="0" smtClean="0"/>
              <a:t>ステップ目に各行動に対して式（</a:t>
            </a:r>
            <a:r>
              <a:rPr lang="en-US" altLang="ja-JP" sz="2000" dirty="0" smtClean="0"/>
              <a:t>1</a:t>
            </a:r>
            <a:r>
              <a:rPr lang="ja-JP" altLang="en-US" sz="2000" dirty="0" smtClean="0"/>
              <a:t>）によって算出する．（</a:t>
            </a:r>
            <a:r>
              <a:rPr lang="en-US" altLang="ja-JP" sz="2000" dirty="0" smtClean="0"/>
              <a:t>MQ</a:t>
            </a:r>
            <a:r>
              <a:rPr lang="ja-JP" altLang="en-US" sz="2000" dirty="0" smtClean="0"/>
              <a:t>は最大となる行動評価値</a:t>
            </a:r>
            <a:r>
              <a:rPr lang="en-US" altLang="ja-JP" sz="2000" dirty="0" smtClean="0"/>
              <a:t>Q</a:t>
            </a:r>
            <a:r>
              <a:rPr lang="ja-JP" altLang="en-US" sz="2000" dirty="0" smtClean="0"/>
              <a:t>の数）</a:t>
            </a:r>
            <a:endParaRPr lang="en-US" altLang="ja-JP" sz="2000" dirty="0" smtClean="0"/>
          </a:p>
          <a:p>
            <a:endParaRPr kumimoji="1" lang="en-US" altLang="ja-JP" sz="2000" dirty="0"/>
          </a:p>
          <a:p>
            <a:endParaRPr kumimoji="1" lang="en-US" altLang="ja-JP" sz="2000" dirty="0" smtClean="0"/>
          </a:p>
          <a:p>
            <a:endParaRPr kumimoji="1" lang="en-US" altLang="ja-JP" sz="2000" dirty="0" smtClean="0"/>
          </a:p>
          <a:p>
            <a:r>
              <a:rPr kumimoji="1" lang="ja-JP" altLang="en-US" sz="2000" dirty="0" smtClean="0"/>
              <a:t>ステップごとに各エージェントが選択した行動に対して，他エージェントが選択した行動に対しては式（</a:t>
            </a:r>
            <a:r>
              <a:rPr kumimoji="1" lang="en-US" altLang="ja-JP" sz="2000" dirty="0" smtClean="0"/>
              <a:t>2</a:t>
            </a:r>
            <a:r>
              <a:rPr kumimoji="1" lang="ja-JP" altLang="en-US" sz="2000" dirty="0" smtClean="0"/>
              <a:t>），その他の行動に対しては式（</a:t>
            </a:r>
            <a:r>
              <a:rPr kumimoji="1" lang="en-US" altLang="ja-JP" sz="2000" dirty="0" smtClean="0"/>
              <a:t>3</a:t>
            </a:r>
            <a:r>
              <a:rPr kumimoji="1" lang="ja-JP" altLang="en-US" sz="2000" dirty="0" smtClean="0"/>
              <a:t>）を適用し更新する．</a:t>
            </a:r>
            <a:endParaRPr kumimoji="1" lang="ja-JP" altLang="en-US" sz="2000" dirty="0"/>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882572783"/>
              </p:ext>
            </p:extLst>
          </p:nvPr>
        </p:nvGraphicFramePr>
        <p:xfrm>
          <a:off x="3503032" y="1437126"/>
          <a:ext cx="585788" cy="530225"/>
        </p:xfrm>
        <a:graphic>
          <a:graphicData uri="http://schemas.openxmlformats.org/presentationml/2006/ole">
            <mc:AlternateContent xmlns:mc="http://schemas.openxmlformats.org/markup-compatibility/2006">
              <mc:Choice xmlns:v="urn:schemas-microsoft-com:vml" Requires="v">
                <p:oleObj spid="_x0000_s12470" name="数式" r:id="rId3" imgW="266400" imgH="241200" progId="Equation.3">
                  <p:embed/>
                </p:oleObj>
              </mc:Choice>
              <mc:Fallback>
                <p:oleObj name="数式" r:id="rId3" imgW="266400" imgH="241200" progId="Equation.3">
                  <p:embed/>
                  <p:pic>
                    <p:nvPicPr>
                      <p:cNvPr id="0" name=""/>
                      <p:cNvPicPr/>
                      <p:nvPr/>
                    </p:nvPicPr>
                    <p:blipFill>
                      <a:blip r:embed="rId4"/>
                      <a:stretch>
                        <a:fillRect/>
                      </a:stretch>
                    </p:blipFill>
                    <p:spPr>
                      <a:xfrm>
                        <a:off x="3503032" y="1437126"/>
                        <a:ext cx="585788" cy="530225"/>
                      </a:xfrm>
                      <a:prstGeom prst="rect">
                        <a:avLst/>
                      </a:prstGeom>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148868288"/>
              </p:ext>
            </p:extLst>
          </p:nvPr>
        </p:nvGraphicFramePr>
        <p:xfrm>
          <a:off x="6974636" y="1531333"/>
          <a:ext cx="277812" cy="419100"/>
        </p:xfrm>
        <a:graphic>
          <a:graphicData uri="http://schemas.openxmlformats.org/presentationml/2006/ole">
            <mc:AlternateContent xmlns:mc="http://schemas.openxmlformats.org/markup-compatibility/2006">
              <mc:Choice xmlns:v="urn:schemas-microsoft-com:vml" Requires="v">
                <p:oleObj spid="_x0000_s12471" name="数式" r:id="rId5" imgW="126720" imgH="190440" progId="Equation.3">
                  <p:embed/>
                </p:oleObj>
              </mc:Choice>
              <mc:Fallback>
                <p:oleObj name="数式" r:id="rId5" imgW="126720" imgH="190440" progId="Equation.3">
                  <p:embed/>
                  <p:pic>
                    <p:nvPicPr>
                      <p:cNvPr id="0" name=""/>
                      <p:cNvPicPr/>
                      <p:nvPr/>
                    </p:nvPicPr>
                    <p:blipFill>
                      <a:blip r:embed="rId6"/>
                      <a:stretch>
                        <a:fillRect/>
                      </a:stretch>
                    </p:blipFill>
                    <p:spPr>
                      <a:xfrm>
                        <a:off x="6974636" y="1531333"/>
                        <a:ext cx="277812" cy="419100"/>
                      </a:xfrm>
                      <a:prstGeom prst="rect">
                        <a:avLst/>
                      </a:prstGeom>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742880542"/>
              </p:ext>
            </p:extLst>
          </p:nvPr>
        </p:nvGraphicFramePr>
        <p:xfrm>
          <a:off x="8054652" y="1423632"/>
          <a:ext cx="557212" cy="557212"/>
        </p:xfrm>
        <a:graphic>
          <a:graphicData uri="http://schemas.openxmlformats.org/presentationml/2006/ole">
            <mc:AlternateContent xmlns:mc="http://schemas.openxmlformats.org/markup-compatibility/2006">
              <mc:Choice xmlns:v="urn:schemas-microsoft-com:vml" Requires="v">
                <p:oleObj spid="_x0000_s12472" name="数式" r:id="rId7" imgW="253800" imgH="253800" progId="Equation.3">
                  <p:embed/>
                </p:oleObj>
              </mc:Choice>
              <mc:Fallback>
                <p:oleObj name="数式" r:id="rId7" imgW="253800" imgH="253800" progId="Equation.3">
                  <p:embed/>
                  <p:pic>
                    <p:nvPicPr>
                      <p:cNvPr id="0" name=""/>
                      <p:cNvPicPr/>
                      <p:nvPr/>
                    </p:nvPicPr>
                    <p:blipFill>
                      <a:blip r:embed="rId8"/>
                      <a:stretch>
                        <a:fillRect/>
                      </a:stretch>
                    </p:blipFill>
                    <p:spPr>
                      <a:xfrm>
                        <a:off x="8054652" y="1423632"/>
                        <a:ext cx="557212" cy="557212"/>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3295163172"/>
              </p:ext>
            </p:extLst>
          </p:nvPr>
        </p:nvGraphicFramePr>
        <p:xfrm>
          <a:off x="929158" y="4991788"/>
          <a:ext cx="7404100" cy="715963"/>
        </p:xfrm>
        <a:graphic>
          <a:graphicData uri="http://schemas.openxmlformats.org/presentationml/2006/ole">
            <mc:AlternateContent xmlns:mc="http://schemas.openxmlformats.org/markup-compatibility/2006">
              <mc:Choice xmlns:v="urn:schemas-microsoft-com:vml" Requires="v">
                <p:oleObj spid="_x0000_s12473" name="数式" r:id="rId9" imgW="2628720" imgH="253800" progId="Equation.3">
                  <p:embed/>
                </p:oleObj>
              </mc:Choice>
              <mc:Fallback>
                <p:oleObj name="数式" r:id="rId9" imgW="2628720" imgH="253800" progId="Equation.3">
                  <p:embed/>
                  <p:pic>
                    <p:nvPicPr>
                      <p:cNvPr id="0" name=""/>
                      <p:cNvPicPr/>
                      <p:nvPr/>
                    </p:nvPicPr>
                    <p:blipFill>
                      <a:blip r:embed="rId10"/>
                      <a:stretch>
                        <a:fillRect/>
                      </a:stretch>
                    </p:blipFill>
                    <p:spPr>
                      <a:xfrm>
                        <a:off x="929158" y="4991788"/>
                        <a:ext cx="7404100" cy="715963"/>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3450711536"/>
              </p:ext>
            </p:extLst>
          </p:nvPr>
        </p:nvGraphicFramePr>
        <p:xfrm>
          <a:off x="946621" y="5707965"/>
          <a:ext cx="7443787" cy="715963"/>
        </p:xfrm>
        <a:graphic>
          <a:graphicData uri="http://schemas.openxmlformats.org/presentationml/2006/ole">
            <mc:AlternateContent xmlns:mc="http://schemas.openxmlformats.org/markup-compatibility/2006">
              <mc:Choice xmlns:v="urn:schemas-microsoft-com:vml" Requires="v">
                <p:oleObj spid="_x0000_s12474" name="数式" r:id="rId11" imgW="2641320" imgH="253800" progId="Equation.3">
                  <p:embed/>
                </p:oleObj>
              </mc:Choice>
              <mc:Fallback>
                <p:oleObj name="数式" r:id="rId11" imgW="2641320" imgH="253800" progId="Equation.3">
                  <p:embed/>
                  <p:pic>
                    <p:nvPicPr>
                      <p:cNvPr id="0" name=""/>
                      <p:cNvPicPr/>
                      <p:nvPr/>
                    </p:nvPicPr>
                    <p:blipFill>
                      <a:blip r:embed="rId12"/>
                      <a:stretch>
                        <a:fillRect/>
                      </a:stretch>
                    </p:blipFill>
                    <p:spPr>
                      <a:xfrm>
                        <a:off x="946621" y="5707965"/>
                        <a:ext cx="7443787" cy="715963"/>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3171115124"/>
              </p:ext>
            </p:extLst>
          </p:nvPr>
        </p:nvGraphicFramePr>
        <p:xfrm>
          <a:off x="6564054" y="6365452"/>
          <a:ext cx="1525072" cy="443120"/>
        </p:xfrm>
        <a:graphic>
          <a:graphicData uri="http://schemas.openxmlformats.org/presentationml/2006/ole">
            <mc:AlternateContent xmlns:mc="http://schemas.openxmlformats.org/markup-compatibility/2006">
              <mc:Choice xmlns:v="urn:schemas-microsoft-com:vml" Requires="v">
                <p:oleObj spid="_x0000_s12475" name="数式" r:id="rId13" imgW="698400" imgH="203040" progId="Equation.3">
                  <p:embed/>
                </p:oleObj>
              </mc:Choice>
              <mc:Fallback>
                <p:oleObj name="数式" r:id="rId13" imgW="698400" imgH="203040" progId="Equation.3">
                  <p:embed/>
                  <p:pic>
                    <p:nvPicPr>
                      <p:cNvPr id="0" name=""/>
                      <p:cNvPicPr/>
                      <p:nvPr/>
                    </p:nvPicPr>
                    <p:blipFill>
                      <a:blip r:embed="rId14"/>
                      <a:stretch>
                        <a:fillRect/>
                      </a:stretch>
                    </p:blipFill>
                    <p:spPr>
                      <a:xfrm>
                        <a:off x="6564054" y="6365452"/>
                        <a:ext cx="1525072" cy="443120"/>
                      </a:xfrm>
                      <a:prstGeom prst="rect">
                        <a:avLst/>
                      </a:prstGeom>
                    </p:spPr>
                  </p:pic>
                </p:oleObj>
              </mc:Fallback>
            </mc:AlternateContent>
          </a:graphicData>
        </a:graphic>
      </p:graphicFrame>
      <p:graphicFrame>
        <p:nvGraphicFramePr>
          <p:cNvPr id="10" name="オブジェクト 9"/>
          <p:cNvGraphicFramePr>
            <a:graphicFrameLocks noChangeAspect="1"/>
          </p:cNvGraphicFramePr>
          <p:nvPr>
            <p:extLst>
              <p:ext uri="{D42A27DB-BD31-4B8C-83A1-F6EECF244321}">
                <p14:modId xmlns:p14="http://schemas.microsoft.com/office/powerpoint/2010/main" val="2235111098"/>
              </p:ext>
            </p:extLst>
          </p:nvPr>
        </p:nvGraphicFramePr>
        <p:xfrm>
          <a:off x="5314605" y="6350441"/>
          <a:ext cx="331787" cy="442913"/>
        </p:xfrm>
        <a:graphic>
          <a:graphicData uri="http://schemas.openxmlformats.org/presentationml/2006/ole">
            <mc:AlternateContent xmlns:mc="http://schemas.openxmlformats.org/markup-compatibility/2006">
              <mc:Choice xmlns:v="urn:schemas-microsoft-com:vml" Requires="v">
                <p:oleObj spid="_x0000_s12476" name="数式" r:id="rId15" imgW="152280" imgH="203040" progId="Equation.3">
                  <p:embed/>
                </p:oleObj>
              </mc:Choice>
              <mc:Fallback>
                <p:oleObj name="数式" r:id="rId15" imgW="152280" imgH="203040" progId="Equation.3">
                  <p:embed/>
                  <p:pic>
                    <p:nvPicPr>
                      <p:cNvPr id="0" name=""/>
                      <p:cNvPicPr/>
                      <p:nvPr/>
                    </p:nvPicPr>
                    <p:blipFill>
                      <a:blip r:embed="rId16"/>
                      <a:stretch>
                        <a:fillRect/>
                      </a:stretch>
                    </p:blipFill>
                    <p:spPr>
                      <a:xfrm>
                        <a:off x="5314605" y="6350441"/>
                        <a:ext cx="331787" cy="442913"/>
                      </a:xfrm>
                      <a:prstGeom prst="rect">
                        <a:avLst/>
                      </a:prstGeom>
                    </p:spPr>
                  </p:pic>
                </p:oleObj>
              </mc:Fallback>
            </mc:AlternateContent>
          </a:graphicData>
        </a:graphic>
      </p:graphicFrame>
      <p:sp>
        <p:nvSpPr>
          <p:cNvPr id="11" name="テキスト ボックス 10"/>
          <p:cNvSpPr txBox="1"/>
          <p:nvPr/>
        </p:nvSpPr>
        <p:spPr>
          <a:xfrm>
            <a:off x="5686891" y="6365452"/>
            <a:ext cx="877163" cy="369332"/>
          </a:xfrm>
          <a:prstGeom prst="rect">
            <a:avLst/>
          </a:prstGeom>
          <a:noFill/>
        </p:spPr>
        <p:txBody>
          <a:bodyPr wrap="none" rtlCol="0">
            <a:spAutoFit/>
          </a:bodyPr>
          <a:lstStyle/>
          <a:p>
            <a:r>
              <a:rPr kumimoji="1" lang="ja-JP" altLang="en-US" dirty="0" smtClean="0"/>
              <a:t>は係数</a:t>
            </a:r>
            <a:endParaRPr kumimoji="1" lang="ja-JP" altLang="en-US" dirty="0"/>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2624972438"/>
              </p:ext>
            </p:extLst>
          </p:nvPr>
        </p:nvGraphicFramePr>
        <p:xfrm>
          <a:off x="1838796" y="2969461"/>
          <a:ext cx="2792412" cy="1003300"/>
        </p:xfrm>
        <a:graphic>
          <a:graphicData uri="http://schemas.openxmlformats.org/presentationml/2006/ole">
            <mc:AlternateContent xmlns:mc="http://schemas.openxmlformats.org/markup-compatibility/2006">
              <mc:Choice xmlns:v="urn:schemas-microsoft-com:vml" Requires="v">
                <p:oleObj spid="_x0000_s12477" name="数式" r:id="rId17" imgW="1269720" imgH="457200" progId="Equation.3">
                  <p:embed/>
                </p:oleObj>
              </mc:Choice>
              <mc:Fallback>
                <p:oleObj name="数式" r:id="rId17" imgW="1269720" imgH="457200" progId="Equation.3">
                  <p:embed/>
                  <p:pic>
                    <p:nvPicPr>
                      <p:cNvPr id="0" name=""/>
                      <p:cNvPicPr/>
                      <p:nvPr/>
                    </p:nvPicPr>
                    <p:blipFill>
                      <a:blip r:embed="rId18"/>
                      <a:stretch>
                        <a:fillRect/>
                      </a:stretch>
                    </p:blipFill>
                    <p:spPr>
                      <a:xfrm>
                        <a:off x="1838796" y="2969461"/>
                        <a:ext cx="2792412" cy="1003300"/>
                      </a:xfrm>
                      <a:prstGeom prst="rect">
                        <a:avLst/>
                      </a:prstGeom>
                    </p:spPr>
                  </p:pic>
                </p:oleObj>
              </mc:Fallback>
            </mc:AlternateContent>
          </a:graphicData>
        </a:graphic>
      </p:graphicFrame>
      <p:sp>
        <p:nvSpPr>
          <p:cNvPr id="14" name="テキスト ボックス 13"/>
          <p:cNvSpPr txBox="1"/>
          <p:nvPr/>
        </p:nvSpPr>
        <p:spPr>
          <a:xfrm>
            <a:off x="4631208" y="2969247"/>
            <a:ext cx="2956259" cy="369332"/>
          </a:xfrm>
          <a:prstGeom prst="rect">
            <a:avLst/>
          </a:prstGeom>
          <a:noFill/>
        </p:spPr>
        <p:txBody>
          <a:bodyPr wrap="none" rtlCol="0">
            <a:spAutoFit/>
          </a:bodyPr>
          <a:lstStyle/>
          <a:p>
            <a:r>
              <a:rPr kumimoji="1" lang="ja-JP" altLang="en-US" dirty="0" smtClean="0"/>
              <a:t>（　　の行動評価値</a:t>
            </a:r>
            <a:r>
              <a:rPr kumimoji="1" lang="en-US" altLang="ja-JP" dirty="0" smtClean="0"/>
              <a:t>Q</a:t>
            </a:r>
            <a:r>
              <a:rPr kumimoji="1" lang="ja-JP" altLang="en-US" dirty="0" smtClean="0"/>
              <a:t>が最大）</a:t>
            </a:r>
            <a:endParaRPr kumimoji="1" lang="ja-JP" altLang="en-US" dirty="0"/>
          </a:p>
        </p:txBody>
      </p:sp>
      <p:sp>
        <p:nvSpPr>
          <p:cNvPr id="15" name="テキスト ボックス 14"/>
          <p:cNvSpPr txBox="1"/>
          <p:nvPr/>
        </p:nvSpPr>
        <p:spPr>
          <a:xfrm>
            <a:off x="5564155" y="3502672"/>
            <a:ext cx="1090363" cy="369332"/>
          </a:xfrm>
          <a:prstGeom prst="rect">
            <a:avLst/>
          </a:prstGeom>
          <a:noFill/>
        </p:spPr>
        <p:txBody>
          <a:bodyPr wrap="none" rtlCol="0">
            <a:spAutoFit/>
          </a:bodyPr>
          <a:lstStyle/>
          <a:p>
            <a:r>
              <a:rPr kumimoji="1" lang="ja-JP" altLang="en-US" dirty="0" smtClean="0"/>
              <a:t>（</a:t>
            </a:r>
            <a:r>
              <a:rPr lang="ja-JP" altLang="en-US" dirty="0" smtClean="0"/>
              <a:t>その</a:t>
            </a:r>
            <a:r>
              <a:rPr lang="ja-JP" altLang="en-US" dirty="0"/>
              <a:t>他</a:t>
            </a:r>
            <a:r>
              <a:rPr kumimoji="1" lang="ja-JP" altLang="en-US" dirty="0" smtClean="0"/>
              <a:t>）</a:t>
            </a:r>
            <a:endParaRPr kumimoji="1" lang="ja-JP" altLang="en-US" dirty="0"/>
          </a:p>
        </p:txBody>
      </p:sp>
      <p:graphicFrame>
        <p:nvGraphicFramePr>
          <p:cNvPr id="16" name="オブジェクト 15"/>
          <p:cNvGraphicFramePr>
            <a:graphicFrameLocks noChangeAspect="1"/>
          </p:cNvGraphicFramePr>
          <p:nvPr>
            <p:extLst>
              <p:ext uri="{D42A27DB-BD31-4B8C-83A1-F6EECF244321}">
                <p14:modId xmlns:p14="http://schemas.microsoft.com/office/powerpoint/2010/main" val="3425530661"/>
              </p:ext>
            </p:extLst>
          </p:nvPr>
        </p:nvGraphicFramePr>
        <p:xfrm>
          <a:off x="7752192" y="3184567"/>
          <a:ext cx="965200" cy="573087"/>
        </p:xfrm>
        <a:graphic>
          <a:graphicData uri="http://schemas.openxmlformats.org/presentationml/2006/ole">
            <mc:AlternateContent xmlns:mc="http://schemas.openxmlformats.org/markup-compatibility/2006">
              <mc:Choice xmlns:v="urn:schemas-microsoft-com:vml" Requires="v">
                <p:oleObj spid="_x0000_s12478" name="数式" r:id="rId19" imgW="342720" imgH="203040" progId="Equation.3">
                  <p:embed/>
                </p:oleObj>
              </mc:Choice>
              <mc:Fallback>
                <p:oleObj name="数式" r:id="rId19" imgW="342720" imgH="203040" progId="Equation.3">
                  <p:embed/>
                  <p:pic>
                    <p:nvPicPr>
                      <p:cNvPr id="0" name=""/>
                      <p:cNvPicPr/>
                      <p:nvPr/>
                    </p:nvPicPr>
                    <p:blipFill>
                      <a:blip r:embed="rId20"/>
                      <a:stretch>
                        <a:fillRect/>
                      </a:stretch>
                    </p:blipFill>
                    <p:spPr>
                      <a:xfrm>
                        <a:off x="7752192" y="3184567"/>
                        <a:ext cx="965200" cy="573087"/>
                      </a:xfrm>
                      <a:prstGeom prst="rect">
                        <a:avLst/>
                      </a:prstGeom>
                    </p:spPr>
                  </p:pic>
                </p:oleObj>
              </mc:Fallback>
            </mc:AlternateContent>
          </a:graphicData>
        </a:graphic>
      </p:graphicFrame>
      <p:graphicFrame>
        <p:nvGraphicFramePr>
          <p:cNvPr id="17" name="オブジェクト 16"/>
          <p:cNvGraphicFramePr>
            <a:graphicFrameLocks noChangeAspect="1"/>
          </p:cNvGraphicFramePr>
          <p:nvPr>
            <p:extLst>
              <p:ext uri="{D42A27DB-BD31-4B8C-83A1-F6EECF244321}">
                <p14:modId xmlns:p14="http://schemas.microsoft.com/office/powerpoint/2010/main" val="861753766"/>
              </p:ext>
            </p:extLst>
          </p:nvPr>
        </p:nvGraphicFramePr>
        <p:xfrm>
          <a:off x="4822206" y="2965925"/>
          <a:ext cx="367632" cy="367632"/>
        </p:xfrm>
        <a:graphic>
          <a:graphicData uri="http://schemas.openxmlformats.org/presentationml/2006/ole">
            <mc:AlternateContent xmlns:mc="http://schemas.openxmlformats.org/markup-compatibility/2006">
              <mc:Choice xmlns:v="urn:schemas-microsoft-com:vml" Requires="v">
                <p:oleObj spid="_x0000_s12479" name="数式" r:id="rId21" imgW="253800" imgH="253800" progId="Equation.3">
                  <p:embed/>
                </p:oleObj>
              </mc:Choice>
              <mc:Fallback>
                <p:oleObj name="数式" r:id="rId21" imgW="253800" imgH="253800" progId="Equation.3">
                  <p:embed/>
                  <p:pic>
                    <p:nvPicPr>
                      <p:cNvPr id="0" name=""/>
                      <p:cNvPicPr/>
                      <p:nvPr/>
                    </p:nvPicPr>
                    <p:blipFill>
                      <a:blip r:embed="rId8"/>
                      <a:stretch>
                        <a:fillRect/>
                      </a:stretch>
                    </p:blipFill>
                    <p:spPr>
                      <a:xfrm>
                        <a:off x="4822206" y="2965925"/>
                        <a:ext cx="367632" cy="367632"/>
                      </a:xfrm>
                      <a:prstGeom prst="rect">
                        <a:avLst/>
                      </a:prstGeom>
                    </p:spPr>
                  </p:pic>
                </p:oleObj>
              </mc:Fallback>
            </mc:AlternateContent>
          </a:graphicData>
        </a:graphic>
      </p:graphicFrame>
      <p:graphicFrame>
        <p:nvGraphicFramePr>
          <p:cNvPr id="18" name="オブジェクト 17"/>
          <p:cNvGraphicFramePr>
            <a:graphicFrameLocks noChangeAspect="1"/>
          </p:cNvGraphicFramePr>
          <p:nvPr>
            <p:extLst>
              <p:ext uri="{D42A27DB-BD31-4B8C-83A1-F6EECF244321}">
                <p14:modId xmlns:p14="http://schemas.microsoft.com/office/powerpoint/2010/main" val="2891024571"/>
              </p:ext>
            </p:extLst>
          </p:nvPr>
        </p:nvGraphicFramePr>
        <p:xfrm>
          <a:off x="4124040" y="341380"/>
          <a:ext cx="1709003" cy="770727"/>
        </p:xfrm>
        <a:graphic>
          <a:graphicData uri="http://schemas.openxmlformats.org/presentationml/2006/ole">
            <mc:AlternateContent xmlns:mc="http://schemas.openxmlformats.org/markup-compatibility/2006">
              <mc:Choice xmlns:v="urn:schemas-microsoft-com:vml" Requires="v">
                <p:oleObj spid="_x0000_s12480" name="数式" r:id="rId22" imgW="647640" imgH="291960" progId="Equation.3">
                  <p:embed/>
                </p:oleObj>
              </mc:Choice>
              <mc:Fallback>
                <p:oleObj name="数式" r:id="rId22" imgW="647640" imgH="291960" progId="Equation.3">
                  <p:embed/>
                  <p:pic>
                    <p:nvPicPr>
                      <p:cNvPr id="0" name=""/>
                      <p:cNvPicPr/>
                      <p:nvPr/>
                    </p:nvPicPr>
                    <p:blipFill>
                      <a:blip r:embed="rId23"/>
                      <a:stretch>
                        <a:fillRect/>
                      </a:stretch>
                    </p:blipFill>
                    <p:spPr>
                      <a:xfrm>
                        <a:off x="4124040" y="341380"/>
                        <a:ext cx="1709003" cy="770727"/>
                      </a:xfrm>
                      <a:prstGeom prst="rect">
                        <a:avLst/>
                      </a:prstGeom>
                    </p:spPr>
                  </p:pic>
                </p:oleObj>
              </mc:Fallback>
            </mc:AlternateContent>
          </a:graphicData>
        </a:graphic>
      </p:graphicFrame>
    </p:spTree>
    <p:extLst>
      <p:ext uri="{BB962C8B-B14F-4D97-AF65-F5344CB8AC3E}">
        <p14:creationId xmlns:p14="http://schemas.microsoft.com/office/powerpoint/2010/main" val="2934757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882306"/>
          </a:xfrm>
        </p:spPr>
        <p:txBody>
          <a:bodyPr/>
          <a:lstStyle/>
          <a:p>
            <a:r>
              <a:rPr kumimoji="1" lang="ja-JP" altLang="en-US" dirty="0" smtClean="0"/>
              <a:t>協調的行動評価値</a:t>
            </a:r>
            <a:endParaRPr kumimoji="1" lang="ja-JP" altLang="en-US" dirty="0"/>
          </a:p>
        </p:txBody>
      </p:sp>
      <p:sp>
        <p:nvSpPr>
          <p:cNvPr id="3" name="コンテンツ プレースホルダー 2"/>
          <p:cNvSpPr>
            <a:spLocks noGrp="1"/>
          </p:cNvSpPr>
          <p:nvPr>
            <p:ph idx="1"/>
          </p:nvPr>
        </p:nvSpPr>
        <p:spPr>
          <a:xfrm>
            <a:off x="628649" y="1247432"/>
            <a:ext cx="8408259" cy="4929531"/>
          </a:xfrm>
        </p:spPr>
        <p:txBody>
          <a:bodyPr/>
          <a:lstStyle/>
          <a:p>
            <a:r>
              <a:rPr lang="ja-JP" altLang="en-US" sz="2400" dirty="0"/>
              <a:t>各エージェントが行動を選択するときに使用する行動評価</a:t>
            </a:r>
            <a:r>
              <a:rPr lang="ja-JP" altLang="en-US" sz="2400" dirty="0" smtClean="0"/>
              <a:t>指標</a:t>
            </a:r>
            <a:endParaRPr lang="en-US" altLang="ja-JP" sz="2400" dirty="0" smtClean="0"/>
          </a:p>
          <a:p>
            <a:r>
              <a:rPr lang="ja-JP" altLang="en-US" sz="2400" dirty="0"/>
              <a:t>各エージェント</a:t>
            </a:r>
            <a:r>
              <a:rPr lang="ja-JP" altLang="en-US" sz="2400" dirty="0" smtClean="0"/>
              <a:t>が各ステップで行動選択する際に算出</a:t>
            </a:r>
            <a:endParaRPr lang="ja-JP" altLang="en-US" sz="2400" dirty="0"/>
          </a:p>
          <a:p>
            <a:r>
              <a:rPr lang="ja-JP" altLang="en-US" sz="2400" dirty="0"/>
              <a:t>各エージェントの行動評価値と行動遷移</a:t>
            </a:r>
            <a:r>
              <a:rPr lang="ja-JP" altLang="en-US" sz="2400" dirty="0" smtClean="0"/>
              <a:t>確率　　　　　から算出</a:t>
            </a:r>
            <a:endParaRPr lang="en-US" altLang="ja-JP" sz="2400" dirty="0" smtClean="0"/>
          </a:p>
          <a:p>
            <a:pPr marL="0" indent="0">
              <a:buNone/>
            </a:pPr>
            <a:r>
              <a:rPr lang="ja-JP" altLang="en-US" sz="2400" dirty="0"/>
              <a:t>　</a:t>
            </a:r>
            <a:r>
              <a:rPr lang="ja-JP" altLang="en-US" sz="2400" dirty="0" smtClean="0"/>
              <a:t>　　　は</a:t>
            </a:r>
            <a:r>
              <a:rPr lang="ja-JP" altLang="en-US" sz="2400" dirty="0"/>
              <a:t>各エージェントが所持する行動の数</a:t>
            </a:r>
          </a:p>
          <a:p>
            <a:pPr marL="0" indent="0">
              <a:buNone/>
            </a:pPr>
            <a:endParaRPr lang="ja-JP" altLang="en-US" sz="2400" dirty="0"/>
          </a:p>
          <a:p>
            <a:endParaRPr lang="ja-JP" altLang="en-US" dirty="0"/>
          </a:p>
          <a:p>
            <a:endParaRPr kumimoji="1" lang="ja-JP" altLang="en-US" dirty="0"/>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3429699036"/>
              </p:ext>
            </p:extLst>
          </p:nvPr>
        </p:nvGraphicFramePr>
        <p:xfrm>
          <a:off x="5238794" y="452932"/>
          <a:ext cx="1178482" cy="706695"/>
        </p:xfrm>
        <a:graphic>
          <a:graphicData uri="http://schemas.openxmlformats.org/presentationml/2006/ole">
            <mc:AlternateContent xmlns:mc="http://schemas.openxmlformats.org/markup-compatibility/2006">
              <mc:Choice xmlns:v="urn:schemas-microsoft-com:vml" Requires="v">
                <p:oleObj spid="_x0000_s13375" name="数式" r:id="rId3" imgW="444240" imgH="266400" progId="Equation.3">
                  <p:embed/>
                </p:oleObj>
              </mc:Choice>
              <mc:Fallback>
                <p:oleObj name="数式" r:id="rId3" imgW="444240" imgH="266400" progId="Equation.3">
                  <p:embed/>
                  <p:pic>
                    <p:nvPicPr>
                      <p:cNvPr id="0" name=""/>
                      <p:cNvPicPr/>
                      <p:nvPr/>
                    </p:nvPicPr>
                    <p:blipFill>
                      <a:blip r:embed="rId4"/>
                      <a:stretch>
                        <a:fillRect/>
                      </a:stretch>
                    </p:blipFill>
                    <p:spPr>
                      <a:xfrm>
                        <a:off x="5238794" y="452932"/>
                        <a:ext cx="1178482" cy="706695"/>
                      </a:xfrm>
                      <a:prstGeom prst="rect">
                        <a:avLst/>
                      </a:prstGeom>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1901108720"/>
              </p:ext>
            </p:extLst>
          </p:nvPr>
        </p:nvGraphicFramePr>
        <p:xfrm>
          <a:off x="6614942" y="2099790"/>
          <a:ext cx="1125146" cy="528079"/>
        </p:xfrm>
        <a:graphic>
          <a:graphicData uri="http://schemas.openxmlformats.org/presentationml/2006/ole">
            <mc:AlternateContent xmlns:mc="http://schemas.openxmlformats.org/markup-compatibility/2006">
              <mc:Choice xmlns:v="urn:schemas-microsoft-com:vml" Requires="v">
                <p:oleObj spid="_x0000_s13376" name="数式" r:id="rId5" imgW="647640" imgH="304560" progId="Equation.3">
                  <p:embed/>
                </p:oleObj>
              </mc:Choice>
              <mc:Fallback>
                <p:oleObj name="数式" r:id="rId5" imgW="647640" imgH="304560" progId="Equation.3">
                  <p:embed/>
                  <p:pic>
                    <p:nvPicPr>
                      <p:cNvPr id="0" name=""/>
                      <p:cNvPicPr/>
                      <p:nvPr/>
                    </p:nvPicPr>
                    <p:blipFill>
                      <a:blip r:embed="rId6"/>
                      <a:stretch>
                        <a:fillRect/>
                      </a:stretch>
                    </p:blipFill>
                    <p:spPr>
                      <a:xfrm>
                        <a:off x="6614942" y="2099790"/>
                        <a:ext cx="1125146" cy="528079"/>
                      </a:xfrm>
                      <a:prstGeom prst="rect">
                        <a:avLst/>
                      </a:prstGeom>
                    </p:spPr>
                  </p:pic>
                </p:oleObj>
              </mc:Fallback>
            </mc:AlternateContent>
          </a:graphicData>
        </a:graphic>
      </p:graphicFrame>
      <p:graphicFrame>
        <p:nvGraphicFramePr>
          <p:cNvPr id="6" name="コンテンツ プレースホルダー 4"/>
          <p:cNvGraphicFramePr>
            <a:graphicFrameLocks noChangeAspect="1"/>
          </p:cNvGraphicFramePr>
          <p:nvPr>
            <p:extLst>
              <p:ext uri="{D42A27DB-BD31-4B8C-83A1-F6EECF244321}">
                <p14:modId xmlns:p14="http://schemas.microsoft.com/office/powerpoint/2010/main" val="3659353468"/>
              </p:ext>
            </p:extLst>
          </p:nvPr>
        </p:nvGraphicFramePr>
        <p:xfrm>
          <a:off x="1233122" y="3231850"/>
          <a:ext cx="7199312" cy="1233487"/>
        </p:xfrm>
        <a:graphic>
          <a:graphicData uri="http://schemas.openxmlformats.org/presentationml/2006/ole">
            <mc:AlternateContent xmlns:mc="http://schemas.openxmlformats.org/markup-compatibility/2006">
              <mc:Choice xmlns:v="urn:schemas-microsoft-com:vml" Requires="v">
                <p:oleObj spid="_x0000_s13377" name="数式" r:id="rId7" imgW="2527200" imgH="431640" progId="Equation.3">
                  <p:embed/>
                </p:oleObj>
              </mc:Choice>
              <mc:Fallback>
                <p:oleObj name="数式" r:id="rId7" imgW="2527200" imgH="431640" progId="Equation.3">
                  <p:embed/>
                  <p:pic>
                    <p:nvPicPr>
                      <p:cNvPr id="0" name=""/>
                      <p:cNvPicPr/>
                      <p:nvPr/>
                    </p:nvPicPr>
                    <p:blipFill>
                      <a:blip r:embed="rId8"/>
                      <a:stretch>
                        <a:fillRect/>
                      </a:stretch>
                    </p:blipFill>
                    <p:spPr>
                      <a:xfrm>
                        <a:off x="1233122" y="3231850"/>
                        <a:ext cx="7199312" cy="1233487"/>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902681295"/>
              </p:ext>
            </p:extLst>
          </p:nvPr>
        </p:nvGraphicFramePr>
        <p:xfrm>
          <a:off x="868019" y="2627869"/>
          <a:ext cx="585787" cy="392112"/>
        </p:xfrm>
        <a:graphic>
          <a:graphicData uri="http://schemas.openxmlformats.org/presentationml/2006/ole">
            <mc:AlternateContent xmlns:mc="http://schemas.openxmlformats.org/markup-compatibility/2006">
              <mc:Choice xmlns:v="urn:schemas-microsoft-com:vml" Requires="v">
                <p:oleObj spid="_x0000_s13378" name="数式" r:id="rId9" imgW="266400" imgH="177480" progId="Equation.3">
                  <p:embed/>
                </p:oleObj>
              </mc:Choice>
              <mc:Fallback>
                <p:oleObj name="数式" r:id="rId9" imgW="266400" imgH="177480" progId="Equation.3">
                  <p:embed/>
                  <p:pic>
                    <p:nvPicPr>
                      <p:cNvPr id="0" name=""/>
                      <p:cNvPicPr/>
                      <p:nvPr/>
                    </p:nvPicPr>
                    <p:blipFill>
                      <a:blip r:embed="rId10"/>
                      <a:stretch>
                        <a:fillRect/>
                      </a:stretch>
                    </p:blipFill>
                    <p:spPr>
                      <a:xfrm>
                        <a:off x="868019" y="2627869"/>
                        <a:ext cx="585787" cy="392112"/>
                      </a:xfrm>
                      <a:prstGeom prst="rect">
                        <a:avLst/>
                      </a:prstGeom>
                    </p:spPr>
                  </p:pic>
                </p:oleObj>
              </mc:Fallback>
            </mc:AlternateContent>
          </a:graphicData>
        </a:graphic>
      </p:graphicFrame>
    </p:spTree>
    <p:extLst>
      <p:ext uri="{BB962C8B-B14F-4D97-AF65-F5344CB8AC3E}">
        <p14:creationId xmlns:p14="http://schemas.microsoft.com/office/powerpoint/2010/main" val="4139047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759339"/>
          </a:xfrm>
        </p:spPr>
        <p:txBody>
          <a:bodyPr>
            <a:normAutofit/>
          </a:bodyPr>
          <a:lstStyle/>
          <a:p>
            <a:r>
              <a:rPr kumimoji="1" lang="ja-JP" altLang="en-US" sz="4000" dirty="0" smtClean="0"/>
              <a:t>反復合議に基づく協調アルゴリズム</a:t>
            </a:r>
            <a:endParaRPr kumimoji="1" lang="ja-JP" altLang="en-US" sz="4000"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125" y="1144023"/>
            <a:ext cx="6711631" cy="4849979"/>
          </a:xfrm>
          <a:prstGeom prst="rect">
            <a:avLst/>
          </a:prstGeom>
        </p:spPr>
      </p:pic>
      <p:graphicFrame>
        <p:nvGraphicFramePr>
          <p:cNvPr id="5" name="オブジェクト 4"/>
          <p:cNvGraphicFramePr>
            <a:graphicFrameLocks noChangeAspect="1"/>
          </p:cNvGraphicFramePr>
          <p:nvPr>
            <p:extLst>
              <p:ext uri="{D42A27DB-BD31-4B8C-83A1-F6EECF244321}">
                <p14:modId xmlns:p14="http://schemas.microsoft.com/office/powerpoint/2010/main" val="544581347"/>
              </p:ext>
            </p:extLst>
          </p:nvPr>
        </p:nvGraphicFramePr>
        <p:xfrm>
          <a:off x="1188825" y="6070562"/>
          <a:ext cx="624495" cy="565019"/>
        </p:xfrm>
        <a:graphic>
          <a:graphicData uri="http://schemas.openxmlformats.org/presentationml/2006/ole">
            <mc:AlternateContent xmlns:mc="http://schemas.openxmlformats.org/markup-compatibility/2006">
              <mc:Choice xmlns:v="urn:schemas-microsoft-com:vml" Requires="v">
                <p:oleObj spid="_x0000_s1122" name="数式" r:id="rId4" imgW="266400" imgH="241200" progId="Equation.3">
                  <p:embed/>
                </p:oleObj>
              </mc:Choice>
              <mc:Fallback>
                <p:oleObj name="数式" r:id="rId4" imgW="266400" imgH="241200" progId="Equation.3">
                  <p:embed/>
                  <p:pic>
                    <p:nvPicPr>
                      <p:cNvPr id="0" name=""/>
                      <p:cNvPicPr/>
                      <p:nvPr/>
                    </p:nvPicPr>
                    <p:blipFill>
                      <a:blip r:embed="rId5"/>
                      <a:stretch>
                        <a:fillRect/>
                      </a:stretch>
                    </p:blipFill>
                    <p:spPr>
                      <a:xfrm>
                        <a:off x="1188825" y="6070562"/>
                        <a:ext cx="624495" cy="565019"/>
                      </a:xfrm>
                      <a:prstGeom prst="rect">
                        <a:avLst/>
                      </a:prstGeom>
                    </p:spPr>
                  </p:pic>
                </p:oleObj>
              </mc:Fallback>
            </mc:AlternateContent>
          </a:graphicData>
        </a:graphic>
      </p:graphicFrame>
      <p:sp>
        <p:nvSpPr>
          <p:cNvPr id="6" name="テキスト ボックス 5"/>
          <p:cNvSpPr txBox="1"/>
          <p:nvPr/>
        </p:nvSpPr>
        <p:spPr>
          <a:xfrm>
            <a:off x="1745813" y="6235471"/>
            <a:ext cx="3413114" cy="400110"/>
          </a:xfrm>
          <a:prstGeom prst="rect">
            <a:avLst/>
          </a:prstGeom>
          <a:noFill/>
        </p:spPr>
        <p:txBody>
          <a:bodyPr wrap="none" rtlCol="0">
            <a:spAutoFit/>
          </a:bodyPr>
          <a:lstStyle/>
          <a:p>
            <a:r>
              <a:rPr lang="ja-JP" altLang="en-US" sz="2000" dirty="0" smtClean="0"/>
              <a:t>：エージェント</a:t>
            </a:r>
            <a:r>
              <a:rPr lang="en-US" altLang="ja-JP" sz="2000" dirty="0" smtClean="0"/>
              <a:t>C</a:t>
            </a:r>
            <a:r>
              <a:rPr lang="ja-JP" altLang="en-US" sz="2000" dirty="0" smtClean="0"/>
              <a:t>の</a:t>
            </a:r>
            <a:r>
              <a:rPr lang="en-US" altLang="ja-JP" sz="2000" dirty="0" smtClean="0"/>
              <a:t>B</a:t>
            </a:r>
            <a:r>
              <a:rPr lang="ja-JP" altLang="en-US" sz="2000" dirty="0" smtClean="0"/>
              <a:t>番目の行動</a:t>
            </a:r>
            <a:endParaRPr kumimoji="1" lang="ja-JP" altLang="en-US" sz="2000" dirty="0"/>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471334577"/>
              </p:ext>
            </p:extLst>
          </p:nvPr>
        </p:nvGraphicFramePr>
        <p:xfrm>
          <a:off x="5715915" y="6219656"/>
          <a:ext cx="327025" cy="415925"/>
        </p:xfrm>
        <a:graphic>
          <a:graphicData uri="http://schemas.openxmlformats.org/presentationml/2006/ole">
            <mc:AlternateContent xmlns:mc="http://schemas.openxmlformats.org/markup-compatibility/2006">
              <mc:Choice xmlns:v="urn:schemas-microsoft-com:vml" Requires="v">
                <p:oleObj spid="_x0000_s1123" name="数式" r:id="rId6" imgW="139680" imgH="177480" progId="Equation.3">
                  <p:embed/>
                </p:oleObj>
              </mc:Choice>
              <mc:Fallback>
                <p:oleObj name="数式" r:id="rId6" imgW="139680" imgH="177480" progId="Equation.3">
                  <p:embed/>
                  <p:pic>
                    <p:nvPicPr>
                      <p:cNvPr id="0" name=""/>
                      <p:cNvPicPr/>
                      <p:nvPr/>
                    </p:nvPicPr>
                    <p:blipFill>
                      <a:blip r:embed="rId7"/>
                      <a:stretch>
                        <a:fillRect/>
                      </a:stretch>
                    </p:blipFill>
                    <p:spPr>
                      <a:xfrm>
                        <a:off x="5715915" y="6219656"/>
                        <a:ext cx="327025" cy="415925"/>
                      </a:xfrm>
                      <a:prstGeom prst="rect">
                        <a:avLst/>
                      </a:prstGeom>
                    </p:spPr>
                  </p:pic>
                </p:oleObj>
              </mc:Fallback>
            </mc:AlternateContent>
          </a:graphicData>
        </a:graphic>
      </p:graphicFrame>
      <p:sp>
        <p:nvSpPr>
          <p:cNvPr id="8" name="テキスト ボックス 7"/>
          <p:cNvSpPr txBox="1"/>
          <p:nvPr/>
        </p:nvSpPr>
        <p:spPr>
          <a:xfrm>
            <a:off x="6042940" y="6200098"/>
            <a:ext cx="2108269" cy="400110"/>
          </a:xfrm>
          <a:prstGeom prst="rect">
            <a:avLst/>
          </a:prstGeom>
          <a:noFill/>
        </p:spPr>
        <p:txBody>
          <a:bodyPr wrap="none" rtlCol="0">
            <a:spAutoFit/>
          </a:bodyPr>
          <a:lstStyle/>
          <a:p>
            <a:r>
              <a:rPr lang="ja-JP" altLang="en-US" sz="2000" dirty="0" smtClean="0"/>
              <a:t>：現在の環境状態</a:t>
            </a:r>
            <a:endParaRPr kumimoji="1" lang="ja-JP" altLang="en-US" sz="2000" dirty="0"/>
          </a:p>
        </p:txBody>
      </p:sp>
    </p:spTree>
    <p:extLst>
      <p:ext uri="{BB962C8B-B14F-4D97-AF65-F5344CB8AC3E}">
        <p14:creationId xmlns:p14="http://schemas.microsoft.com/office/powerpoint/2010/main" val="1683978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907620"/>
          </a:xfrm>
        </p:spPr>
        <p:txBody>
          <a:bodyPr/>
          <a:lstStyle/>
          <a:p>
            <a:r>
              <a:rPr kumimoji="1" lang="ja-JP" altLang="en-US" dirty="0" smtClean="0"/>
              <a:t>提案手法を用いた処理の流れ</a:t>
            </a:r>
            <a:endParaRPr kumimoji="1"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172" y="1736374"/>
            <a:ext cx="8259143" cy="5023071"/>
          </a:xfrm>
          <a:prstGeom prst="rect">
            <a:avLst/>
          </a:prstGeom>
        </p:spPr>
      </p:pic>
      <p:graphicFrame>
        <p:nvGraphicFramePr>
          <p:cNvPr id="5" name="オブジェクト 4"/>
          <p:cNvGraphicFramePr>
            <a:graphicFrameLocks noChangeAspect="1"/>
          </p:cNvGraphicFramePr>
          <p:nvPr>
            <p:extLst>
              <p:ext uri="{D42A27DB-BD31-4B8C-83A1-F6EECF244321}">
                <p14:modId xmlns:p14="http://schemas.microsoft.com/office/powerpoint/2010/main" val="2360753"/>
              </p:ext>
            </p:extLst>
          </p:nvPr>
        </p:nvGraphicFramePr>
        <p:xfrm>
          <a:off x="1057019" y="1107838"/>
          <a:ext cx="624495" cy="565019"/>
        </p:xfrm>
        <a:graphic>
          <a:graphicData uri="http://schemas.openxmlformats.org/presentationml/2006/ole">
            <mc:AlternateContent xmlns:mc="http://schemas.openxmlformats.org/markup-compatibility/2006">
              <mc:Choice xmlns:v="urn:schemas-microsoft-com:vml" Requires="v">
                <p:oleObj spid="_x0000_s14368" name="数式" r:id="rId4" imgW="266400" imgH="241200" progId="Equation.3">
                  <p:embed/>
                </p:oleObj>
              </mc:Choice>
              <mc:Fallback>
                <p:oleObj name="数式" r:id="rId4" imgW="266400" imgH="241200" progId="Equation.3">
                  <p:embed/>
                  <p:pic>
                    <p:nvPicPr>
                      <p:cNvPr id="0" name=""/>
                      <p:cNvPicPr/>
                      <p:nvPr/>
                    </p:nvPicPr>
                    <p:blipFill>
                      <a:blip r:embed="rId5"/>
                      <a:stretch>
                        <a:fillRect/>
                      </a:stretch>
                    </p:blipFill>
                    <p:spPr>
                      <a:xfrm>
                        <a:off x="1057019" y="1107838"/>
                        <a:ext cx="624495" cy="565019"/>
                      </a:xfrm>
                      <a:prstGeom prst="rect">
                        <a:avLst/>
                      </a:prstGeom>
                    </p:spPr>
                  </p:pic>
                </p:oleObj>
              </mc:Fallback>
            </mc:AlternateContent>
          </a:graphicData>
        </a:graphic>
      </p:graphicFrame>
      <p:sp>
        <p:nvSpPr>
          <p:cNvPr id="6" name="テキスト ボックス 5"/>
          <p:cNvSpPr txBox="1"/>
          <p:nvPr/>
        </p:nvSpPr>
        <p:spPr>
          <a:xfrm>
            <a:off x="1614007" y="1272747"/>
            <a:ext cx="3413114" cy="400110"/>
          </a:xfrm>
          <a:prstGeom prst="rect">
            <a:avLst/>
          </a:prstGeom>
          <a:noFill/>
        </p:spPr>
        <p:txBody>
          <a:bodyPr wrap="none" rtlCol="0">
            <a:spAutoFit/>
          </a:bodyPr>
          <a:lstStyle/>
          <a:p>
            <a:r>
              <a:rPr lang="ja-JP" altLang="en-US" sz="2000" dirty="0" smtClean="0"/>
              <a:t>：エージェント</a:t>
            </a:r>
            <a:r>
              <a:rPr lang="en-US" altLang="ja-JP" sz="2000" dirty="0" smtClean="0"/>
              <a:t>C</a:t>
            </a:r>
            <a:r>
              <a:rPr lang="ja-JP" altLang="en-US" sz="2000" dirty="0" smtClean="0"/>
              <a:t>の</a:t>
            </a:r>
            <a:r>
              <a:rPr lang="en-US" altLang="ja-JP" sz="2000" dirty="0" smtClean="0"/>
              <a:t>B</a:t>
            </a:r>
            <a:r>
              <a:rPr lang="ja-JP" altLang="en-US" sz="2000" dirty="0" smtClean="0"/>
              <a:t>番目の行動</a:t>
            </a:r>
            <a:endParaRPr kumimoji="1" lang="ja-JP" altLang="en-US" sz="2000" dirty="0"/>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4110452964"/>
              </p:ext>
            </p:extLst>
          </p:nvPr>
        </p:nvGraphicFramePr>
        <p:xfrm>
          <a:off x="5584109" y="1256932"/>
          <a:ext cx="327025" cy="415925"/>
        </p:xfrm>
        <a:graphic>
          <a:graphicData uri="http://schemas.openxmlformats.org/presentationml/2006/ole">
            <mc:AlternateContent xmlns:mc="http://schemas.openxmlformats.org/markup-compatibility/2006">
              <mc:Choice xmlns:v="urn:schemas-microsoft-com:vml" Requires="v">
                <p:oleObj spid="_x0000_s14369" name="数式" r:id="rId6" imgW="139680" imgH="177480" progId="Equation.3">
                  <p:embed/>
                </p:oleObj>
              </mc:Choice>
              <mc:Fallback>
                <p:oleObj name="数式" r:id="rId6" imgW="139680" imgH="177480" progId="Equation.3">
                  <p:embed/>
                  <p:pic>
                    <p:nvPicPr>
                      <p:cNvPr id="0" name=""/>
                      <p:cNvPicPr/>
                      <p:nvPr/>
                    </p:nvPicPr>
                    <p:blipFill>
                      <a:blip r:embed="rId7"/>
                      <a:stretch>
                        <a:fillRect/>
                      </a:stretch>
                    </p:blipFill>
                    <p:spPr>
                      <a:xfrm>
                        <a:off x="5584109" y="1256932"/>
                        <a:ext cx="327025" cy="415925"/>
                      </a:xfrm>
                      <a:prstGeom prst="rect">
                        <a:avLst/>
                      </a:prstGeom>
                    </p:spPr>
                  </p:pic>
                </p:oleObj>
              </mc:Fallback>
            </mc:AlternateContent>
          </a:graphicData>
        </a:graphic>
      </p:graphicFrame>
      <p:sp>
        <p:nvSpPr>
          <p:cNvPr id="8" name="テキスト ボックス 7"/>
          <p:cNvSpPr txBox="1"/>
          <p:nvPr/>
        </p:nvSpPr>
        <p:spPr>
          <a:xfrm>
            <a:off x="5911134" y="1237374"/>
            <a:ext cx="2108269" cy="400110"/>
          </a:xfrm>
          <a:prstGeom prst="rect">
            <a:avLst/>
          </a:prstGeom>
          <a:noFill/>
        </p:spPr>
        <p:txBody>
          <a:bodyPr wrap="none" rtlCol="0">
            <a:spAutoFit/>
          </a:bodyPr>
          <a:lstStyle/>
          <a:p>
            <a:r>
              <a:rPr lang="ja-JP" altLang="en-US" sz="2000" dirty="0" smtClean="0"/>
              <a:t>：現在の環境状態</a:t>
            </a:r>
            <a:endParaRPr kumimoji="1" lang="ja-JP" altLang="en-US" sz="2000" dirty="0"/>
          </a:p>
        </p:txBody>
      </p:sp>
    </p:spTree>
    <p:extLst>
      <p:ext uri="{BB962C8B-B14F-4D97-AF65-F5344CB8AC3E}">
        <p14:creationId xmlns:p14="http://schemas.microsoft.com/office/powerpoint/2010/main" val="6801156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697555"/>
          </a:xfrm>
        </p:spPr>
        <p:txBody>
          <a:bodyPr/>
          <a:lstStyle/>
          <a:p>
            <a:r>
              <a:rPr kumimoji="1" lang="ja-JP" altLang="en-US" dirty="0" smtClean="0"/>
              <a:t>探査的行動選択</a:t>
            </a:r>
            <a:endParaRPr kumimoji="1" lang="ja-JP" altLang="en-US" dirty="0"/>
          </a:p>
        </p:txBody>
      </p:sp>
      <p:sp>
        <p:nvSpPr>
          <p:cNvPr id="3" name="コンテンツ プレースホルダー 2"/>
          <p:cNvSpPr>
            <a:spLocks noGrp="1"/>
          </p:cNvSpPr>
          <p:nvPr>
            <p:ph idx="1"/>
          </p:nvPr>
        </p:nvSpPr>
        <p:spPr>
          <a:xfrm>
            <a:off x="628650" y="1062681"/>
            <a:ext cx="7886700" cy="5114282"/>
          </a:xfrm>
        </p:spPr>
        <p:txBody>
          <a:bodyPr/>
          <a:lstStyle/>
          <a:p>
            <a:r>
              <a:rPr kumimoji="1" lang="ja-JP" altLang="en-US" dirty="0" smtClean="0"/>
              <a:t>ロボット</a:t>
            </a:r>
            <a:r>
              <a:rPr kumimoji="1" lang="en-US" altLang="ja-JP" dirty="0" smtClean="0"/>
              <a:t>1</a:t>
            </a:r>
            <a:r>
              <a:rPr kumimoji="1" lang="ja-JP" altLang="en-US" dirty="0" smtClean="0"/>
              <a:t>回の行動選択時に各エージェントが探査的行動を選択するかを判定</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6060" y="2007368"/>
            <a:ext cx="5571879" cy="4578784"/>
          </a:xfrm>
          <a:prstGeom prst="rect">
            <a:avLst/>
          </a:prstGeom>
        </p:spPr>
      </p:pic>
    </p:spTree>
    <p:extLst>
      <p:ext uri="{BB962C8B-B14F-4D97-AF65-F5344CB8AC3E}">
        <p14:creationId xmlns:p14="http://schemas.microsoft.com/office/powerpoint/2010/main" val="1500538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697555"/>
          </a:xfrm>
        </p:spPr>
        <p:txBody>
          <a:bodyPr/>
          <a:lstStyle/>
          <a:p>
            <a:r>
              <a:rPr lang="ja-JP" altLang="en-US" dirty="0" smtClean="0"/>
              <a:t>行動遷移確率の定義</a:t>
            </a:r>
            <a:endParaRPr kumimoji="1" lang="ja-JP" altLang="en-US" dirty="0"/>
          </a:p>
        </p:txBody>
      </p:sp>
      <p:sp>
        <p:nvSpPr>
          <p:cNvPr id="4" name="テキスト ボックス 3"/>
          <p:cNvSpPr txBox="1"/>
          <p:nvPr/>
        </p:nvSpPr>
        <p:spPr>
          <a:xfrm>
            <a:off x="172995" y="1062681"/>
            <a:ext cx="2031325" cy="461665"/>
          </a:xfrm>
          <a:prstGeom prst="rect">
            <a:avLst/>
          </a:prstGeom>
          <a:noFill/>
        </p:spPr>
        <p:txBody>
          <a:bodyPr wrap="none" rtlCol="0">
            <a:spAutoFit/>
          </a:bodyPr>
          <a:lstStyle/>
          <a:p>
            <a:r>
              <a:rPr kumimoji="1" lang="ja-JP" altLang="en-US" sz="2400" dirty="0" smtClean="0"/>
              <a:t>行動遷移確率</a:t>
            </a:r>
            <a:endParaRPr kumimoji="1" lang="ja-JP" altLang="en-US" sz="2400" dirty="0"/>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1587510639"/>
              </p:ext>
            </p:extLst>
          </p:nvPr>
        </p:nvGraphicFramePr>
        <p:xfrm>
          <a:off x="2204320" y="988539"/>
          <a:ext cx="1423638" cy="642033"/>
        </p:xfrm>
        <a:graphic>
          <a:graphicData uri="http://schemas.openxmlformats.org/presentationml/2006/ole">
            <mc:AlternateContent xmlns:mc="http://schemas.openxmlformats.org/markup-compatibility/2006">
              <mc:Choice xmlns:v="urn:schemas-microsoft-com:vml" Requires="v">
                <p:oleObj spid="_x0000_s2258" name="数式" r:id="rId3" imgW="647640" imgH="291960" progId="Equation.3">
                  <p:embed/>
                </p:oleObj>
              </mc:Choice>
              <mc:Fallback>
                <p:oleObj name="数式" r:id="rId3" imgW="647640" imgH="291960" progId="Equation.3">
                  <p:embed/>
                  <p:pic>
                    <p:nvPicPr>
                      <p:cNvPr id="0" name=""/>
                      <p:cNvPicPr/>
                      <p:nvPr/>
                    </p:nvPicPr>
                    <p:blipFill>
                      <a:blip r:embed="rId4"/>
                      <a:stretch>
                        <a:fillRect/>
                      </a:stretch>
                    </p:blipFill>
                    <p:spPr>
                      <a:xfrm>
                        <a:off x="2204320" y="988539"/>
                        <a:ext cx="1423638" cy="642033"/>
                      </a:xfrm>
                      <a:prstGeom prst="rect">
                        <a:avLst/>
                      </a:prstGeom>
                    </p:spPr>
                  </p:pic>
                </p:oleObj>
              </mc:Fallback>
            </mc:AlternateContent>
          </a:graphicData>
        </a:graphic>
      </p:graphicFrame>
      <p:sp>
        <p:nvSpPr>
          <p:cNvPr id="6" name="テキスト ボックス 5"/>
          <p:cNvSpPr txBox="1"/>
          <p:nvPr/>
        </p:nvSpPr>
        <p:spPr>
          <a:xfrm>
            <a:off x="257946" y="1654600"/>
            <a:ext cx="3098925" cy="400110"/>
          </a:xfrm>
          <a:prstGeom prst="rect">
            <a:avLst/>
          </a:prstGeom>
          <a:noFill/>
        </p:spPr>
        <p:txBody>
          <a:bodyPr wrap="none" rtlCol="0">
            <a:spAutoFit/>
          </a:bodyPr>
          <a:lstStyle/>
          <a:p>
            <a:pPr marL="342900" indent="-342900">
              <a:buFont typeface="Arial" panose="020B0604020202020204" pitchFamily="34" charset="0"/>
              <a:buChar char="•"/>
            </a:pPr>
            <a:r>
              <a:rPr kumimoji="1" lang="ja-JP" altLang="en-US" sz="2000" dirty="0" smtClean="0"/>
              <a:t>他のエージェントが行動</a:t>
            </a:r>
            <a:endParaRPr kumimoji="1" lang="ja-JP" altLang="en-US" sz="2000" dirty="0"/>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3847339098"/>
              </p:ext>
            </p:extLst>
          </p:nvPr>
        </p:nvGraphicFramePr>
        <p:xfrm>
          <a:off x="3381327" y="1528950"/>
          <a:ext cx="585788" cy="530225"/>
        </p:xfrm>
        <a:graphic>
          <a:graphicData uri="http://schemas.openxmlformats.org/presentationml/2006/ole">
            <mc:AlternateContent xmlns:mc="http://schemas.openxmlformats.org/markup-compatibility/2006">
              <mc:Choice xmlns:v="urn:schemas-microsoft-com:vml" Requires="v">
                <p:oleObj spid="_x0000_s2259" name="数式" r:id="rId5" imgW="266400" imgH="241200" progId="Equation.3">
                  <p:embed/>
                </p:oleObj>
              </mc:Choice>
              <mc:Fallback>
                <p:oleObj name="数式" r:id="rId5" imgW="266400" imgH="241200" progId="Equation.3">
                  <p:embed/>
                  <p:pic>
                    <p:nvPicPr>
                      <p:cNvPr id="0" name=""/>
                      <p:cNvPicPr/>
                      <p:nvPr/>
                    </p:nvPicPr>
                    <p:blipFill>
                      <a:blip r:embed="rId6"/>
                      <a:stretch>
                        <a:fillRect/>
                      </a:stretch>
                    </p:blipFill>
                    <p:spPr>
                      <a:xfrm>
                        <a:off x="3381327" y="1528950"/>
                        <a:ext cx="585788" cy="530225"/>
                      </a:xfrm>
                      <a:prstGeom prst="rect">
                        <a:avLst/>
                      </a:prstGeom>
                    </p:spPr>
                  </p:pic>
                </p:oleObj>
              </mc:Fallback>
            </mc:AlternateContent>
          </a:graphicData>
        </a:graphic>
      </p:graphicFrame>
      <p:sp>
        <p:nvSpPr>
          <p:cNvPr id="8" name="テキスト ボックス 7"/>
          <p:cNvSpPr txBox="1"/>
          <p:nvPr/>
        </p:nvSpPr>
        <p:spPr>
          <a:xfrm>
            <a:off x="3967115" y="1656932"/>
            <a:ext cx="3332964" cy="400110"/>
          </a:xfrm>
          <a:prstGeom prst="rect">
            <a:avLst/>
          </a:prstGeom>
          <a:noFill/>
        </p:spPr>
        <p:txBody>
          <a:bodyPr wrap="none" rtlCol="0">
            <a:spAutoFit/>
          </a:bodyPr>
          <a:lstStyle/>
          <a:p>
            <a:r>
              <a:rPr kumimoji="1" lang="ja-JP" altLang="en-US" sz="2000" dirty="0" smtClean="0"/>
              <a:t>を選択したときのエージェント</a:t>
            </a:r>
            <a:endParaRPr kumimoji="1" lang="ja-JP" altLang="en-US" sz="2000" dirty="0"/>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2215107805"/>
              </p:ext>
            </p:extLst>
          </p:nvPr>
        </p:nvGraphicFramePr>
        <p:xfrm>
          <a:off x="7267959" y="1618907"/>
          <a:ext cx="277812" cy="419100"/>
        </p:xfrm>
        <a:graphic>
          <a:graphicData uri="http://schemas.openxmlformats.org/presentationml/2006/ole">
            <mc:AlternateContent xmlns:mc="http://schemas.openxmlformats.org/markup-compatibility/2006">
              <mc:Choice xmlns:v="urn:schemas-microsoft-com:vml" Requires="v">
                <p:oleObj spid="_x0000_s2260" name="数式" r:id="rId7" imgW="126720" imgH="190440" progId="Equation.3">
                  <p:embed/>
                </p:oleObj>
              </mc:Choice>
              <mc:Fallback>
                <p:oleObj name="数式" r:id="rId7" imgW="126720" imgH="190440" progId="Equation.3">
                  <p:embed/>
                  <p:pic>
                    <p:nvPicPr>
                      <p:cNvPr id="0" name=""/>
                      <p:cNvPicPr/>
                      <p:nvPr/>
                    </p:nvPicPr>
                    <p:blipFill>
                      <a:blip r:embed="rId8"/>
                      <a:stretch>
                        <a:fillRect/>
                      </a:stretch>
                    </p:blipFill>
                    <p:spPr>
                      <a:xfrm>
                        <a:off x="7267959" y="1618907"/>
                        <a:ext cx="277812" cy="419100"/>
                      </a:xfrm>
                      <a:prstGeom prst="rect">
                        <a:avLst/>
                      </a:prstGeom>
                    </p:spPr>
                  </p:pic>
                </p:oleObj>
              </mc:Fallback>
            </mc:AlternateContent>
          </a:graphicData>
        </a:graphic>
      </p:graphicFrame>
      <p:sp>
        <p:nvSpPr>
          <p:cNvPr id="11" name="テキスト ボックス 10"/>
          <p:cNvSpPr txBox="1"/>
          <p:nvPr/>
        </p:nvSpPr>
        <p:spPr>
          <a:xfrm>
            <a:off x="7545771" y="1647415"/>
            <a:ext cx="441146" cy="400110"/>
          </a:xfrm>
          <a:prstGeom prst="rect">
            <a:avLst/>
          </a:prstGeom>
          <a:noFill/>
        </p:spPr>
        <p:txBody>
          <a:bodyPr wrap="none" rtlCol="0">
            <a:spAutoFit/>
          </a:bodyPr>
          <a:lstStyle/>
          <a:p>
            <a:r>
              <a:rPr lang="ja-JP" altLang="en-US" sz="2000" dirty="0"/>
              <a:t>の</a:t>
            </a:r>
            <a:endParaRPr kumimoji="1" lang="ja-JP" altLang="en-US" sz="2000" dirty="0"/>
          </a:p>
        </p:txBody>
      </p:sp>
      <p:sp>
        <p:nvSpPr>
          <p:cNvPr id="12" name="テキスト ボックス 11"/>
          <p:cNvSpPr txBox="1"/>
          <p:nvPr/>
        </p:nvSpPr>
        <p:spPr>
          <a:xfrm>
            <a:off x="630906" y="2184964"/>
            <a:ext cx="697627" cy="400110"/>
          </a:xfrm>
          <a:prstGeom prst="rect">
            <a:avLst/>
          </a:prstGeom>
          <a:noFill/>
        </p:spPr>
        <p:txBody>
          <a:bodyPr wrap="none" rtlCol="0">
            <a:spAutoFit/>
          </a:bodyPr>
          <a:lstStyle/>
          <a:p>
            <a:r>
              <a:rPr lang="ja-JP" altLang="en-US" sz="2000" dirty="0" smtClean="0"/>
              <a:t>行動</a:t>
            </a:r>
            <a:endParaRPr kumimoji="1" lang="ja-JP" altLang="en-US" sz="2000" dirty="0"/>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1166816269"/>
              </p:ext>
            </p:extLst>
          </p:nvPr>
        </p:nvGraphicFramePr>
        <p:xfrm>
          <a:off x="1295214" y="2077290"/>
          <a:ext cx="557212" cy="557212"/>
        </p:xfrm>
        <a:graphic>
          <a:graphicData uri="http://schemas.openxmlformats.org/presentationml/2006/ole">
            <mc:AlternateContent xmlns:mc="http://schemas.openxmlformats.org/markup-compatibility/2006">
              <mc:Choice xmlns:v="urn:schemas-microsoft-com:vml" Requires="v">
                <p:oleObj spid="_x0000_s2261" name="数式" r:id="rId9" imgW="253800" imgH="253800" progId="Equation.3">
                  <p:embed/>
                </p:oleObj>
              </mc:Choice>
              <mc:Fallback>
                <p:oleObj name="数式" r:id="rId9" imgW="253800" imgH="253800" progId="Equation.3">
                  <p:embed/>
                  <p:pic>
                    <p:nvPicPr>
                      <p:cNvPr id="0" name=""/>
                      <p:cNvPicPr/>
                      <p:nvPr/>
                    </p:nvPicPr>
                    <p:blipFill>
                      <a:blip r:embed="rId10"/>
                      <a:stretch>
                        <a:fillRect/>
                      </a:stretch>
                    </p:blipFill>
                    <p:spPr>
                      <a:xfrm>
                        <a:off x="1295214" y="2077290"/>
                        <a:ext cx="557212" cy="557212"/>
                      </a:xfrm>
                      <a:prstGeom prst="rect">
                        <a:avLst/>
                      </a:prstGeom>
                    </p:spPr>
                  </p:pic>
                </p:oleObj>
              </mc:Fallback>
            </mc:AlternateContent>
          </a:graphicData>
        </a:graphic>
      </p:graphicFrame>
      <p:sp>
        <p:nvSpPr>
          <p:cNvPr id="14" name="テキスト ボックス 13"/>
          <p:cNvSpPr txBox="1"/>
          <p:nvPr/>
        </p:nvSpPr>
        <p:spPr>
          <a:xfrm>
            <a:off x="1827712" y="2227917"/>
            <a:ext cx="1898277" cy="400110"/>
          </a:xfrm>
          <a:prstGeom prst="rect">
            <a:avLst/>
          </a:prstGeom>
          <a:noFill/>
        </p:spPr>
        <p:txBody>
          <a:bodyPr wrap="none" rtlCol="0">
            <a:spAutoFit/>
          </a:bodyPr>
          <a:lstStyle/>
          <a:p>
            <a:r>
              <a:rPr kumimoji="1" lang="ja-JP" altLang="en-US" sz="2000" dirty="0" smtClean="0"/>
              <a:t>を選択する確率</a:t>
            </a:r>
            <a:endParaRPr kumimoji="1" lang="ja-JP" altLang="en-US" sz="2000" dirty="0"/>
          </a:p>
        </p:txBody>
      </p:sp>
      <p:sp>
        <p:nvSpPr>
          <p:cNvPr id="15" name="テキスト ボックス 14"/>
          <p:cNvSpPr txBox="1"/>
          <p:nvPr/>
        </p:nvSpPr>
        <p:spPr>
          <a:xfrm>
            <a:off x="270304" y="2799101"/>
            <a:ext cx="5816016" cy="400110"/>
          </a:xfrm>
          <a:prstGeom prst="rect">
            <a:avLst/>
          </a:prstGeom>
          <a:noFill/>
        </p:spPr>
        <p:txBody>
          <a:bodyPr wrap="none" rtlCol="0">
            <a:spAutoFit/>
          </a:bodyPr>
          <a:lstStyle/>
          <a:p>
            <a:pPr marL="342900" indent="-342900">
              <a:buFont typeface="Arial" panose="020B0604020202020204" pitchFamily="34" charset="0"/>
              <a:buChar char="•"/>
            </a:pPr>
            <a:r>
              <a:rPr lang="ja-JP" altLang="en-US" sz="2000" dirty="0"/>
              <a:t>各エージェント</a:t>
            </a:r>
            <a:r>
              <a:rPr lang="ja-JP" altLang="en-US" sz="2000" dirty="0" smtClean="0"/>
              <a:t>の</a:t>
            </a:r>
            <a:r>
              <a:rPr lang="ja-JP" altLang="en-US" sz="2000" dirty="0"/>
              <a:t>各行動に</a:t>
            </a:r>
            <a:r>
              <a:rPr lang="ja-JP" altLang="en-US" sz="2000" dirty="0" smtClean="0"/>
              <a:t>対して</a:t>
            </a:r>
            <a:r>
              <a:rPr lang="en-US" altLang="ja-JP" sz="2000" dirty="0" smtClean="0"/>
              <a:t>Q</a:t>
            </a:r>
            <a:r>
              <a:rPr lang="ja-JP" altLang="en-US" sz="2000" dirty="0" smtClean="0"/>
              <a:t>値を元に算出</a:t>
            </a:r>
            <a:endParaRPr kumimoji="1" lang="ja-JP" altLang="en-US" sz="2000" dirty="0"/>
          </a:p>
        </p:txBody>
      </p:sp>
      <p:sp>
        <p:nvSpPr>
          <p:cNvPr id="16" name="テキスト ボックス 15"/>
          <p:cNvSpPr txBox="1"/>
          <p:nvPr/>
        </p:nvSpPr>
        <p:spPr>
          <a:xfrm>
            <a:off x="266307" y="3943541"/>
            <a:ext cx="7588937" cy="707886"/>
          </a:xfrm>
          <a:prstGeom prst="rect">
            <a:avLst/>
          </a:prstGeom>
          <a:noFill/>
        </p:spPr>
        <p:txBody>
          <a:bodyPr wrap="none" rtlCol="0">
            <a:spAutoFit/>
          </a:bodyPr>
          <a:lstStyle/>
          <a:p>
            <a:pPr marL="342900" indent="-342900">
              <a:buFont typeface="Arial" panose="020B0604020202020204" pitchFamily="34" charset="0"/>
              <a:buChar char="•"/>
            </a:pPr>
            <a:r>
              <a:rPr lang="ja-JP" altLang="en-US" sz="2000" dirty="0" smtClean="0"/>
              <a:t>ステップごとに更新することで他エージェントの直前ステップまでの</a:t>
            </a:r>
            <a:endParaRPr lang="en-US" altLang="ja-JP" sz="2000" dirty="0" smtClean="0"/>
          </a:p>
          <a:p>
            <a:r>
              <a:rPr lang="ja-JP" altLang="en-US" sz="2000" dirty="0"/>
              <a:t>　</a:t>
            </a:r>
            <a:r>
              <a:rPr lang="ja-JP" altLang="en-US" sz="2000" dirty="0" smtClean="0"/>
              <a:t>　選択する行動の傾向を利用する</a:t>
            </a:r>
            <a:endParaRPr kumimoji="1" lang="ja-JP" altLang="en-US" sz="2000" dirty="0"/>
          </a:p>
        </p:txBody>
      </p:sp>
      <p:sp>
        <p:nvSpPr>
          <p:cNvPr id="18" name="テキスト ボックス 17"/>
          <p:cNvSpPr txBox="1"/>
          <p:nvPr/>
        </p:nvSpPr>
        <p:spPr>
          <a:xfrm>
            <a:off x="274422" y="3309850"/>
            <a:ext cx="7579319" cy="400110"/>
          </a:xfrm>
          <a:prstGeom prst="rect">
            <a:avLst/>
          </a:prstGeom>
          <a:noFill/>
        </p:spPr>
        <p:txBody>
          <a:bodyPr wrap="none" rtlCol="0">
            <a:spAutoFit/>
          </a:bodyPr>
          <a:lstStyle/>
          <a:p>
            <a:pPr marL="342900" indent="-342900">
              <a:buFont typeface="Arial" panose="020B0604020202020204" pitchFamily="34" charset="0"/>
              <a:buChar char="•"/>
            </a:pPr>
            <a:r>
              <a:rPr lang="ja-JP" altLang="en-US" sz="2000" dirty="0" smtClean="0"/>
              <a:t>行動選択開始時の</a:t>
            </a:r>
            <a:r>
              <a:rPr lang="en-US" altLang="ja-JP" sz="2000" dirty="0" smtClean="0"/>
              <a:t>0</a:t>
            </a:r>
            <a:r>
              <a:rPr lang="ja-JP" altLang="en-US" sz="2000" dirty="0" smtClean="0"/>
              <a:t>ステップ目で算出．</a:t>
            </a:r>
            <a:r>
              <a:rPr lang="en-US" altLang="ja-JP" sz="2000" dirty="0" smtClean="0"/>
              <a:t>1</a:t>
            </a:r>
            <a:r>
              <a:rPr lang="ja-JP" altLang="en-US" sz="2000" dirty="0" smtClean="0"/>
              <a:t>ステップごとに更新する．</a:t>
            </a:r>
            <a:endParaRPr kumimoji="1" lang="ja-JP" altLang="en-US" sz="2000" dirty="0"/>
          </a:p>
        </p:txBody>
      </p:sp>
    </p:spTree>
    <p:extLst>
      <p:ext uri="{BB962C8B-B14F-4D97-AF65-F5344CB8AC3E}">
        <p14:creationId xmlns:p14="http://schemas.microsoft.com/office/powerpoint/2010/main" val="2427305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685198"/>
          </a:xfrm>
        </p:spPr>
        <p:txBody>
          <a:bodyPr>
            <a:normAutofit fontScale="90000"/>
          </a:bodyPr>
          <a:lstStyle/>
          <a:p>
            <a:r>
              <a:rPr kumimoji="1" lang="ja-JP" altLang="en-US" dirty="0" smtClean="0"/>
              <a:t>ロボットと</a:t>
            </a:r>
            <a:r>
              <a:rPr lang="ja-JP" altLang="en-US" dirty="0"/>
              <a:t>強化</a:t>
            </a:r>
            <a:r>
              <a:rPr kumimoji="1" lang="ja-JP" altLang="en-US" dirty="0" smtClean="0"/>
              <a:t>学習</a:t>
            </a:r>
            <a:endParaRPr kumimoji="1" lang="ja-JP" altLang="en-US" dirty="0"/>
          </a:p>
        </p:txBody>
      </p:sp>
      <p:sp>
        <p:nvSpPr>
          <p:cNvPr id="4" name="テキスト ボックス 3"/>
          <p:cNvSpPr txBox="1"/>
          <p:nvPr/>
        </p:nvSpPr>
        <p:spPr>
          <a:xfrm>
            <a:off x="1958004" y="3116875"/>
            <a:ext cx="5078634" cy="400110"/>
          </a:xfrm>
          <a:prstGeom prst="rect">
            <a:avLst/>
          </a:prstGeom>
          <a:noFill/>
        </p:spPr>
        <p:txBody>
          <a:bodyPr wrap="none" rtlCol="0">
            <a:spAutoFit/>
          </a:bodyPr>
          <a:lstStyle/>
          <a:p>
            <a:r>
              <a:rPr kumimoji="1" lang="ja-JP" altLang="en-US" sz="2000" dirty="0" smtClean="0"/>
              <a:t>ロボットに</a:t>
            </a:r>
            <a:r>
              <a:rPr lang="ja-JP" altLang="en-US" sz="2000" dirty="0" smtClean="0"/>
              <a:t>強化学習</a:t>
            </a:r>
            <a:r>
              <a:rPr kumimoji="1" lang="ja-JP" altLang="en-US" sz="2000" dirty="0" smtClean="0"/>
              <a:t>を行うエージェントを搭載</a:t>
            </a:r>
            <a:endParaRPr kumimoji="1" lang="ja-JP" altLang="en-US" sz="2000" dirty="0"/>
          </a:p>
        </p:txBody>
      </p:sp>
      <p:sp>
        <p:nvSpPr>
          <p:cNvPr id="5" name="下矢印 4"/>
          <p:cNvSpPr/>
          <p:nvPr/>
        </p:nvSpPr>
        <p:spPr>
          <a:xfrm>
            <a:off x="4090084" y="3781173"/>
            <a:ext cx="902043" cy="7908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460581" y="4802091"/>
            <a:ext cx="4185761" cy="461665"/>
          </a:xfrm>
          <a:prstGeom prst="rect">
            <a:avLst/>
          </a:prstGeom>
          <a:noFill/>
        </p:spPr>
        <p:txBody>
          <a:bodyPr wrap="none" rtlCol="0">
            <a:spAutoFit/>
          </a:bodyPr>
          <a:lstStyle/>
          <a:p>
            <a:r>
              <a:rPr kumimoji="1" lang="ja-JP" altLang="en-US" sz="2400" dirty="0" smtClean="0"/>
              <a:t>ロボットが自律的に行動を獲得</a:t>
            </a:r>
            <a:endParaRPr kumimoji="1" lang="en-US" altLang="ja-JP" sz="2400" dirty="0" smtClean="0"/>
          </a:p>
        </p:txBody>
      </p:sp>
      <p:sp>
        <p:nvSpPr>
          <p:cNvPr id="7" name="テキスト ボックス 6"/>
          <p:cNvSpPr txBox="1"/>
          <p:nvPr/>
        </p:nvSpPr>
        <p:spPr>
          <a:xfrm>
            <a:off x="319553" y="1185266"/>
            <a:ext cx="1762021" cy="461665"/>
          </a:xfrm>
          <a:prstGeom prst="rect">
            <a:avLst/>
          </a:prstGeom>
          <a:noFill/>
        </p:spPr>
        <p:txBody>
          <a:bodyPr wrap="none" rtlCol="0">
            <a:spAutoFit/>
          </a:bodyPr>
          <a:lstStyle/>
          <a:p>
            <a:pPr marL="342900" indent="-342900">
              <a:buFont typeface="Arial" panose="020B0604020202020204" pitchFamily="34" charset="0"/>
              <a:buChar char="•"/>
            </a:pPr>
            <a:r>
              <a:rPr kumimoji="1" lang="ja-JP" altLang="en-US" sz="2400" dirty="0" smtClean="0"/>
              <a:t>強化学習</a:t>
            </a:r>
            <a:endParaRPr kumimoji="1" lang="ja-JP" altLang="en-US" sz="2400" dirty="0"/>
          </a:p>
        </p:txBody>
      </p:sp>
      <p:sp>
        <p:nvSpPr>
          <p:cNvPr id="8" name="テキスト ボックス 7"/>
          <p:cNvSpPr txBox="1"/>
          <p:nvPr/>
        </p:nvSpPr>
        <p:spPr>
          <a:xfrm>
            <a:off x="763965" y="1881710"/>
            <a:ext cx="6974986" cy="1015663"/>
          </a:xfrm>
          <a:prstGeom prst="rect">
            <a:avLst/>
          </a:prstGeom>
          <a:noFill/>
        </p:spPr>
        <p:txBody>
          <a:bodyPr wrap="none" rtlCol="0">
            <a:spAutoFit/>
          </a:bodyPr>
          <a:lstStyle/>
          <a:p>
            <a:pPr marL="342900" indent="-342900">
              <a:buFont typeface="Arial" panose="020B0604020202020204" pitchFamily="34" charset="0"/>
              <a:buChar char="•"/>
            </a:pPr>
            <a:r>
              <a:rPr lang="ja-JP" altLang="en-US" sz="2000" dirty="0" smtClean="0"/>
              <a:t>機械</a:t>
            </a:r>
            <a:r>
              <a:rPr lang="ja-JP" altLang="en-US" sz="2000" dirty="0"/>
              <a:t>学習</a:t>
            </a:r>
            <a:r>
              <a:rPr lang="ja-JP" altLang="en-US" sz="2000" dirty="0" smtClean="0"/>
              <a:t>の手法の</a:t>
            </a:r>
            <a:r>
              <a:rPr lang="en-US" altLang="ja-JP" sz="2000" dirty="0" smtClean="0"/>
              <a:t>1</a:t>
            </a:r>
            <a:r>
              <a:rPr lang="ja-JP" altLang="en-US" sz="2000" dirty="0" smtClean="0"/>
              <a:t>つ</a:t>
            </a:r>
            <a:endParaRPr lang="en-US" altLang="ja-JP" sz="2000" dirty="0" smtClean="0"/>
          </a:p>
          <a:p>
            <a:pPr marL="342900" indent="-342900">
              <a:buFont typeface="Arial" panose="020B0604020202020204" pitchFamily="34" charset="0"/>
              <a:buChar char="•"/>
            </a:pPr>
            <a:r>
              <a:rPr lang="ja-JP" altLang="en-US" sz="2000" dirty="0" smtClean="0"/>
              <a:t>学習を行う者をエージェントという．</a:t>
            </a:r>
            <a:endParaRPr lang="en-US" altLang="ja-JP" sz="2000" dirty="0" smtClean="0"/>
          </a:p>
          <a:p>
            <a:pPr marL="342900" indent="-342900">
              <a:buFont typeface="Arial" panose="020B0604020202020204" pitchFamily="34" charset="0"/>
              <a:buChar char="•"/>
            </a:pPr>
            <a:r>
              <a:rPr lang="ja-JP" altLang="en-US" sz="2000" dirty="0" smtClean="0"/>
              <a:t>報酬を受け取ることで，ある環境に対する</a:t>
            </a:r>
            <a:r>
              <a:rPr lang="ja-JP" altLang="en-US" sz="2000" dirty="0"/>
              <a:t>適切</a:t>
            </a:r>
            <a:r>
              <a:rPr lang="ja-JP" altLang="en-US" sz="2000" dirty="0" smtClean="0"/>
              <a:t>な</a:t>
            </a:r>
            <a:r>
              <a:rPr lang="ja-JP" altLang="en-US" sz="2000" dirty="0"/>
              <a:t>行動</a:t>
            </a:r>
            <a:r>
              <a:rPr lang="ja-JP" altLang="en-US" sz="2000" dirty="0" smtClean="0"/>
              <a:t>を学習</a:t>
            </a:r>
            <a:endParaRPr lang="en-US" altLang="ja-JP" sz="2000" dirty="0" smtClean="0"/>
          </a:p>
        </p:txBody>
      </p:sp>
      <p:sp>
        <p:nvSpPr>
          <p:cNvPr id="11" name="テキスト ボックス 10"/>
          <p:cNvSpPr txBox="1"/>
          <p:nvPr/>
        </p:nvSpPr>
        <p:spPr>
          <a:xfrm>
            <a:off x="1200563" y="5263756"/>
            <a:ext cx="6973384" cy="830997"/>
          </a:xfrm>
          <a:prstGeom prst="rect">
            <a:avLst/>
          </a:prstGeom>
          <a:noFill/>
        </p:spPr>
        <p:txBody>
          <a:bodyPr wrap="none" rtlCol="0">
            <a:spAutoFit/>
          </a:bodyPr>
          <a:lstStyle/>
          <a:p>
            <a:pPr algn="ctr"/>
            <a:r>
              <a:rPr lang="ja-JP" altLang="en-US" sz="2400" dirty="0">
                <a:solidFill>
                  <a:srgbClr val="FF0000"/>
                </a:solidFill>
              </a:rPr>
              <a:t>ロボット</a:t>
            </a:r>
            <a:r>
              <a:rPr lang="ja-JP" altLang="en-US" sz="2400" dirty="0" smtClean="0">
                <a:solidFill>
                  <a:srgbClr val="FF0000"/>
                </a:solidFill>
              </a:rPr>
              <a:t>の行動</a:t>
            </a:r>
            <a:r>
              <a:rPr lang="ja-JP" altLang="en-US" sz="2400" dirty="0">
                <a:solidFill>
                  <a:srgbClr val="FF0000"/>
                </a:solidFill>
              </a:rPr>
              <a:t>戦略</a:t>
            </a:r>
            <a:r>
              <a:rPr lang="ja-JP" altLang="en-US" sz="2400" dirty="0" smtClean="0">
                <a:solidFill>
                  <a:srgbClr val="FF0000"/>
                </a:solidFill>
              </a:rPr>
              <a:t>を</a:t>
            </a:r>
            <a:r>
              <a:rPr lang="ja-JP" altLang="en-US" sz="2400" dirty="0">
                <a:solidFill>
                  <a:srgbClr val="FF0000"/>
                </a:solidFill>
              </a:rPr>
              <a:t>設計</a:t>
            </a:r>
            <a:r>
              <a:rPr lang="ja-JP" altLang="en-US" sz="2400" dirty="0" smtClean="0">
                <a:solidFill>
                  <a:srgbClr val="FF0000"/>
                </a:solidFill>
              </a:rPr>
              <a:t>することが</a:t>
            </a:r>
            <a:r>
              <a:rPr lang="ja-JP" altLang="en-US" sz="2400" dirty="0">
                <a:solidFill>
                  <a:srgbClr val="FF0000"/>
                </a:solidFill>
              </a:rPr>
              <a:t>困難</a:t>
            </a:r>
            <a:r>
              <a:rPr lang="ja-JP" altLang="en-US" sz="2400" dirty="0" smtClean="0">
                <a:solidFill>
                  <a:srgbClr val="FF0000"/>
                </a:solidFill>
              </a:rPr>
              <a:t>な</a:t>
            </a:r>
            <a:r>
              <a:rPr lang="ja-JP" altLang="en-US" sz="2400" dirty="0">
                <a:solidFill>
                  <a:srgbClr val="FF0000"/>
                </a:solidFill>
              </a:rPr>
              <a:t>場合</a:t>
            </a:r>
            <a:r>
              <a:rPr lang="ja-JP" altLang="en-US" sz="2400" dirty="0" smtClean="0">
                <a:solidFill>
                  <a:srgbClr val="FF0000"/>
                </a:solidFill>
              </a:rPr>
              <a:t>でも</a:t>
            </a:r>
            <a:endParaRPr lang="en-US" altLang="ja-JP" sz="2400" dirty="0" smtClean="0">
              <a:solidFill>
                <a:srgbClr val="FF0000"/>
              </a:solidFill>
            </a:endParaRPr>
          </a:p>
          <a:p>
            <a:pPr algn="ctr"/>
            <a:r>
              <a:rPr lang="ja-JP" altLang="en-US" sz="2400" dirty="0">
                <a:solidFill>
                  <a:srgbClr val="FF0000"/>
                </a:solidFill>
              </a:rPr>
              <a:t>ロボット</a:t>
            </a:r>
            <a:r>
              <a:rPr lang="ja-JP" altLang="en-US" sz="2400" dirty="0" smtClean="0">
                <a:solidFill>
                  <a:srgbClr val="FF0000"/>
                </a:solidFill>
              </a:rPr>
              <a:t>が</a:t>
            </a:r>
            <a:r>
              <a:rPr lang="ja-JP" altLang="en-US" sz="2400" dirty="0">
                <a:solidFill>
                  <a:srgbClr val="FF0000"/>
                </a:solidFill>
              </a:rPr>
              <a:t>自律的</a:t>
            </a:r>
            <a:r>
              <a:rPr lang="ja-JP" altLang="en-US" sz="2400" dirty="0" smtClean="0">
                <a:solidFill>
                  <a:srgbClr val="FF0000"/>
                </a:solidFill>
              </a:rPr>
              <a:t>に</a:t>
            </a:r>
            <a:r>
              <a:rPr lang="ja-JP" altLang="en-US" sz="2400" dirty="0">
                <a:solidFill>
                  <a:srgbClr val="FF0000"/>
                </a:solidFill>
              </a:rPr>
              <a:t>行動</a:t>
            </a:r>
            <a:r>
              <a:rPr lang="ja-JP" altLang="en-US" sz="2400" dirty="0" smtClean="0">
                <a:solidFill>
                  <a:srgbClr val="FF0000"/>
                </a:solidFill>
              </a:rPr>
              <a:t>を</a:t>
            </a:r>
            <a:r>
              <a:rPr lang="ja-JP" altLang="en-US" sz="2400" dirty="0">
                <a:solidFill>
                  <a:srgbClr val="FF0000"/>
                </a:solidFill>
              </a:rPr>
              <a:t>獲得</a:t>
            </a:r>
            <a:r>
              <a:rPr lang="ja-JP" altLang="en-US" sz="2400" dirty="0" smtClean="0">
                <a:solidFill>
                  <a:srgbClr val="FF0000"/>
                </a:solidFill>
              </a:rPr>
              <a:t>することができ</a:t>
            </a:r>
            <a:r>
              <a:rPr lang="ja-JP" altLang="en-US" sz="2400" dirty="0">
                <a:solidFill>
                  <a:srgbClr val="FF0000"/>
                </a:solidFill>
              </a:rPr>
              <a:t>る</a:t>
            </a:r>
            <a:endParaRPr lang="en-US" altLang="ja-JP" sz="2400" dirty="0" smtClean="0">
              <a:solidFill>
                <a:srgbClr val="FF0000"/>
              </a:solidFill>
            </a:endParaRPr>
          </a:p>
        </p:txBody>
      </p:sp>
    </p:spTree>
    <p:extLst>
      <p:ext uri="{BB962C8B-B14F-4D97-AF65-F5344CB8AC3E}">
        <p14:creationId xmlns:p14="http://schemas.microsoft.com/office/powerpoint/2010/main" val="35032761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771696"/>
          </a:xfrm>
        </p:spPr>
        <p:txBody>
          <a:bodyPr/>
          <a:lstStyle/>
          <a:p>
            <a:r>
              <a:rPr kumimoji="1" lang="ja-JP" altLang="en-US" dirty="0" smtClean="0"/>
              <a:t>行動遷移確率の算出方法</a:t>
            </a:r>
            <a:endParaRPr kumimoji="1" lang="ja-JP" altLang="en-US" dirty="0"/>
          </a:p>
        </p:txBody>
      </p:sp>
      <p:sp>
        <p:nvSpPr>
          <p:cNvPr id="3" name="コンテンツ プレースホルダー 2"/>
          <p:cNvSpPr>
            <a:spLocks noGrp="1"/>
          </p:cNvSpPr>
          <p:nvPr>
            <p:ph idx="1"/>
          </p:nvPr>
        </p:nvSpPr>
        <p:spPr>
          <a:xfrm>
            <a:off x="628650" y="1136823"/>
            <a:ext cx="7886700" cy="5040140"/>
          </a:xfrm>
        </p:spPr>
        <p:txBody>
          <a:bodyPr>
            <a:normAutofit/>
          </a:bodyPr>
          <a:lstStyle/>
          <a:p>
            <a:r>
              <a:rPr kumimoji="1" lang="ja-JP" altLang="en-US" sz="2400" dirty="0" smtClean="0"/>
              <a:t>各エージェントの現在の環境状態における各行動の</a:t>
            </a:r>
            <a:r>
              <a:rPr kumimoji="1" lang="en-US" altLang="ja-JP" sz="2400" dirty="0" smtClean="0"/>
              <a:t>Q</a:t>
            </a:r>
            <a:r>
              <a:rPr kumimoji="1" lang="ja-JP" altLang="en-US" sz="2400" dirty="0" smtClean="0"/>
              <a:t>値を比較</a:t>
            </a:r>
            <a:endParaRPr kumimoji="1" lang="en-US" altLang="ja-JP" sz="2400" dirty="0" smtClean="0"/>
          </a:p>
          <a:p>
            <a:r>
              <a:rPr lang="ja-JP" altLang="en-US" sz="2400" dirty="0"/>
              <a:t>各行動</a:t>
            </a:r>
            <a:r>
              <a:rPr lang="ja-JP" altLang="en-US" sz="2400" dirty="0" smtClean="0"/>
              <a:t>で他のエージェントの行動に対して</a:t>
            </a:r>
            <a:r>
              <a:rPr lang="en-US" altLang="ja-JP" sz="2400" dirty="0" smtClean="0"/>
              <a:t>1</a:t>
            </a:r>
            <a:r>
              <a:rPr lang="ja-JP" altLang="en-US" sz="2400" dirty="0" smtClean="0"/>
              <a:t>番値が高いものを最大の確率とする</a:t>
            </a:r>
            <a:endParaRPr lang="en-US" altLang="ja-JP" sz="2400" dirty="0" smtClean="0"/>
          </a:p>
          <a:p>
            <a:r>
              <a:rPr kumimoji="1" lang="ja-JP" altLang="en-US" sz="2400" dirty="0"/>
              <a:t>最大</a:t>
            </a:r>
            <a:r>
              <a:rPr kumimoji="1" lang="ja-JP" altLang="en-US" sz="2400" dirty="0" smtClean="0"/>
              <a:t>の</a:t>
            </a:r>
            <a:r>
              <a:rPr kumimoji="1" lang="ja-JP" altLang="en-US" sz="2400" dirty="0"/>
              <a:t>行動</a:t>
            </a:r>
            <a:r>
              <a:rPr kumimoji="1" lang="ja-JP" altLang="en-US" sz="2400" dirty="0" smtClean="0"/>
              <a:t>が複数</a:t>
            </a:r>
            <a:r>
              <a:rPr kumimoji="1" lang="ja-JP" altLang="en-US" sz="2400" dirty="0"/>
              <a:t>存在</a:t>
            </a:r>
            <a:r>
              <a:rPr kumimoji="1" lang="ja-JP" altLang="en-US" sz="2400" dirty="0" smtClean="0"/>
              <a:t>する時，同等の確率とする</a:t>
            </a:r>
            <a:endParaRPr kumimoji="1" lang="ja-JP" altLang="en-US" sz="24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059" y="3150765"/>
            <a:ext cx="8760941" cy="3563772"/>
          </a:xfrm>
          <a:prstGeom prst="rect">
            <a:avLst/>
          </a:prstGeom>
        </p:spPr>
      </p:pic>
    </p:spTree>
    <p:extLst>
      <p:ext uri="{BB962C8B-B14F-4D97-AF65-F5344CB8AC3E}">
        <p14:creationId xmlns:p14="http://schemas.microsoft.com/office/powerpoint/2010/main" val="2950216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771696"/>
          </a:xfrm>
        </p:spPr>
        <p:txBody>
          <a:bodyPr>
            <a:normAutofit/>
          </a:bodyPr>
          <a:lstStyle/>
          <a:p>
            <a:r>
              <a:rPr kumimoji="1" lang="ja-JP" altLang="en-US" dirty="0" smtClean="0"/>
              <a:t>協調的行動評価値の定義</a:t>
            </a:r>
            <a:endParaRPr kumimoji="1" lang="ja-JP" altLang="en-US" dirty="0"/>
          </a:p>
        </p:txBody>
      </p:sp>
      <p:sp>
        <p:nvSpPr>
          <p:cNvPr id="3" name="コンテンツ プレースホルダー 2"/>
          <p:cNvSpPr>
            <a:spLocks noGrp="1"/>
          </p:cNvSpPr>
          <p:nvPr>
            <p:ph idx="1"/>
          </p:nvPr>
        </p:nvSpPr>
        <p:spPr>
          <a:xfrm>
            <a:off x="35524" y="1136823"/>
            <a:ext cx="7886700" cy="543696"/>
          </a:xfrm>
        </p:spPr>
        <p:txBody>
          <a:bodyPr/>
          <a:lstStyle/>
          <a:p>
            <a:pPr marL="0" indent="0">
              <a:buNone/>
            </a:pPr>
            <a:r>
              <a:rPr kumimoji="1" lang="ja-JP" altLang="en-US" dirty="0" smtClean="0"/>
              <a:t>協調的行動評価値</a:t>
            </a:r>
            <a:endParaRPr kumimoji="1" lang="ja-JP" altLang="en-US" dirty="0"/>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3061181437"/>
              </p:ext>
            </p:extLst>
          </p:nvPr>
        </p:nvGraphicFramePr>
        <p:xfrm>
          <a:off x="2973388" y="1123950"/>
          <a:ext cx="947737" cy="568325"/>
        </p:xfrm>
        <a:graphic>
          <a:graphicData uri="http://schemas.openxmlformats.org/presentationml/2006/ole">
            <mc:AlternateContent xmlns:mc="http://schemas.openxmlformats.org/markup-compatibility/2006">
              <mc:Choice xmlns:v="urn:schemas-microsoft-com:vml" Requires="v">
                <p:oleObj spid="_x0000_s3278" name="数式" r:id="rId3" imgW="444240" imgH="266400" progId="Equation.3">
                  <p:embed/>
                </p:oleObj>
              </mc:Choice>
              <mc:Fallback>
                <p:oleObj name="数式" r:id="rId3" imgW="444240" imgH="266400" progId="Equation.3">
                  <p:embed/>
                  <p:pic>
                    <p:nvPicPr>
                      <p:cNvPr id="0" name=""/>
                      <p:cNvPicPr/>
                      <p:nvPr/>
                    </p:nvPicPr>
                    <p:blipFill>
                      <a:blip r:embed="rId4"/>
                      <a:stretch>
                        <a:fillRect/>
                      </a:stretch>
                    </p:blipFill>
                    <p:spPr>
                      <a:xfrm>
                        <a:off x="2973388" y="1123950"/>
                        <a:ext cx="947737" cy="568325"/>
                      </a:xfrm>
                      <a:prstGeom prst="rect">
                        <a:avLst/>
                      </a:prstGeom>
                    </p:spPr>
                  </p:pic>
                </p:oleObj>
              </mc:Fallback>
            </mc:AlternateContent>
          </a:graphicData>
        </a:graphic>
      </p:graphicFrame>
      <p:sp>
        <p:nvSpPr>
          <p:cNvPr id="5" name="テキスト ボックス 4"/>
          <p:cNvSpPr txBox="1"/>
          <p:nvPr/>
        </p:nvSpPr>
        <p:spPr>
          <a:xfrm>
            <a:off x="727502" y="1708464"/>
            <a:ext cx="7346883" cy="400110"/>
          </a:xfrm>
          <a:prstGeom prst="rect">
            <a:avLst/>
          </a:prstGeom>
          <a:noFill/>
        </p:spPr>
        <p:txBody>
          <a:bodyPr wrap="none" rtlCol="0">
            <a:spAutoFit/>
          </a:bodyPr>
          <a:lstStyle/>
          <a:p>
            <a:pPr marL="342900" indent="-342900">
              <a:buFont typeface="Arial" panose="020B0604020202020204" pitchFamily="34" charset="0"/>
              <a:buChar char="•"/>
            </a:pPr>
            <a:r>
              <a:rPr kumimoji="1" lang="ja-JP" altLang="en-US" sz="2000" dirty="0" smtClean="0"/>
              <a:t>各エージェントが行動を選択するときに使用する行動評価指標</a:t>
            </a:r>
            <a:endParaRPr kumimoji="1" lang="ja-JP" altLang="en-US" sz="2000" dirty="0"/>
          </a:p>
        </p:txBody>
      </p:sp>
      <p:sp>
        <p:nvSpPr>
          <p:cNvPr id="6" name="テキスト ボックス 5"/>
          <p:cNvSpPr txBox="1"/>
          <p:nvPr/>
        </p:nvSpPr>
        <p:spPr>
          <a:xfrm>
            <a:off x="727502" y="2166811"/>
            <a:ext cx="5347939" cy="400110"/>
          </a:xfrm>
          <a:prstGeom prst="rect">
            <a:avLst/>
          </a:prstGeom>
          <a:noFill/>
        </p:spPr>
        <p:txBody>
          <a:bodyPr wrap="none" rtlCol="0">
            <a:spAutoFit/>
          </a:bodyPr>
          <a:lstStyle/>
          <a:p>
            <a:pPr marL="342900" indent="-342900">
              <a:buFont typeface="Arial" panose="020B0604020202020204" pitchFamily="34" charset="0"/>
              <a:buChar char="•"/>
            </a:pPr>
            <a:r>
              <a:rPr kumimoji="1" lang="ja-JP" altLang="en-US" sz="2000" dirty="0" smtClean="0"/>
              <a:t>各エージェントの</a:t>
            </a:r>
            <a:r>
              <a:rPr lang="ja-JP" altLang="en-US" sz="2000" dirty="0" smtClean="0"/>
              <a:t>行動評価</a:t>
            </a:r>
            <a:r>
              <a:rPr kumimoji="1" lang="ja-JP" altLang="en-US" sz="2000" dirty="0" smtClean="0"/>
              <a:t>値と行動遷移確率</a:t>
            </a:r>
            <a:endParaRPr kumimoji="1" lang="ja-JP" altLang="en-US" sz="2000" dirty="0"/>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3048436732"/>
              </p:ext>
            </p:extLst>
          </p:nvPr>
        </p:nvGraphicFramePr>
        <p:xfrm>
          <a:off x="5922963" y="2025650"/>
          <a:ext cx="1423987" cy="668338"/>
        </p:xfrm>
        <a:graphic>
          <a:graphicData uri="http://schemas.openxmlformats.org/presentationml/2006/ole">
            <mc:AlternateContent xmlns:mc="http://schemas.openxmlformats.org/markup-compatibility/2006">
              <mc:Choice xmlns:v="urn:schemas-microsoft-com:vml" Requires="v">
                <p:oleObj spid="_x0000_s3279" name="数式" r:id="rId5" imgW="647640" imgH="304560" progId="Equation.3">
                  <p:embed/>
                </p:oleObj>
              </mc:Choice>
              <mc:Fallback>
                <p:oleObj name="数式" r:id="rId5" imgW="647640" imgH="304560" progId="Equation.3">
                  <p:embed/>
                  <p:pic>
                    <p:nvPicPr>
                      <p:cNvPr id="0" name=""/>
                      <p:cNvPicPr/>
                      <p:nvPr/>
                    </p:nvPicPr>
                    <p:blipFill>
                      <a:blip r:embed="rId6"/>
                      <a:stretch>
                        <a:fillRect/>
                      </a:stretch>
                    </p:blipFill>
                    <p:spPr>
                      <a:xfrm>
                        <a:off x="5922963" y="2025650"/>
                        <a:ext cx="1423987" cy="668338"/>
                      </a:xfrm>
                      <a:prstGeom prst="rect">
                        <a:avLst/>
                      </a:prstGeom>
                    </p:spPr>
                  </p:pic>
                </p:oleObj>
              </mc:Fallback>
            </mc:AlternateContent>
          </a:graphicData>
        </a:graphic>
      </p:graphicFrame>
      <p:sp>
        <p:nvSpPr>
          <p:cNvPr id="8" name="テキスト ボックス 7"/>
          <p:cNvSpPr txBox="1"/>
          <p:nvPr/>
        </p:nvSpPr>
        <p:spPr>
          <a:xfrm>
            <a:off x="7338263" y="2194339"/>
            <a:ext cx="1160895" cy="400110"/>
          </a:xfrm>
          <a:prstGeom prst="rect">
            <a:avLst/>
          </a:prstGeom>
          <a:noFill/>
        </p:spPr>
        <p:txBody>
          <a:bodyPr wrap="none" rtlCol="0">
            <a:spAutoFit/>
          </a:bodyPr>
          <a:lstStyle/>
          <a:p>
            <a:r>
              <a:rPr lang="ja-JP" altLang="en-US" sz="2000" dirty="0" smtClean="0"/>
              <a:t>から</a:t>
            </a:r>
            <a:r>
              <a:rPr lang="ja-JP" altLang="en-US" sz="2000" dirty="0"/>
              <a:t>算出</a:t>
            </a:r>
            <a:endParaRPr kumimoji="1" lang="ja-JP" altLang="en-US" sz="2000" dirty="0"/>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3357433897"/>
              </p:ext>
            </p:extLst>
          </p:nvPr>
        </p:nvGraphicFramePr>
        <p:xfrm>
          <a:off x="1172819" y="2680215"/>
          <a:ext cx="585787" cy="392112"/>
        </p:xfrm>
        <a:graphic>
          <a:graphicData uri="http://schemas.openxmlformats.org/presentationml/2006/ole">
            <mc:AlternateContent xmlns:mc="http://schemas.openxmlformats.org/markup-compatibility/2006">
              <mc:Choice xmlns:v="urn:schemas-microsoft-com:vml" Requires="v">
                <p:oleObj spid="_x0000_s3280" name="数式" r:id="rId7" imgW="266400" imgH="177480" progId="Equation.3">
                  <p:embed/>
                </p:oleObj>
              </mc:Choice>
              <mc:Fallback>
                <p:oleObj name="数式" r:id="rId7" imgW="266400" imgH="177480" progId="Equation.3">
                  <p:embed/>
                  <p:pic>
                    <p:nvPicPr>
                      <p:cNvPr id="0" name=""/>
                      <p:cNvPicPr/>
                      <p:nvPr/>
                    </p:nvPicPr>
                    <p:blipFill>
                      <a:blip r:embed="rId8"/>
                      <a:stretch>
                        <a:fillRect/>
                      </a:stretch>
                    </p:blipFill>
                    <p:spPr>
                      <a:xfrm>
                        <a:off x="1172819" y="2680215"/>
                        <a:ext cx="585787" cy="392112"/>
                      </a:xfrm>
                      <a:prstGeom prst="rect">
                        <a:avLst/>
                      </a:prstGeom>
                    </p:spPr>
                  </p:pic>
                </p:oleObj>
              </mc:Fallback>
            </mc:AlternateContent>
          </a:graphicData>
        </a:graphic>
      </p:graphicFrame>
      <p:sp>
        <p:nvSpPr>
          <p:cNvPr id="10" name="テキスト ボックス 9"/>
          <p:cNvSpPr txBox="1"/>
          <p:nvPr/>
        </p:nvSpPr>
        <p:spPr>
          <a:xfrm>
            <a:off x="1758606" y="2679272"/>
            <a:ext cx="4246675" cy="400110"/>
          </a:xfrm>
          <a:prstGeom prst="rect">
            <a:avLst/>
          </a:prstGeom>
          <a:noFill/>
        </p:spPr>
        <p:txBody>
          <a:bodyPr wrap="none" rtlCol="0">
            <a:spAutoFit/>
          </a:bodyPr>
          <a:lstStyle/>
          <a:p>
            <a:r>
              <a:rPr lang="ja-JP" altLang="en-US" sz="2000" dirty="0" smtClean="0"/>
              <a:t>は各エージェントが所持する行動の数</a:t>
            </a:r>
            <a:endParaRPr kumimoji="1" lang="ja-JP" altLang="en-US" sz="2000" dirty="0"/>
          </a:p>
        </p:txBody>
      </p:sp>
      <p:graphicFrame>
        <p:nvGraphicFramePr>
          <p:cNvPr id="11" name="コンテンツ プレースホルダー 4"/>
          <p:cNvGraphicFramePr>
            <a:graphicFrameLocks noChangeAspect="1"/>
          </p:cNvGraphicFramePr>
          <p:nvPr>
            <p:extLst>
              <p:ext uri="{D42A27DB-BD31-4B8C-83A1-F6EECF244321}">
                <p14:modId xmlns:p14="http://schemas.microsoft.com/office/powerpoint/2010/main" val="610931545"/>
              </p:ext>
            </p:extLst>
          </p:nvPr>
        </p:nvGraphicFramePr>
        <p:xfrm>
          <a:off x="1233488" y="2943225"/>
          <a:ext cx="7199312" cy="1233488"/>
        </p:xfrm>
        <a:graphic>
          <a:graphicData uri="http://schemas.openxmlformats.org/presentationml/2006/ole">
            <mc:AlternateContent xmlns:mc="http://schemas.openxmlformats.org/markup-compatibility/2006">
              <mc:Choice xmlns:v="urn:schemas-microsoft-com:vml" Requires="v">
                <p:oleObj spid="_x0000_s3281" name="数式" r:id="rId9" imgW="2527200" imgH="431640" progId="Equation.3">
                  <p:embed/>
                </p:oleObj>
              </mc:Choice>
              <mc:Fallback>
                <p:oleObj name="数式" r:id="rId9" imgW="2527200" imgH="431640" progId="Equation.3">
                  <p:embed/>
                  <p:pic>
                    <p:nvPicPr>
                      <p:cNvPr id="0" name=""/>
                      <p:cNvPicPr/>
                      <p:nvPr/>
                    </p:nvPicPr>
                    <p:blipFill>
                      <a:blip r:embed="rId10"/>
                      <a:stretch>
                        <a:fillRect/>
                      </a:stretch>
                    </p:blipFill>
                    <p:spPr>
                      <a:xfrm>
                        <a:off x="1233488" y="2943225"/>
                        <a:ext cx="7199312" cy="1233488"/>
                      </a:xfrm>
                      <a:prstGeom prst="rect">
                        <a:avLst/>
                      </a:prstGeom>
                    </p:spPr>
                  </p:pic>
                </p:oleObj>
              </mc:Fallback>
            </mc:AlternateContent>
          </a:graphicData>
        </a:graphic>
      </p:graphicFrame>
      <p:pic>
        <p:nvPicPr>
          <p:cNvPr id="13" name="図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7502" y="4064657"/>
            <a:ext cx="7518570" cy="2793343"/>
          </a:xfrm>
          <a:prstGeom prst="rect">
            <a:avLst/>
          </a:prstGeom>
        </p:spPr>
      </p:pic>
    </p:spTree>
    <p:extLst>
      <p:ext uri="{BB962C8B-B14F-4D97-AF65-F5344CB8AC3E}">
        <p14:creationId xmlns:p14="http://schemas.microsoft.com/office/powerpoint/2010/main" val="3597895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55625" y="172956"/>
            <a:ext cx="7886700" cy="784052"/>
          </a:xfrm>
        </p:spPr>
        <p:txBody>
          <a:bodyPr/>
          <a:lstStyle/>
          <a:p>
            <a:r>
              <a:rPr kumimoji="1" lang="ja-JP" altLang="en-US" dirty="0" smtClean="0"/>
              <a:t>行動遷移確率の更新</a:t>
            </a:r>
            <a:endParaRPr kumimoji="1" lang="ja-JP" altLang="en-US" dirty="0"/>
          </a:p>
        </p:txBody>
      </p:sp>
      <p:sp>
        <p:nvSpPr>
          <p:cNvPr id="3" name="コンテンツ プレースホルダー 2"/>
          <p:cNvSpPr>
            <a:spLocks noGrp="1"/>
          </p:cNvSpPr>
          <p:nvPr>
            <p:ph idx="1"/>
          </p:nvPr>
        </p:nvSpPr>
        <p:spPr>
          <a:xfrm>
            <a:off x="432486" y="957008"/>
            <a:ext cx="8711514" cy="1595180"/>
          </a:xfrm>
        </p:spPr>
        <p:txBody>
          <a:bodyPr>
            <a:normAutofit/>
          </a:bodyPr>
          <a:lstStyle/>
          <a:p>
            <a:r>
              <a:rPr kumimoji="1" lang="ja-JP" altLang="en-US" sz="2400" dirty="0" smtClean="0"/>
              <a:t>各エージェントが行動選択後，各エージェントの行動遷移確率を更新</a:t>
            </a:r>
            <a:endParaRPr kumimoji="1" lang="en-US" altLang="ja-JP" sz="2400" dirty="0" smtClean="0"/>
          </a:p>
          <a:p>
            <a:r>
              <a:rPr lang="ja-JP" altLang="en-US" sz="2400" dirty="0"/>
              <a:t>各エージェント</a:t>
            </a:r>
            <a:r>
              <a:rPr lang="ja-JP" altLang="en-US" sz="2400" dirty="0" smtClean="0"/>
              <a:t>が</a:t>
            </a:r>
            <a:r>
              <a:rPr lang="ja-JP" altLang="en-US" sz="2400" dirty="0"/>
              <a:t>選択</a:t>
            </a:r>
            <a:r>
              <a:rPr lang="ja-JP" altLang="en-US" sz="2400" dirty="0" smtClean="0"/>
              <a:t>した</a:t>
            </a:r>
            <a:r>
              <a:rPr lang="ja-JP" altLang="en-US" sz="2400" dirty="0"/>
              <a:t>行動に</a:t>
            </a:r>
            <a:r>
              <a:rPr lang="ja-JP" altLang="en-US" sz="2400" dirty="0" smtClean="0"/>
              <a:t>対して，他エージェントの選択した行動に対しては式（</a:t>
            </a:r>
            <a:r>
              <a:rPr lang="en-US" altLang="ja-JP" sz="2400" dirty="0" smtClean="0"/>
              <a:t>2</a:t>
            </a:r>
            <a:r>
              <a:rPr lang="ja-JP" altLang="en-US" sz="2400" dirty="0" smtClean="0"/>
              <a:t>），その他の行動に対しては式（</a:t>
            </a:r>
            <a:r>
              <a:rPr lang="en-US" altLang="ja-JP" sz="2400" dirty="0" smtClean="0"/>
              <a:t>3</a:t>
            </a:r>
            <a:r>
              <a:rPr lang="ja-JP" altLang="en-US" sz="2400" dirty="0" smtClean="0"/>
              <a:t>）を適用</a:t>
            </a:r>
            <a:endParaRPr kumimoji="1" lang="ja-JP" altLang="en-US" sz="2400" dirty="0"/>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52033846"/>
              </p:ext>
            </p:extLst>
          </p:nvPr>
        </p:nvGraphicFramePr>
        <p:xfrm>
          <a:off x="981075" y="2465173"/>
          <a:ext cx="7404100" cy="715963"/>
        </p:xfrm>
        <a:graphic>
          <a:graphicData uri="http://schemas.openxmlformats.org/presentationml/2006/ole">
            <mc:AlternateContent xmlns:mc="http://schemas.openxmlformats.org/markup-compatibility/2006">
              <mc:Choice xmlns:v="urn:schemas-microsoft-com:vml" Requires="v">
                <p:oleObj spid="_x0000_s4294" name="数式" r:id="rId3" imgW="2628720" imgH="253800" progId="Equation.3">
                  <p:embed/>
                </p:oleObj>
              </mc:Choice>
              <mc:Fallback>
                <p:oleObj name="数式" r:id="rId3" imgW="2628720" imgH="253800" progId="Equation.3">
                  <p:embed/>
                  <p:pic>
                    <p:nvPicPr>
                      <p:cNvPr id="0" name=""/>
                      <p:cNvPicPr/>
                      <p:nvPr/>
                    </p:nvPicPr>
                    <p:blipFill>
                      <a:blip r:embed="rId4"/>
                      <a:stretch>
                        <a:fillRect/>
                      </a:stretch>
                    </p:blipFill>
                    <p:spPr>
                      <a:xfrm>
                        <a:off x="981075" y="2465173"/>
                        <a:ext cx="7404100" cy="715963"/>
                      </a:xfrm>
                      <a:prstGeom prst="rect">
                        <a:avLst/>
                      </a:prstGeom>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2373906296"/>
              </p:ext>
            </p:extLst>
          </p:nvPr>
        </p:nvGraphicFramePr>
        <p:xfrm>
          <a:off x="998538" y="3181350"/>
          <a:ext cx="7443787" cy="715963"/>
        </p:xfrm>
        <a:graphic>
          <a:graphicData uri="http://schemas.openxmlformats.org/presentationml/2006/ole">
            <mc:AlternateContent xmlns:mc="http://schemas.openxmlformats.org/markup-compatibility/2006">
              <mc:Choice xmlns:v="urn:schemas-microsoft-com:vml" Requires="v">
                <p:oleObj spid="_x0000_s4295" name="数式" r:id="rId5" imgW="2641320" imgH="253800" progId="Equation.3">
                  <p:embed/>
                </p:oleObj>
              </mc:Choice>
              <mc:Fallback>
                <p:oleObj name="数式" r:id="rId5" imgW="2641320" imgH="253800" progId="Equation.3">
                  <p:embed/>
                  <p:pic>
                    <p:nvPicPr>
                      <p:cNvPr id="0" name=""/>
                      <p:cNvPicPr/>
                      <p:nvPr/>
                    </p:nvPicPr>
                    <p:blipFill>
                      <a:blip r:embed="rId6"/>
                      <a:stretch>
                        <a:fillRect/>
                      </a:stretch>
                    </p:blipFill>
                    <p:spPr>
                      <a:xfrm>
                        <a:off x="998538" y="3181350"/>
                        <a:ext cx="7443787" cy="715963"/>
                      </a:xfrm>
                      <a:prstGeom prst="rect">
                        <a:avLst/>
                      </a:prstGeom>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2816154346"/>
              </p:ext>
            </p:extLst>
          </p:nvPr>
        </p:nvGraphicFramePr>
        <p:xfrm>
          <a:off x="6615971" y="3838837"/>
          <a:ext cx="1525072" cy="443120"/>
        </p:xfrm>
        <a:graphic>
          <a:graphicData uri="http://schemas.openxmlformats.org/presentationml/2006/ole">
            <mc:AlternateContent xmlns:mc="http://schemas.openxmlformats.org/markup-compatibility/2006">
              <mc:Choice xmlns:v="urn:schemas-microsoft-com:vml" Requires="v">
                <p:oleObj spid="_x0000_s4296" name="数式" r:id="rId7" imgW="698400" imgH="203040" progId="Equation.3">
                  <p:embed/>
                </p:oleObj>
              </mc:Choice>
              <mc:Fallback>
                <p:oleObj name="数式" r:id="rId7" imgW="698400" imgH="203040" progId="Equation.3">
                  <p:embed/>
                  <p:pic>
                    <p:nvPicPr>
                      <p:cNvPr id="0" name=""/>
                      <p:cNvPicPr/>
                      <p:nvPr/>
                    </p:nvPicPr>
                    <p:blipFill>
                      <a:blip r:embed="rId8"/>
                      <a:stretch>
                        <a:fillRect/>
                      </a:stretch>
                    </p:blipFill>
                    <p:spPr>
                      <a:xfrm>
                        <a:off x="6615971" y="3838837"/>
                        <a:ext cx="1525072" cy="443120"/>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3879225817"/>
              </p:ext>
            </p:extLst>
          </p:nvPr>
        </p:nvGraphicFramePr>
        <p:xfrm>
          <a:off x="5366522" y="3823826"/>
          <a:ext cx="331787" cy="442913"/>
        </p:xfrm>
        <a:graphic>
          <a:graphicData uri="http://schemas.openxmlformats.org/presentationml/2006/ole">
            <mc:AlternateContent xmlns:mc="http://schemas.openxmlformats.org/markup-compatibility/2006">
              <mc:Choice xmlns:v="urn:schemas-microsoft-com:vml" Requires="v">
                <p:oleObj spid="_x0000_s4297" name="数式" r:id="rId9" imgW="152280" imgH="203040" progId="Equation.3">
                  <p:embed/>
                </p:oleObj>
              </mc:Choice>
              <mc:Fallback>
                <p:oleObj name="数式" r:id="rId9" imgW="152280" imgH="203040" progId="Equation.3">
                  <p:embed/>
                  <p:pic>
                    <p:nvPicPr>
                      <p:cNvPr id="0" name=""/>
                      <p:cNvPicPr/>
                      <p:nvPr/>
                    </p:nvPicPr>
                    <p:blipFill>
                      <a:blip r:embed="rId10"/>
                      <a:stretch>
                        <a:fillRect/>
                      </a:stretch>
                    </p:blipFill>
                    <p:spPr>
                      <a:xfrm>
                        <a:off x="5366522" y="3823826"/>
                        <a:ext cx="331787" cy="442913"/>
                      </a:xfrm>
                      <a:prstGeom prst="rect">
                        <a:avLst/>
                      </a:prstGeom>
                    </p:spPr>
                  </p:pic>
                </p:oleObj>
              </mc:Fallback>
            </mc:AlternateContent>
          </a:graphicData>
        </a:graphic>
      </p:graphicFrame>
      <p:sp>
        <p:nvSpPr>
          <p:cNvPr id="9" name="テキスト ボックス 8"/>
          <p:cNvSpPr txBox="1"/>
          <p:nvPr/>
        </p:nvSpPr>
        <p:spPr>
          <a:xfrm>
            <a:off x="5738808" y="3838837"/>
            <a:ext cx="877163" cy="369332"/>
          </a:xfrm>
          <a:prstGeom prst="rect">
            <a:avLst/>
          </a:prstGeom>
          <a:noFill/>
        </p:spPr>
        <p:txBody>
          <a:bodyPr wrap="none" rtlCol="0">
            <a:spAutoFit/>
          </a:bodyPr>
          <a:lstStyle/>
          <a:p>
            <a:r>
              <a:rPr kumimoji="1" lang="ja-JP" altLang="en-US" dirty="0" smtClean="0"/>
              <a:t>は係数</a:t>
            </a:r>
            <a:endParaRPr kumimoji="1" lang="ja-JP" altLang="en-US" dirty="0"/>
          </a:p>
        </p:txBody>
      </p:sp>
      <p:pic>
        <p:nvPicPr>
          <p:cNvPr id="10" name="図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66094" y="4208169"/>
            <a:ext cx="5465762" cy="2524233"/>
          </a:xfrm>
          <a:prstGeom prst="rect">
            <a:avLst/>
          </a:prstGeom>
        </p:spPr>
      </p:pic>
    </p:spTree>
    <p:extLst>
      <p:ext uri="{BB962C8B-B14F-4D97-AF65-F5344CB8AC3E}">
        <p14:creationId xmlns:p14="http://schemas.microsoft.com/office/powerpoint/2010/main" val="1983141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648128"/>
          </a:xfrm>
        </p:spPr>
        <p:txBody>
          <a:bodyPr>
            <a:normAutofit/>
          </a:bodyPr>
          <a:lstStyle/>
          <a:p>
            <a:r>
              <a:rPr kumimoji="1" lang="ja-JP" altLang="en-US" sz="4000" dirty="0" smtClean="0"/>
              <a:t>ロボット</a:t>
            </a:r>
            <a:r>
              <a:rPr kumimoji="1" lang="en-US" altLang="ja-JP" sz="4000" dirty="0" smtClean="0"/>
              <a:t>1</a:t>
            </a:r>
            <a:r>
              <a:rPr kumimoji="1" lang="ja-JP" altLang="en-US" sz="4000" dirty="0" smtClean="0"/>
              <a:t>回の出力行動決定の流れ</a:t>
            </a:r>
            <a:endParaRPr kumimoji="1" lang="ja-JP" altLang="en-US" sz="4000" dirty="0"/>
          </a:p>
        </p:txBody>
      </p:sp>
      <p:sp>
        <p:nvSpPr>
          <p:cNvPr id="4" name="テキスト ボックス 3"/>
          <p:cNvSpPr txBox="1"/>
          <p:nvPr/>
        </p:nvSpPr>
        <p:spPr>
          <a:xfrm>
            <a:off x="191776" y="1128410"/>
            <a:ext cx="2241319" cy="461665"/>
          </a:xfrm>
          <a:prstGeom prst="rect">
            <a:avLst/>
          </a:prstGeom>
          <a:noFill/>
        </p:spPr>
        <p:txBody>
          <a:bodyPr wrap="none" rtlCol="0">
            <a:spAutoFit/>
          </a:bodyPr>
          <a:lstStyle/>
          <a:p>
            <a:pPr marL="342900" indent="-342900">
              <a:buFont typeface="Arial" panose="020B0604020202020204" pitchFamily="34" charset="0"/>
              <a:buChar char="•"/>
            </a:pPr>
            <a:r>
              <a:rPr kumimoji="1" lang="en-US" altLang="ja-JP" sz="2400" dirty="0" smtClean="0"/>
              <a:t>0</a:t>
            </a:r>
            <a:r>
              <a:rPr kumimoji="1" lang="ja-JP" altLang="en-US" sz="2400" dirty="0" smtClean="0"/>
              <a:t>ステップ目</a:t>
            </a:r>
            <a:endParaRPr kumimoji="1" lang="ja-JP" altLang="en-US" sz="2400" dirty="0"/>
          </a:p>
        </p:txBody>
      </p:sp>
      <p:sp>
        <p:nvSpPr>
          <p:cNvPr id="5" name="テキスト ボックス 4"/>
          <p:cNvSpPr txBox="1"/>
          <p:nvPr/>
        </p:nvSpPr>
        <p:spPr>
          <a:xfrm>
            <a:off x="290630" y="1590075"/>
            <a:ext cx="7922494" cy="1200329"/>
          </a:xfrm>
          <a:prstGeom prst="rect">
            <a:avLst/>
          </a:prstGeom>
          <a:noFill/>
        </p:spPr>
        <p:txBody>
          <a:bodyPr wrap="square" rtlCol="0">
            <a:spAutoFit/>
          </a:bodyPr>
          <a:lstStyle/>
          <a:p>
            <a:pPr marL="342900" indent="-342900">
              <a:buFont typeface="+mj-lt"/>
              <a:buAutoNum type="arabicPeriod"/>
            </a:pPr>
            <a:r>
              <a:rPr kumimoji="1" lang="ja-JP" altLang="en-US" dirty="0" smtClean="0"/>
              <a:t>環境状態を取得</a:t>
            </a:r>
            <a:endParaRPr kumimoji="1" lang="en-US" altLang="ja-JP" dirty="0" smtClean="0"/>
          </a:p>
          <a:p>
            <a:pPr marL="342900" indent="-342900">
              <a:buFont typeface="+mj-lt"/>
              <a:buAutoNum type="arabicPeriod"/>
            </a:pPr>
            <a:r>
              <a:rPr lang="ja-JP" altLang="en-US" dirty="0" smtClean="0"/>
              <a:t>各エージェント</a:t>
            </a:r>
            <a:r>
              <a:rPr lang="ja-JP" altLang="en-US" dirty="0"/>
              <a:t>は</a:t>
            </a:r>
            <a:r>
              <a:rPr lang="ja-JP" altLang="en-US" dirty="0" smtClean="0"/>
              <a:t>行動遷移確率を算出</a:t>
            </a:r>
            <a:endParaRPr lang="en-US" altLang="ja-JP" dirty="0" smtClean="0"/>
          </a:p>
          <a:p>
            <a:pPr marL="342900" indent="-342900">
              <a:buFont typeface="+mj-lt"/>
              <a:buAutoNum type="arabicPeriod"/>
            </a:pPr>
            <a:r>
              <a:rPr lang="ja-JP" altLang="en-US" dirty="0" smtClean="0"/>
              <a:t>各エージェントは行動評価値と行動遷移確率から協調的行動評価値を算出</a:t>
            </a:r>
            <a:endParaRPr lang="en-US" altLang="ja-JP" dirty="0" smtClean="0"/>
          </a:p>
          <a:p>
            <a:pPr marL="342900" indent="-342900">
              <a:buFont typeface="+mj-lt"/>
              <a:buAutoNum type="arabicPeriod"/>
            </a:pPr>
            <a:r>
              <a:rPr lang="ja-JP" altLang="en-US" dirty="0" smtClean="0"/>
              <a:t>各エージェントは協調的行動評価値が</a:t>
            </a:r>
            <a:r>
              <a:rPr lang="en-US" altLang="ja-JP" dirty="0" smtClean="0"/>
              <a:t>1</a:t>
            </a:r>
            <a:r>
              <a:rPr lang="ja-JP" altLang="en-US" dirty="0" smtClean="0"/>
              <a:t>番高い行動を選択</a:t>
            </a:r>
            <a:endParaRPr lang="en-US" altLang="ja-JP" dirty="0" smtClean="0"/>
          </a:p>
        </p:txBody>
      </p:sp>
      <p:sp>
        <p:nvSpPr>
          <p:cNvPr id="6" name="テキスト ボックス 5"/>
          <p:cNvSpPr txBox="1"/>
          <p:nvPr/>
        </p:nvSpPr>
        <p:spPr>
          <a:xfrm>
            <a:off x="191776" y="2790404"/>
            <a:ext cx="2856872" cy="461665"/>
          </a:xfrm>
          <a:prstGeom prst="rect">
            <a:avLst/>
          </a:prstGeom>
          <a:noFill/>
        </p:spPr>
        <p:txBody>
          <a:bodyPr wrap="none" rtlCol="0">
            <a:spAutoFit/>
          </a:bodyPr>
          <a:lstStyle/>
          <a:p>
            <a:pPr marL="342900" indent="-342900">
              <a:buFont typeface="Arial" panose="020B0604020202020204" pitchFamily="34" charset="0"/>
              <a:buChar char="•"/>
            </a:pPr>
            <a:r>
              <a:rPr lang="en-US" altLang="ja-JP" sz="2400" dirty="0"/>
              <a:t>1</a:t>
            </a:r>
            <a:r>
              <a:rPr kumimoji="1" lang="ja-JP" altLang="en-US" sz="2400" dirty="0" smtClean="0"/>
              <a:t>ステップ目</a:t>
            </a:r>
            <a:r>
              <a:rPr lang="ja-JP" altLang="en-US" sz="2400" dirty="0" smtClean="0"/>
              <a:t>以降</a:t>
            </a:r>
            <a:endParaRPr kumimoji="1" lang="ja-JP" altLang="en-US" sz="2400" dirty="0"/>
          </a:p>
        </p:txBody>
      </p:sp>
      <p:sp>
        <p:nvSpPr>
          <p:cNvPr id="7" name="テキスト ボックス 6"/>
          <p:cNvSpPr txBox="1"/>
          <p:nvPr/>
        </p:nvSpPr>
        <p:spPr>
          <a:xfrm>
            <a:off x="290630" y="3367224"/>
            <a:ext cx="9051078" cy="1200329"/>
          </a:xfrm>
          <a:prstGeom prst="rect">
            <a:avLst/>
          </a:prstGeom>
          <a:noFill/>
        </p:spPr>
        <p:txBody>
          <a:bodyPr wrap="square" rtlCol="0">
            <a:spAutoFit/>
          </a:bodyPr>
          <a:lstStyle/>
          <a:p>
            <a:pPr marL="342900" indent="-342900">
              <a:buFont typeface="+mj-lt"/>
              <a:buAutoNum type="arabicPeriod"/>
            </a:pPr>
            <a:r>
              <a:rPr lang="ja-JP" altLang="en-US" dirty="0"/>
              <a:t>各エージェントは他エージェント</a:t>
            </a:r>
            <a:r>
              <a:rPr lang="ja-JP" altLang="en-US" dirty="0" smtClean="0"/>
              <a:t>が前ステップで選択</a:t>
            </a:r>
            <a:r>
              <a:rPr lang="ja-JP" altLang="en-US" dirty="0"/>
              <a:t>した行動を元に行動遷移確率を更新</a:t>
            </a:r>
            <a:endParaRPr lang="en-US" altLang="ja-JP" dirty="0"/>
          </a:p>
          <a:p>
            <a:pPr marL="342900" indent="-342900">
              <a:buFont typeface="+mj-lt"/>
              <a:buAutoNum type="arabicPeriod"/>
            </a:pPr>
            <a:r>
              <a:rPr lang="ja-JP" altLang="en-US" dirty="0"/>
              <a:t>各エージェント</a:t>
            </a:r>
            <a:r>
              <a:rPr lang="ja-JP" altLang="en-US" dirty="0" smtClean="0"/>
              <a:t>は行動評価値</a:t>
            </a:r>
            <a:r>
              <a:rPr lang="ja-JP" altLang="en-US" dirty="0"/>
              <a:t>と更新した行動遷移確率</a:t>
            </a:r>
            <a:r>
              <a:rPr lang="ja-JP" altLang="en-US" dirty="0" smtClean="0"/>
              <a:t>から協調的行動評価値を算出</a:t>
            </a:r>
            <a:endParaRPr lang="en-US" altLang="ja-JP" dirty="0" smtClean="0"/>
          </a:p>
          <a:p>
            <a:pPr marL="342900" indent="-342900">
              <a:buFont typeface="+mj-lt"/>
              <a:buAutoNum type="arabicPeriod"/>
            </a:pPr>
            <a:r>
              <a:rPr lang="ja-JP" altLang="en-US" dirty="0"/>
              <a:t>各エージェント</a:t>
            </a:r>
            <a:r>
              <a:rPr lang="ja-JP" altLang="en-US" dirty="0" smtClean="0"/>
              <a:t>は協調的行動評価値が</a:t>
            </a:r>
            <a:r>
              <a:rPr lang="en-US" altLang="ja-JP" dirty="0" smtClean="0"/>
              <a:t>1</a:t>
            </a:r>
            <a:r>
              <a:rPr lang="ja-JP" altLang="en-US" dirty="0" smtClean="0"/>
              <a:t>番高い行動を選択</a:t>
            </a:r>
            <a:endParaRPr lang="en-US" altLang="ja-JP" dirty="0"/>
          </a:p>
          <a:p>
            <a:endParaRPr kumimoji="1" lang="ja-JP" altLang="en-US" dirty="0"/>
          </a:p>
        </p:txBody>
      </p:sp>
      <p:sp>
        <p:nvSpPr>
          <p:cNvPr id="8" name="テキスト ボックス 7"/>
          <p:cNvSpPr txBox="1"/>
          <p:nvPr/>
        </p:nvSpPr>
        <p:spPr>
          <a:xfrm>
            <a:off x="1914862" y="4431650"/>
            <a:ext cx="5314275" cy="400110"/>
          </a:xfrm>
          <a:prstGeom prst="rect">
            <a:avLst/>
          </a:prstGeom>
          <a:noFill/>
        </p:spPr>
        <p:txBody>
          <a:bodyPr wrap="none" rtlCol="0">
            <a:spAutoFit/>
          </a:bodyPr>
          <a:lstStyle/>
          <a:p>
            <a:r>
              <a:rPr lang="ja-JP" altLang="en-US" sz="2000" dirty="0" smtClean="0"/>
              <a:t>以降既定のステップ回数になるまで繰り返す</a:t>
            </a:r>
            <a:endParaRPr kumimoji="1" lang="ja-JP" altLang="en-US" sz="2000" dirty="0"/>
          </a:p>
        </p:txBody>
      </p:sp>
      <p:sp>
        <p:nvSpPr>
          <p:cNvPr id="10" name="テキスト ボックス 9"/>
          <p:cNvSpPr txBox="1"/>
          <p:nvPr/>
        </p:nvSpPr>
        <p:spPr>
          <a:xfrm>
            <a:off x="271847" y="5896186"/>
            <a:ext cx="8600303" cy="461665"/>
          </a:xfrm>
          <a:prstGeom prst="rect">
            <a:avLst/>
          </a:prstGeom>
          <a:noFill/>
        </p:spPr>
        <p:txBody>
          <a:bodyPr wrap="square" rtlCol="0">
            <a:spAutoFit/>
          </a:bodyPr>
          <a:lstStyle/>
          <a:p>
            <a:r>
              <a:rPr kumimoji="1" lang="ja-JP" altLang="en-US" sz="2400" dirty="0" smtClean="0"/>
              <a:t>既定のステップ時に選択した行動をロボットが出力する行動とする</a:t>
            </a:r>
            <a:endParaRPr kumimoji="1" lang="ja-JP" altLang="en-US" sz="2400" dirty="0"/>
          </a:p>
        </p:txBody>
      </p:sp>
      <p:sp>
        <p:nvSpPr>
          <p:cNvPr id="11" name="下矢印 10"/>
          <p:cNvSpPr/>
          <p:nvPr/>
        </p:nvSpPr>
        <p:spPr>
          <a:xfrm>
            <a:off x="3385751" y="5029200"/>
            <a:ext cx="2508422" cy="6178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95378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796409"/>
          </a:xfrm>
        </p:spPr>
        <p:txBody>
          <a:bodyPr/>
          <a:lstStyle/>
          <a:p>
            <a:r>
              <a:rPr kumimoji="1" lang="ja-JP" altLang="en-US" dirty="0" smtClean="0"/>
              <a:t>実験</a:t>
            </a:r>
            <a:endParaRPr kumimoji="1" lang="ja-JP" altLang="en-US" dirty="0"/>
          </a:p>
        </p:txBody>
      </p:sp>
      <p:sp>
        <p:nvSpPr>
          <p:cNvPr id="4" name="テキスト ボックス 3"/>
          <p:cNvSpPr txBox="1"/>
          <p:nvPr/>
        </p:nvSpPr>
        <p:spPr>
          <a:xfrm>
            <a:off x="766118" y="1383957"/>
            <a:ext cx="1762021" cy="461665"/>
          </a:xfrm>
          <a:prstGeom prst="rect">
            <a:avLst/>
          </a:prstGeom>
          <a:noFill/>
        </p:spPr>
        <p:txBody>
          <a:bodyPr wrap="none" rtlCol="0">
            <a:spAutoFit/>
          </a:bodyPr>
          <a:lstStyle/>
          <a:p>
            <a:pPr marL="342900" indent="-342900">
              <a:buFont typeface="Arial" panose="020B0604020202020204" pitchFamily="34" charset="0"/>
              <a:buChar char="•"/>
            </a:pPr>
            <a:r>
              <a:rPr kumimoji="1" lang="ja-JP" altLang="en-US" sz="2400" dirty="0" smtClean="0"/>
              <a:t>実験目的</a:t>
            </a:r>
            <a:endParaRPr kumimoji="1" lang="ja-JP" altLang="en-US" sz="2400" dirty="0"/>
          </a:p>
        </p:txBody>
      </p:sp>
      <p:sp>
        <p:nvSpPr>
          <p:cNvPr id="5" name="テキスト ボックス 4"/>
          <p:cNvSpPr txBox="1"/>
          <p:nvPr/>
        </p:nvSpPr>
        <p:spPr>
          <a:xfrm>
            <a:off x="766117" y="3533686"/>
            <a:ext cx="1762021" cy="461665"/>
          </a:xfrm>
          <a:prstGeom prst="rect">
            <a:avLst/>
          </a:prstGeom>
          <a:noFill/>
        </p:spPr>
        <p:txBody>
          <a:bodyPr wrap="none" rtlCol="0">
            <a:spAutoFit/>
          </a:bodyPr>
          <a:lstStyle/>
          <a:p>
            <a:pPr marL="342900" indent="-342900">
              <a:buFont typeface="Arial" panose="020B0604020202020204" pitchFamily="34" charset="0"/>
              <a:buChar char="•"/>
            </a:pPr>
            <a:r>
              <a:rPr kumimoji="1" lang="ja-JP" altLang="en-US" sz="2400" dirty="0" smtClean="0"/>
              <a:t>実験内容</a:t>
            </a:r>
            <a:endParaRPr kumimoji="1" lang="ja-JP" altLang="en-US" sz="2400" dirty="0"/>
          </a:p>
        </p:txBody>
      </p:sp>
      <p:sp>
        <p:nvSpPr>
          <p:cNvPr id="6" name="テキスト ボックス 5"/>
          <p:cNvSpPr txBox="1"/>
          <p:nvPr/>
        </p:nvSpPr>
        <p:spPr>
          <a:xfrm>
            <a:off x="1037967" y="1950990"/>
            <a:ext cx="6861174" cy="1477328"/>
          </a:xfrm>
          <a:prstGeom prst="rect">
            <a:avLst/>
          </a:prstGeom>
          <a:noFill/>
        </p:spPr>
        <p:txBody>
          <a:bodyPr wrap="none" rtlCol="0">
            <a:spAutoFit/>
          </a:bodyPr>
          <a:lstStyle/>
          <a:p>
            <a:pPr>
              <a:lnSpc>
                <a:spcPct val="150000"/>
              </a:lnSpc>
            </a:pPr>
            <a:r>
              <a:rPr kumimoji="1" lang="ja-JP" altLang="en-US" sz="2000" dirty="0" smtClean="0"/>
              <a:t>従来手法（協調行動を学習しないマルチエージェント）と</a:t>
            </a:r>
            <a:endParaRPr kumimoji="1" lang="en-US" altLang="ja-JP" sz="2000" dirty="0" smtClean="0"/>
          </a:p>
          <a:p>
            <a:pPr>
              <a:lnSpc>
                <a:spcPct val="150000"/>
              </a:lnSpc>
            </a:pPr>
            <a:r>
              <a:rPr lang="ja-JP" altLang="en-US" sz="2000" dirty="0" smtClean="0"/>
              <a:t>提案手法（協調行動を学習するマルチエージェント）を比較して</a:t>
            </a:r>
            <a:endParaRPr lang="en-US" altLang="ja-JP" sz="2000" dirty="0" smtClean="0"/>
          </a:p>
          <a:p>
            <a:pPr>
              <a:lnSpc>
                <a:spcPct val="150000"/>
              </a:lnSpc>
            </a:pPr>
            <a:r>
              <a:rPr kumimoji="1" lang="ja-JP" altLang="en-US" sz="2000" dirty="0" smtClean="0"/>
              <a:t>提案</a:t>
            </a:r>
            <a:r>
              <a:rPr kumimoji="1" lang="ja-JP" altLang="en-US" sz="2000" dirty="0"/>
              <a:t>手法</a:t>
            </a:r>
            <a:r>
              <a:rPr kumimoji="1" lang="ja-JP" altLang="en-US" sz="2000" dirty="0" smtClean="0"/>
              <a:t>の</a:t>
            </a:r>
            <a:r>
              <a:rPr kumimoji="1" lang="ja-JP" altLang="en-US" sz="2000" dirty="0"/>
              <a:t>有用性</a:t>
            </a:r>
            <a:r>
              <a:rPr kumimoji="1" lang="ja-JP" altLang="en-US" sz="2000" dirty="0" smtClean="0"/>
              <a:t>を示す</a:t>
            </a:r>
            <a:endParaRPr kumimoji="1" lang="ja-JP" altLang="en-US" sz="2000" dirty="0"/>
          </a:p>
        </p:txBody>
      </p:sp>
      <p:sp>
        <p:nvSpPr>
          <p:cNvPr id="7" name="テキスト ボックス 6"/>
          <p:cNvSpPr txBox="1"/>
          <p:nvPr/>
        </p:nvSpPr>
        <p:spPr>
          <a:xfrm>
            <a:off x="1037967" y="4206087"/>
            <a:ext cx="3071675" cy="501291"/>
          </a:xfrm>
          <a:prstGeom prst="rect">
            <a:avLst/>
          </a:prstGeom>
          <a:noFill/>
        </p:spPr>
        <p:txBody>
          <a:bodyPr wrap="none" rtlCol="0">
            <a:spAutoFit/>
          </a:bodyPr>
          <a:lstStyle/>
          <a:p>
            <a:pPr>
              <a:lnSpc>
                <a:spcPct val="150000"/>
              </a:lnSpc>
            </a:pPr>
            <a:r>
              <a:rPr kumimoji="1" lang="ja-JP" altLang="en-US" sz="2000" dirty="0" smtClean="0"/>
              <a:t>シミュレーションによる実験</a:t>
            </a:r>
            <a:endParaRPr kumimoji="1" lang="en-US" altLang="ja-JP" sz="2000" dirty="0" smtClean="0"/>
          </a:p>
        </p:txBody>
      </p:sp>
      <p:sp>
        <p:nvSpPr>
          <p:cNvPr id="8" name="テキスト ボックス 7"/>
          <p:cNvSpPr txBox="1"/>
          <p:nvPr/>
        </p:nvSpPr>
        <p:spPr>
          <a:xfrm>
            <a:off x="1037967" y="5027830"/>
            <a:ext cx="7582525" cy="707886"/>
          </a:xfrm>
          <a:prstGeom prst="rect">
            <a:avLst/>
          </a:prstGeom>
          <a:noFill/>
        </p:spPr>
        <p:txBody>
          <a:bodyPr wrap="none" rtlCol="0">
            <a:spAutoFit/>
          </a:bodyPr>
          <a:lstStyle/>
          <a:p>
            <a:r>
              <a:rPr kumimoji="1" lang="ja-JP" altLang="en-US" sz="2000" dirty="0" smtClean="0"/>
              <a:t>協調行動を学習しないマルチエージェント，</a:t>
            </a:r>
            <a:endParaRPr kumimoji="1" lang="en-US" altLang="ja-JP" sz="2000" dirty="0" smtClean="0"/>
          </a:p>
          <a:p>
            <a:r>
              <a:rPr kumimoji="1" lang="ja-JP" altLang="en-US" sz="2000" dirty="0" smtClean="0"/>
              <a:t>協調行動を学習するマルチエージェントの</a:t>
            </a:r>
            <a:r>
              <a:rPr kumimoji="1" lang="en-US" altLang="ja-JP" sz="2000" dirty="0" smtClean="0"/>
              <a:t>2</a:t>
            </a:r>
            <a:r>
              <a:rPr kumimoji="1" lang="ja-JP" altLang="en-US" sz="2000" dirty="0" smtClean="0"/>
              <a:t>手法をロボットに適用する</a:t>
            </a:r>
            <a:endParaRPr kumimoji="1" lang="ja-JP" altLang="en-US" sz="2000" dirty="0"/>
          </a:p>
        </p:txBody>
      </p:sp>
    </p:spTree>
    <p:extLst>
      <p:ext uri="{BB962C8B-B14F-4D97-AF65-F5344CB8AC3E}">
        <p14:creationId xmlns:p14="http://schemas.microsoft.com/office/powerpoint/2010/main" val="439749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845836"/>
          </a:xfrm>
        </p:spPr>
        <p:txBody>
          <a:bodyPr/>
          <a:lstStyle/>
          <a:p>
            <a:r>
              <a:rPr kumimoji="1" lang="ja-JP" altLang="en-US" dirty="0" smtClean="0"/>
              <a:t>対象とするロボット</a:t>
            </a:r>
            <a:endParaRPr kumimoji="1" lang="ja-JP" altLang="en-US" dirty="0"/>
          </a:p>
        </p:txBody>
      </p:sp>
      <p:sp>
        <p:nvSpPr>
          <p:cNvPr id="3" name="コンテンツ プレースホルダー 2"/>
          <p:cNvSpPr>
            <a:spLocks noGrp="1"/>
          </p:cNvSpPr>
          <p:nvPr>
            <p:ph idx="1"/>
          </p:nvPr>
        </p:nvSpPr>
        <p:spPr>
          <a:xfrm>
            <a:off x="492726" y="1210963"/>
            <a:ext cx="7886700" cy="469556"/>
          </a:xfrm>
        </p:spPr>
        <p:txBody>
          <a:bodyPr>
            <a:normAutofit lnSpcReduction="10000"/>
          </a:bodyPr>
          <a:lstStyle/>
          <a:p>
            <a:r>
              <a:rPr kumimoji="1" lang="ja-JP" altLang="en-US" dirty="0" smtClean="0"/>
              <a:t>ロボットアーム</a:t>
            </a:r>
            <a:endParaRPr kumimoji="1" lang="ja-JP" altLang="en-US" dirty="0"/>
          </a:p>
        </p:txBody>
      </p:sp>
      <p:sp>
        <p:nvSpPr>
          <p:cNvPr id="4" name="テキスト ボックス 3"/>
          <p:cNvSpPr txBox="1"/>
          <p:nvPr/>
        </p:nvSpPr>
        <p:spPr>
          <a:xfrm>
            <a:off x="933023" y="1680519"/>
            <a:ext cx="7277954" cy="501291"/>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kumimoji="1" lang="ja-JP" altLang="en-US" sz="2000" dirty="0" smtClean="0"/>
              <a:t>搭載されているアクチュエータを稼働させることで関節を動かす</a:t>
            </a:r>
            <a:endParaRPr kumimoji="1" lang="en-US" altLang="ja-JP" sz="2000" dirty="0" smtClean="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0022" y="2643475"/>
            <a:ext cx="6483956" cy="3868395"/>
          </a:xfrm>
          <a:prstGeom prst="rect">
            <a:avLst/>
          </a:prstGeom>
        </p:spPr>
      </p:pic>
    </p:spTree>
    <p:extLst>
      <p:ext uri="{BB962C8B-B14F-4D97-AF65-F5344CB8AC3E}">
        <p14:creationId xmlns:p14="http://schemas.microsoft.com/office/powerpoint/2010/main" val="1312856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779462"/>
          </a:xfrm>
        </p:spPr>
        <p:txBody>
          <a:bodyPr>
            <a:normAutofit/>
          </a:bodyPr>
          <a:lstStyle/>
          <a:p>
            <a:r>
              <a:rPr kumimoji="1" lang="ja-JP" altLang="en-US" sz="4000" dirty="0" smtClean="0"/>
              <a:t>実験タスク：リーチング動作</a:t>
            </a:r>
            <a:endParaRPr kumimoji="1" lang="ja-JP" altLang="en-US" sz="4000" dirty="0"/>
          </a:p>
        </p:txBody>
      </p:sp>
      <p:sp>
        <p:nvSpPr>
          <p:cNvPr id="3" name="コンテンツ プレースホルダー 2"/>
          <p:cNvSpPr>
            <a:spLocks noGrp="1"/>
          </p:cNvSpPr>
          <p:nvPr>
            <p:ph idx="1"/>
          </p:nvPr>
        </p:nvSpPr>
        <p:spPr>
          <a:xfrm>
            <a:off x="628650" y="1183071"/>
            <a:ext cx="7886700" cy="4351338"/>
          </a:xfrm>
        </p:spPr>
        <p:txBody>
          <a:bodyPr/>
          <a:lstStyle/>
          <a:p>
            <a:r>
              <a:rPr kumimoji="1" lang="ja-JP" altLang="en-US" dirty="0" smtClean="0"/>
              <a:t>目標物体がランダムに発生</a:t>
            </a:r>
            <a:endParaRPr kumimoji="1" lang="en-US" altLang="ja-JP" dirty="0" smtClean="0"/>
          </a:p>
          <a:p>
            <a:r>
              <a:rPr kumimoji="1" lang="ja-JP" altLang="en-US" dirty="0" smtClean="0"/>
              <a:t>関節を稼働させアームの先端を目標物体の位置に合わせる</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905" y="2342118"/>
            <a:ext cx="6782190" cy="4046324"/>
          </a:xfrm>
          <a:prstGeom prst="rect">
            <a:avLst/>
          </a:prstGeom>
        </p:spPr>
      </p:pic>
    </p:spTree>
    <p:extLst>
      <p:ext uri="{BB962C8B-B14F-4D97-AF65-F5344CB8AC3E}">
        <p14:creationId xmlns:p14="http://schemas.microsoft.com/office/powerpoint/2010/main" val="17665038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実験タスク：関節数と行動設定</a:t>
            </a:r>
            <a:endParaRPr kumimoji="1" lang="ja-JP" altLang="en-US" dirty="0"/>
          </a:p>
        </p:txBody>
      </p:sp>
      <p:sp>
        <p:nvSpPr>
          <p:cNvPr id="3" name="コンテンツ プレースホルダー 2"/>
          <p:cNvSpPr>
            <a:spLocks noGrp="1"/>
          </p:cNvSpPr>
          <p:nvPr>
            <p:ph idx="1"/>
          </p:nvPr>
        </p:nvSpPr>
        <p:spPr>
          <a:xfrm>
            <a:off x="628650" y="1371601"/>
            <a:ext cx="7886700" cy="778476"/>
          </a:xfrm>
        </p:spPr>
        <p:txBody>
          <a:bodyPr>
            <a:normAutofit lnSpcReduction="10000"/>
          </a:bodyPr>
          <a:lstStyle/>
          <a:p>
            <a:r>
              <a:rPr kumimoji="1" lang="ja-JP" altLang="en-US" dirty="0" smtClean="0"/>
              <a:t>ロボットアームの関節の数と各関節の行動の設定によってタスクが変化する</a:t>
            </a:r>
            <a:endParaRPr kumimoji="1" lang="ja-JP" altLang="en-US" dirty="0"/>
          </a:p>
        </p:txBody>
      </p:sp>
      <p:sp>
        <p:nvSpPr>
          <p:cNvPr id="7" name="正方形/長方形 6"/>
          <p:cNvSpPr/>
          <p:nvPr/>
        </p:nvSpPr>
        <p:spPr>
          <a:xfrm>
            <a:off x="247135" y="2273644"/>
            <a:ext cx="8143103" cy="5369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rPr>
              <a:t>関節数：関節数が増えるごとに状態数とロボットの全行動数が</a:t>
            </a:r>
            <a:r>
              <a:rPr lang="ja-JP" altLang="en-US" sz="2000" dirty="0" smtClean="0">
                <a:solidFill>
                  <a:schemeClr val="tx1"/>
                </a:solidFill>
              </a:rPr>
              <a:t>増加</a:t>
            </a:r>
            <a:endParaRPr kumimoji="1" lang="ja-JP" altLang="en-US" dirty="0"/>
          </a:p>
        </p:txBody>
      </p:sp>
      <p:sp>
        <p:nvSpPr>
          <p:cNvPr id="8" name="正方形/長方形 7"/>
          <p:cNvSpPr/>
          <p:nvPr/>
        </p:nvSpPr>
        <p:spPr>
          <a:xfrm>
            <a:off x="135924" y="2286002"/>
            <a:ext cx="8882964" cy="5369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関節数：関節数が増えるごとに状態数とロボットの全行動数が</a:t>
            </a:r>
            <a:r>
              <a:rPr lang="ja-JP" altLang="en-US" sz="2400" dirty="0" smtClean="0">
                <a:solidFill>
                  <a:schemeClr val="tx1"/>
                </a:solidFill>
              </a:rPr>
              <a:t>増加</a:t>
            </a:r>
            <a:endParaRPr kumimoji="1" lang="ja-JP" altLang="en-US" sz="2000" dirty="0"/>
          </a:p>
        </p:txBody>
      </p:sp>
      <p:sp>
        <p:nvSpPr>
          <p:cNvPr id="9" name="正方形/長方形 8"/>
          <p:cNvSpPr/>
          <p:nvPr/>
        </p:nvSpPr>
        <p:spPr>
          <a:xfrm>
            <a:off x="111210" y="2851021"/>
            <a:ext cx="8882964" cy="5369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各関節</a:t>
            </a:r>
            <a:r>
              <a:rPr lang="ja-JP" altLang="en-US" sz="2400" dirty="0" smtClean="0">
                <a:solidFill>
                  <a:schemeClr val="tx1"/>
                </a:solidFill>
              </a:rPr>
              <a:t>の</a:t>
            </a:r>
            <a:r>
              <a:rPr lang="ja-JP" altLang="en-US" sz="2400" dirty="0">
                <a:solidFill>
                  <a:schemeClr val="tx1"/>
                </a:solidFill>
              </a:rPr>
              <a:t>行動</a:t>
            </a:r>
            <a:r>
              <a:rPr lang="ja-JP" altLang="en-US" sz="2400" dirty="0" smtClean="0">
                <a:solidFill>
                  <a:schemeClr val="tx1"/>
                </a:solidFill>
              </a:rPr>
              <a:t>：ロボットアームの行動には</a:t>
            </a:r>
            <a:r>
              <a:rPr lang="en-US" altLang="ja-JP" sz="2400" dirty="0" smtClean="0">
                <a:solidFill>
                  <a:schemeClr val="tx1"/>
                </a:solidFill>
              </a:rPr>
              <a:t>2</a:t>
            </a:r>
            <a:r>
              <a:rPr lang="ja-JP" altLang="en-US" sz="2400" dirty="0" smtClean="0">
                <a:solidFill>
                  <a:schemeClr val="tx1"/>
                </a:solidFill>
              </a:rPr>
              <a:t>種類の設定方法がある</a:t>
            </a:r>
            <a:endParaRPr kumimoji="1" lang="ja-JP" altLang="en-US" sz="2000" dirty="0"/>
          </a:p>
        </p:txBody>
      </p:sp>
      <p:sp>
        <p:nvSpPr>
          <p:cNvPr id="10" name="正方形/長方形 9"/>
          <p:cNvSpPr/>
          <p:nvPr/>
        </p:nvSpPr>
        <p:spPr>
          <a:xfrm>
            <a:off x="135924" y="3357542"/>
            <a:ext cx="6596963" cy="5369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rPr>
              <a:t>１．角度の値を指定：変化後の角度の値を行動とする</a:t>
            </a:r>
            <a:endParaRPr kumimoji="1" lang="ja-JP" altLang="en-US" dirty="0"/>
          </a:p>
        </p:txBody>
      </p:sp>
      <p:sp>
        <p:nvSpPr>
          <p:cNvPr id="11" name="正方形/長方形 10"/>
          <p:cNvSpPr/>
          <p:nvPr/>
        </p:nvSpPr>
        <p:spPr>
          <a:xfrm>
            <a:off x="520531" y="3864063"/>
            <a:ext cx="8143103" cy="5369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rPr>
              <a:t>２．</a:t>
            </a:r>
            <a:r>
              <a:rPr lang="ja-JP" altLang="en-US" sz="2000" dirty="0">
                <a:solidFill>
                  <a:schemeClr val="tx1"/>
                </a:solidFill>
              </a:rPr>
              <a:t>角度</a:t>
            </a:r>
            <a:r>
              <a:rPr lang="ja-JP" altLang="en-US" sz="2000" dirty="0" smtClean="0">
                <a:solidFill>
                  <a:schemeClr val="tx1"/>
                </a:solidFill>
              </a:rPr>
              <a:t>の変化値を指定：現在の角度から</a:t>
            </a:r>
            <a:r>
              <a:rPr lang="ja-JP" altLang="en-US" sz="2000" dirty="0">
                <a:solidFill>
                  <a:schemeClr val="tx1"/>
                </a:solidFill>
              </a:rPr>
              <a:t>　</a:t>
            </a:r>
            <a:r>
              <a:rPr lang="ja-JP" altLang="en-US" sz="2000" dirty="0" smtClean="0">
                <a:solidFill>
                  <a:schemeClr val="tx1"/>
                </a:solidFill>
              </a:rPr>
              <a:t>　　　　変化する値を行動とする</a:t>
            </a:r>
            <a:endParaRPr kumimoji="1" lang="ja-JP" altLang="en-US" dirty="0"/>
          </a:p>
        </p:txBody>
      </p:sp>
      <p:sp>
        <p:nvSpPr>
          <p:cNvPr id="12" name="正方形/長方形 11"/>
          <p:cNvSpPr/>
          <p:nvPr/>
        </p:nvSpPr>
        <p:spPr>
          <a:xfrm>
            <a:off x="520527" y="4790608"/>
            <a:ext cx="7846541" cy="5369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今回は関節数</a:t>
            </a:r>
            <a:r>
              <a:rPr kumimoji="1" lang="en-US" altLang="ja-JP" sz="2400" dirty="0" smtClean="0">
                <a:solidFill>
                  <a:schemeClr val="tx1"/>
                </a:solidFill>
              </a:rPr>
              <a:t>4</a:t>
            </a:r>
            <a:r>
              <a:rPr kumimoji="1" lang="ja-JP" altLang="en-US" sz="2400" dirty="0" err="1" smtClean="0">
                <a:solidFill>
                  <a:schemeClr val="tx1"/>
                </a:solidFill>
              </a:rPr>
              <a:t>，</a:t>
            </a:r>
            <a:r>
              <a:rPr kumimoji="1" lang="ja-JP" altLang="en-US" sz="2400" dirty="0" smtClean="0">
                <a:solidFill>
                  <a:schemeClr val="tx1"/>
                </a:solidFill>
              </a:rPr>
              <a:t>行動を各関節の値を指定とする</a:t>
            </a:r>
            <a:endParaRPr kumimoji="1" lang="ja-JP" altLang="en-US" sz="2400" dirty="0">
              <a:solidFill>
                <a:schemeClr val="tx1"/>
              </a:solidFill>
            </a:endParaRPr>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2681108669"/>
              </p:ext>
            </p:extLst>
          </p:nvPr>
        </p:nvGraphicFramePr>
        <p:xfrm>
          <a:off x="5159636" y="3930353"/>
          <a:ext cx="783968" cy="391984"/>
        </p:xfrm>
        <a:graphic>
          <a:graphicData uri="http://schemas.openxmlformats.org/presentationml/2006/ole">
            <mc:AlternateContent xmlns:mc="http://schemas.openxmlformats.org/markup-compatibility/2006">
              <mc:Choice xmlns:v="urn:schemas-microsoft-com:vml" Requires="v">
                <p:oleObj spid="_x0000_s8214" name="数式" r:id="rId3" imgW="406080" imgH="203040" progId="Equation.3">
                  <p:embed/>
                </p:oleObj>
              </mc:Choice>
              <mc:Fallback>
                <p:oleObj name="数式" r:id="rId3" imgW="406080" imgH="203040" progId="Equation.3">
                  <p:embed/>
                  <p:pic>
                    <p:nvPicPr>
                      <p:cNvPr id="0" name=""/>
                      <p:cNvPicPr/>
                      <p:nvPr/>
                    </p:nvPicPr>
                    <p:blipFill>
                      <a:blip r:embed="rId4"/>
                      <a:stretch>
                        <a:fillRect/>
                      </a:stretch>
                    </p:blipFill>
                    <p:spPr>
                      <a:xfrm>
                        <a:off x="5159636" y="3930353"/>
                        <a:ext cx="783968" cy="391984"/>
                      </a:xfrm>
                      <a:prstGeom prst="rect">
                        <a:avLst/>
                      </a:prstGeom>
                    </p:spPr>
                  </p:pic>
                </p:oleObj>
              </mc:Fallback>
            </mc:AlternateContent>
          </a:graphicData>
        </a:graphic>
      </p:graphicFrame>
    </p:spTree>
    <p:extLst>
      <p:ext uri="{BB962C8B-B14F-4D97-AF65-F5344CB8AC3E}">
        <p14:creationId xmlns:p14="http://schemas.microsoft.com/office/powerpoint/2010/main" val="34787115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759339"/>
          </a:xfrm>
        </p:spPr>
        <p:txBody>
          <a:bodyPr/>
          <a:lstStyle/>
          <a:p>
            <a:r>
              <a:rPr kumimoji="1" lang="ja-JP" altLang="en-US" dirty="0" smtClean="0"/>
              <a:t>実験設定：ロボットアームの行動</a:t>
            </a:r>
            <a:endParaRPr kumimoji="1" lang="ja-JP" altLang="en-US" dirty="0"/>
          </a:p>
        </p:txBody>
      </p:sp>
      <p:sp>
        <p:nvSpPr>
          <p:cNvPr id="3" name="コンテンツ プレースホルダー 2"/>
          <p:cNvSpPr>
            <a:spLocks noGrp="1"/>
          </p:cNvSpPr>
          <p:nvPr>
            <p:ph idx="1"/>
          </p:nvPr>
        </p:nvSpPr>
        <p:spPr>
          <a:xfrm>
            <a:off x="628650" y="1124465"/>
            <a:ext cx="7886700" cy="5052498"/>
          </a:xfrm>
        </p:spPr>
        <p:txBody>
          <a:bodyPr/>
          <a:lstStyle/>
          <a:p>
            <a:r>
              <a:rPr kumimoji="1" lang="ja-JP" altLang="en-US" dirty="0" smtClean="0"/>
              <a:t>各関節の行動は右，正面，左へ稼働の</a:t>
            </a:r>
            <a:r>
              <a:rPr kumimoji="1" lang="en-US" altLang="ja-JP" dirty="0" smtClean="0"/>
              <a:t>3</a:t>
            </a:r>
            <a:r>
              <a:rPr kumimoji="1" lang="ja-JP" altLang="en-US" dirty="0" smtClean="0"/>
              <a:t>種類</a:t>
            </a:r>
            <a:endParaRPr kumimoji="1" lang="en-US" altLang="ja-JP" dirty="0" smtClean="0"/>
          </a:p>
          <a:p>
            <a:r>
              <a:rPr kumimoji="1" lang="ja-JP" altLang="en-US" dirty="0" smtClean="0"/>
              <a:t>関節の可動域は</a:t>
            </a:r>
            <a:endParaRPr kumimoji="1" lang="en-US" altLang="ja-JP" dirty="0" smtClean="0"/>
          </a:p>
          <a:p>
            <a:r>
              <a:rPr lang="ja-JP" altLang="en-US" dirty="0" smtClean="0"/>
              <a:t>ロボット</a:t>
            </a:r>
            <a:r>
              <a:rPr lang="ja-JP" altLang="en-US" dirty="0"/>
              <a:t>アーム</a:t>
            </a:r>
            <a:r>
              <a:rPr lang="ja-JP" altLang="en-US" dirty="0" smtClean="0"/>
              <a:t>の行動</a:t>
            </a:r>
            <a:r>
              <a:rPr lang="ja-JP" altLang="en-US" dirty="0"/>
              <a:t>数</a:t>
            </a:r>
            <a:r>
              <a:rPr lang="ja-JP" altLang="en-US" dirty="0" smtClean="0"/>
              <a:t>は</a:t>
            </a:r>
            <a:endParaRPr kumimoji="1" lang="ja-JP" altLang="en-US" dirty="0"/>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2566631682"/>
              </p:ext>
            </p:extLst>
          </p:nvPr>
        </p:nvGraphicFramePr>
        <p:xfrm>
          <a:off x="3536948" y="1554187"/>
          <a:ext cx="577405" cy="486236"/>
        </p:xfrm>
        <a:graphic>
          <a:graphicData uri="http://schemas.openxmlformats.org/presentationml/2006/ole">
            <mc:AlternateContent xmlns:mc="http://schemas.openxmlformats.org/markup-compatibility/2006">
              <mc:Choice xmlns:v="urn:schemas-microsoft-com:vml" Requires="v">
                <p:oleObj spid="_x0000_s5214" name="数式" r:id="rId3" imgW="241200" imgH="203040" progId="Equation.3">
                  <p:embed/>
                </p:oleObj>
              </mc:Choice>
              <mc:Fallback>
                <p:oleObj name="数式" r:id="rId3" imgW="241200" imgH="203040" progId="Equation.3">
                  <p:embed/>
                  <p:pic>
                    <p:nvPicPr>
                      <p:cNvPr id="0" name=""/>
                      <p:cNvPicPr/>
                      <p:nvPr/>
                    </p:nvPicPr>
                    <p:blipFill>
                      <a:blip r:embed="rId4"/>
                      <a:stretch>
                        <a:fillRect/>
                      </a:stretch>
                    </p:blipFill>
                    <p:spPr>
                      <a:xfrm>
                        <a:off x="3536948" y="1554187"/>
                        <a:ext cx="577405" cy="486236"/>
                      </a:xfrm>
                      <a:prstGeom prst="rect">
                        <a:avLst/>
                      </a:prstGeom>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1800996983"/>
              </p:ext>
            </p:extLst>
          </p:nvPr>
        </p:nvGraphicFramePr>
        <p:xfrm>
          <a:off x="5036752" y="2040423"/>
          <a:ext cx="1095375" cy="517525"/>
        </p:xfrm>
        <a:graphic>
          <a:graphicData uri="http://schemas.openxmlformats.org/presentationml/2006/ole">
            <mc:AlternateContent xmlns:mc="http://schemas.openxmlformats.org/markup-compatibility/2006">
              <mc:Choice xmlns:v="urn:schemas-microsoft-com:vml" Requires="v">
                <p:oleObj spid="_x0000_s5215" name="数式" r:id="rId5" imgW="457200" imgH="215640" progId="Equation.3">
                  <p:embed/>
                </p:oleObj>
              </mc:Choice>
              <mc:Fallback>
                <p:oleObj name="数式" r:id="rId5" imgW="457200" imgH="215640" progId="Equation.3">
                  <p:embed/>
                  <p:pic>
                    <p:nvPicPr>
                      <p:cNvPr id="0" name=""/>
                      <p:cNvPicPr/>
                      <p:nvPr/>
                    </p:nvPicPr>
                    <p:blipFill>
                      <a:blip r:embed="rId6"/>
                      <a:stretch>
                        <a:fillRect/>
                      </a:stretch>
                    </p:blipFill>
                    <p:spPr>
                      <a:xfrm>
                        <a:off x="5036752" y="2040423"/>
                        <a:ext cx="1095375" cy="517525"/>
                      </a:xfrm>
                      <a:prstGeom prst="rect">
                        <a:avLst/>
                      </a:prstGeom>
                    </p:spPr>
                  </p:pic>
                </p:oleObj>
              </mc:Fallback>
            </mc:AlternateContent>
          </a:graphicData>
        </a:graphic>
      </p:graphicFrame>
      <p:pic>
        <p:nvPicPr>
          <p:cNvPr id="6" name="図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73524" y="2986565"/>
            <a:ext cx="3596952" cy="3176291"/>
          </a:xfrm>
          <a:prstGeom prst="rect">
            <a:avLst/>
          </a:prstGeom>
        </p:spPr>
      </p:pic>
    </p:spTree>
    <p:extLst>
      <p:ext uri="{BB962C8B-B14F-4D97-AF65-F5344CB8AC3E}">
        <p14:creationId xmlns:p14="http://schemas.microsoft.com/office/powerpoint/2010/main" val="19131289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870550"/>
          </a:xfrm>
        </p:spPr>
        <p:txBody>
          <a:bodyPr/>
          <a:lstStyle/>
          <a:p>
            <a:r>
              <a:rPr lang="ja-JP" altLang="en-US" dirty="0" smtClean="0"/>
              <a:t>実験</a:t>
            </a:r>
            <a:r>
              <a:rPr lang="ja-JP" altLang="en-US" dirty="0"/>
              <a:t>環境</a:t>
            </a:r>
            <a:endParaRPr kumimoji="1" lang="ja-JP" altLang="en-US" dirty="0"/>
          </a:p>
        </p:txBody>
      </p:sp>
      <p:sp>
        <p:nvSpPr>
          <p:cNvPr id="3" name="コンテンツ プレースホルダー 2"/>
          <p:cNvSpPr>
            <a:spLocks noGrp="1"/>
          </p:cNvSpPr>
          <p:nvPr>
            <p:ph idx="1"/>
          </p:nvPr>
        </p:nvSpPr>
        <p:spPr>
          <a:xfrm>
            <a:off x="628650" y="1149178"/>
            <a:ext cx="7886700" cy="5027785"/>
          </a:xfrm>
        </p:spPr>
        <p:txBody>
          <a:bodyPr/>
          <a:lstStyle/>
          <a:p>
            <a:r>
              <a:rPr kumimoji="1" lang="ja-JP" altLang="en-US" dirty="0" smtClean="0"/>
              <a:t>実験環境を</a:t>
            </a:r>
            <a:r>
              <a:rPr kumimoji="1" lang="en-US" altLang="ja-JP" dirty="0" smtClean="0"/>
              <a:t>2</a:t>
            </a:r>
            <a:r>
              <a:rPr kumimoji="1" lang="ja-JP" altLang="en-US" dirty="0" smtClean="0"/>
              <a:t>次元座標に表現</a:t>
            </a:r>
            <a:endParaRPr kumimoji="1" lang="en-US" altLang="ja-JP" dirty="0" smtClean="0"/>
          </a:p>
          <a:p>
            <a:r>
              <a:rPr lang="ja-JP" altLang="en-US" dirty="0" smtClean="0"/>
              <a:t>ロボット</a:t>
            </a:r>
            <a:r>
              <a:rPr lang="ja-JP" altLang="en-US" dirty="0"/>
              <a:t>アーム</a:t>
            </a:r>
            <a:r>
              <a:rPr lang="ja-JP" altLang="en-US" dirty="0" smtClean="0"/>
              <a:t>の第</a:t>
            </a:r>
            <a:r>
              <a:rPr lang="en-US" altLang="ja-JP" dirty="0" smtClean="0"/>
              <a:t>1</a:t>
            </a:r>
            <a:r>
              <a:rPr lang="ja-JP" altLang="en-US" dirty="0"/>
              <a:t>関節</a:t>
            </a:r>
            <a:r>
              <a:rPr lang="ja-JP" altLang="en-US" dirty="0" smtClean="0"/>
              <a:t>は座標</a:t>
            </a:r>
            <a:r>
              <a:rPr lang="en-US" altLang="ja-JP" dirty="0" smtClean="0"/>
              <a:t>(</a:t>
            </a:r>
            <a:r>
              <a:rPr lang="ja-JP" altLang="en-US" dirty="0" smtClean="0"/>
              <a:t>０，０</a:t>
            </a:r>
            <a:r>
              <a:rPr lang="en-US" altLang="ja-JP" dirty="0" smtClean="0"/>
              <a:t>)</a:t>
            </a:r>
            <a:r>
              <a:rPr lang="ja-JP" altLang="en-US" dirty="0" smtClean="0"/>
              <a:t>に固定</a:t>
            </a:r>
            <a:endParaRPr lang="en-US" altLang="ja-JP" dirty="0" smtClean="0"/>
          </a:p>
          <a:p>
            <a:r>
              <a:rPr kumimoji="1" lang="ja-JP" altLang="en-US" dirty="0" smtClean="0"/>
              <a:t>目標</a:t>
            </a:r>
            <a:r>
              <a:rPr kumimoji="1" lang="ja-JP" altLang="en-US" dirty="0"/>
              <a:t>物体</a:t>
            </a:r>
            <a:r>
              <a:rPr kumimoji="1" lang="ja-JP" altLang="en-US" dirty="0" smtClean="0"/>
              <a:t>はロボットアームの先端が届く位置に</a:t>
            </a:r>
            <a:r>
              <a:rPr kumimoji="1" lang="en-US" altLang="ja-JP" dirty="0" smtClean="0"/>
              <a:t>1</a:t>
            </a:r>
            <a:r>
              <a:rPr kumimoji="1" lang="ja-JP" altLang="en-US" dirty="0" smtClean="0"/>
              <a:t>か所ランダムに発生</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4989" y="2958617"/>
            <a:ext cx="6287358" cy="3751102"/>
          </a:xfrm>
          <a:prstGeom prst="rect">
            <a:avLst/>
          </a:prstGeom>
        </p:spPr>
      </p:pic>
    </p:spTree>
    <p:extLst>
      <p:ext uri="{BB962C8B-B14F-4D97-AF65-F5344CB8AC3E}">
        <p14:creationId xmlns:p14="http://schemas.microsoft.com/office/powerpoint/2010/main" val="362195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下矢印 6"/>
          <p:cNvSpPr/>
          <p:nvPr/>
        </p:nvSpPr>
        <p:spPr>
          <a:xfrm>
            <a:off x="3941805" y="3113905"/>
            <a:ext cx="1124465" cy="16310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628650" y="365127"/>
            <a:ext cx="7886700" cy="784052"/>
          </a:xfrm>
        </p:spPr>
        <p:txBody>
          <a:bodyPr/>
          <a:lstStyle/>
          <a:p>
            <a:r>
              <a:rPr kumimoji="1" lang="ja-JP" altLang="en-US" dirty="0" smtClean="0"/>
              <a:t>マルチエージェント強化学習</a:t>
            </a:r>
            <a:endParaRPr kumimoji="1" lang="ja-JP" altLang="en-US" dirty="0"/>
          </a:p>
        </p:txBody>
      </p:sp>
      <p:sp>
        <p:nvSpPr>
          <p:cNvPr id="4" name="テキスト ボックス 3"/>
          <p:cNvSpPr txBox="1"/>
          <p:nvPr/>
        </p:nvSpPr>
        <p:spPr>
          <a:xfrm>
            <a:off x="307197" y="1149179"/>
            <a:ext cx="4070345" cy="461665"/>
          </a:xfrm>
          <a:prstGeom prst="rect">
            <a:avLst/>
          </a:prstGeom>
          <a:noFill/>
        </p:spPr>
        <p:txBody>
          <a:bodyPr wrap="none" rtlCol="0">
            <a:spAutoFit/>
          </a:bodyPr>
          <a:lstStyle/>
          <a:p>
            <a:pPr marL="342900" indent="-342900">
              <a:buFont typeface="Arial" panose="020B0604020202020204" pitchFamily="34" charset="0"/>
              <a:buChar char="•"/>
            </a:pPr>
            <a:r>
              <a:rPr lang="ja-JP" altLang="en-US" sz="2400" dirty="0"/>
              <a:t>マルチエージェントシステム</a:t>
            </a:r>
            <a:endParaRPr kumimoji="1" lang="ja-JP" altLang="en-US" sz="2400" dirty="0"/>
          </a:p>
        </p:txBody>
      </p:sp>
      <p:sp>
        <p:nvSpPr>
          <p:cNvPr id="5" name="テキスト ボックス 4"/>
          <p:cNvSpPr txBox="1"/>
          <p:nvPr/>
        </p:nvSpPr>
        <p:spPr>
          <a:xfrm>
            <a:off x="748984" y="1687010"/>
            <a:ext cx="6739345" cy="707886"/>
          </a:xfrm>
          <a:prstGeom prst="rect">
            <a:avLst/>
          </a:prstGeom>
          <a:noFill/>
        </p:spPr>
        <p:txBody>
          <a:bodyPr wrap="none" rtlCol="0">
            <a:spAutoFit/>
          </a:bodyPr>
          <a:lstStyle/>
          <a:p>
            <a:pPr marL="342900" indent="-342900">
              <a:buFont typeface="Arial" panose="020B0604020202020204" pitchFamily="34" charset="0"/>
              <a:buChar char="•"/>
            </a:pPr>
            <a:r>
              <a:rPr lang="ja-JP" altLang="en-US" sz="2000" dirty="0" smtClean="0"/>
              <a:t>複数のエージェントによって構成されるシステム</a:t>
            </a:r>
            <a:endParaRPr lang="en-US" altLang="ja-JP" sz="2000" dirty="0" smtClean="0"/>
          </a:p>
          <a:p>
            <a:pPr marL="342900" indent="-342900">
              <a:buFont typeface="Arial" panose="020B0604020202020204" pitchFamily="34" charset="0"/>
              <a:buChar char="•"/>
            </a:pPr>
            <a:r>
              <a:rPr lang="ja-JP" altLang="en-US" sz="2000" dirty="0" smtClean="0"/>
              <a:t>各エージェントの相互作用によって共通の目的を達成する</a:t>
            </a:r>
            <a:endParaRPr lang="en-US" altLang="ja-JP" sz="2000" dirty="0" smtClean="0"/>
          </a:p>
        </p:txBody>
      </p:sp>
      <p:sp>
        <p:nvSpPr>
          <p:cNvPr id="6" name="正方形/長方形 5"/>
          <p:cNvSpPr/>
          <p:nvPr/>
        </p:nvSpPr>
        <p:spPr>
          <a:xfrm>
            <a:off x="902043" y="3286899"/>
            <a:ext cx="7401697" cy="7784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n w="0"/>
                <a:solidFill>
                  <a:schemeClr val="tx1"/>
                </a:solidFill>
                <a:effectLst>
                  <a:outerShdw blurRad="38100" dist="19050" dir="2700000" algn="tl" rotWithShape="0">
                    <a:schemeClr val="dk1">
                      <a:alpha val="40000"/>
                    </a:schemeClr>
                  </a:outerShdw>
                </a:effectLst>
              </a:rPr>
              <a:t>各エージェントの行動獲得手法として強化学習を適用</a:t>
            </a:r>
            <a:endParaRPr kumimoji="1" lang="ja-JP" altLang="en-US" sz="2400" dirty="0">
              <a:ln w="0"/>
              <a:solidFill>
                <a:schemeClr val="tx1"/>
              </a:solidFill>
              <a:effectLst>
                <a:outerShdw blurRad="38100" dist="19050" dir="2700000" algn="tl" rotWithShape="0">
                  <a:schemeClr val="dk1">
                    <a:alpha val="40000"/>
                  </a:schemeClr>
                </a:outerShdw>
              </a:effectLst>
            </a:endParaRPr>
          </a:p>
        </p:txBody>
      </p:sp>
      <p:sp>
        <p:nvSpPr>
          <p:cNvPr id="8" name="テキスト ボックス 7"/>
          <p:cNvSpPr txBox="1"/>
          <p:nvPr/>
        </p:nvSpPr>
        <p:spPr>
          <a:xfrm>
            <a:off x="1628891" y="5105657"/>
            <a:ext cx="5750292" cy="830997"/>
          </a:xfrm>
          <a:prstGeom prst="rect">
            <a:avLst/>
          </a:prstGeom>
          <a:noFill/>
        </p:spPr>
        <p:txBody>
          <a:bodyPr wrap="none" rtlCol="0">
            <a:spAutoFit/>
          </a:bodyPr>
          <a:lstStyle/>
          <a:p>
            <a:pPr algn="ctr"/>
            <a:r>
              <a:rPr kumimoji="1" lang="ja-JP" altLang="en-US" sz="2400" b="1" dirty="0" smtClean="0">
                <a:solidFill>
                  <a:srgbClr val="FF0000"/>
                </a:solidFill>
              </a:rPr>
              <a:t>エージェントが複数存在する環境における</a:t>
            </a:r>
            <a:endParaRPr kumimoji="1" lang="en-US" altLang="ja-JP" sz="2400" b="1" dirty="0" smtClean="0">
              <a:solidFill>
                <a:srgbClr val="FF0000"/>
              </a:solidFill>
            </a:endParaRPr>
          </a:p>
          <a:p>
            <a:pPr algn="ctr"/>
            <a:r>
              <a:rPr lang="ja-JP" altLang="en-US" sz="2400" b="1" dirty="0" smtClean="0">
                <a:solidFill>
                  <a:srgbClr val="FF0000"/>
                </a:solidFill>
              </a:rPr>
              <a:t>最適</a:t>
            </a:r>
            <a:r>
              <a:rPr lang="ja-JP" altLang="en-US" sz="2400" b="1" dirty="0">
                <a:solidFill>
                  <a:srgbClr val="FF0000"/>
                </a:solidFill>
              </a:rPr>
              <a:t>行動</a:t>
            </a:r>
            <a:r>
              <a:rPr lang="ja-JP" altLang="en-US" sz="2400" b="1" dirty="0" smtClean="0">
                <a:solidFill>
                  <a:srgbClr val="FF0000"/>
                </a:solidFill>
              </a:rPr>
              <a:t>の</a:t>
            </a:r>
            <a:r>
              <a:rPr lang="ja-JP" altLang="en-US" sz="2400" b="1" dirty="0">
                <a:solidFill>
                  <a:srgbClr val="FF0000"/>
                </a:solidFill>
              </a:rPr>
              <a:t>自律的</a:t>
            </a:r>
            <a:r>
              <a:rPr lang="ja-JP" altLang="en-US" sz="2400" b="1" dirty="0" smtClean="0">
                <a:solidFill>
                  <a:srgbClr val="FF0000"/>
                </a:solidFill>
              </a:rPr>
              <a:t>に行動</a:t>
            </a:r>
            <a:r>
              <a:rPr lang="ja-JP" altLang="en-US" sz="2400" b="1" dirty="0">
                <a:solidFill>
                  <a:srgbClr val="FF0000"/>
                </a:solidFill>
              </a:rPr>
              <a:t>獲得</a:t>
            </a:r>
            <a:r>
              <a:rPr lang="ja-JP" altLang="en-US" sz="2400" b="1" dirty="0" smtClean="0">
                <a:solidFill>
                  <a:srgbClr val="FF0000"/>
                </a:solidFill>
              </a:rPr>
              <a:t>が</a:t>
            </a:r>
            <a:r>
              <a:rPr lang="ja-JP" altLang="en-US" sz="2400" b="1" dirty="0">
                <a:solidFill>
                  <a:srgbClr val="FF0000"/>
                </a:solidFill>
              </a:rPr>
              <a:t>可能</a:t>
            </a:r>
            <a:endParaRPr kumimoji="1" lang="ja-JP" altLang="en-US" sz="2400" b="1" dirty="0">
              <a:solidFill>
                <a:srgbClr val="FF0000"/>
              </a:solidFill>
            </a:endParaRPr>
          </a:p>
        </p:txBody>
      </p:sp>
      <p:sp>
        <p:nvSpPr>
          <p:cNvPr id="3" name="テキスト ボックス 2"/>
          <p:cNvSpPr txBox="1"/>
          <p:nvPr/>
        </p:nvSpPr>
        <p:spPr>
          <a:xfrm>
            <a:off x="1978180" y="2466460"/>
            <a:ext cx="5187639" cy="369332"/>
          </a:xfrm>
          <a:prstGeom prst="rect">
            <a:avLst/>
          </a:prstGeom>
          <a:noFill/>
        </p:spPr>
        <p:txBody>
          <a:bodyPr wrap="none" rtlCol="0">
            <a:spAutoFit/>
          </a:bodyPr>
          <a:lstStyle/>
          <a:p>
            <a:r>
              <a:rPr kumimoji="1" lang="ja-JP" altLang="en-US" dirty="0" smtClean="0"/>
              <a:t>複数のエージェントの行動戦略を設計するのは大変</a:t>
            </a:r>
            <a:endParaRPr kumimoji="1" lang="ja-JP" altLang="en-US" dirty="0"/>
          </a:p>
        </p:txBody>
      </p:sp>
    </p:spTree>
    <p:extLst>
      <p:ext uri="{BB962C8B-B14F-4D97-AF65-F5344CB8AC3E}">
        <p14:creationId xmlns:p14="http://schemas.microsoft.com/office/powerpoint/2010/main" val="13401490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784052"/>
          </a:xfrm>
        </p:spPr>
        <p:txBody>
          <a:bodyPr/>
          <a:lstStyle/>
          <a:p>
            <a:r>
              <a:rPr kumimoji="1" lang="en-US" altLang="ja-JP" dirty="0" smtClean="0"/>
              <a:t>1</a:t>
            </a:r>
            <a:r>
              <a:rPr kumimoji="1" lang="ja-JP" altLang="en-US" dirty="0" smtClean="0"/>
              <a:t>試行の流れ</a:t>
            </a:r>
            <a:endParaRPr kumimoji="1" lang="ja-JP" altLang="en-US" dirty="0"/>
          </a:p>
        </p:txBody>
      </p:sp>
      <p:sp>
        <p:nvSpPr>
          <p:cNvPr id="3" name="コンテンツ プレースホルダー 2"/>
          <p:cNvSpPr>
            <a:spLocks noGrp="1"/>
          </p:cNvSpPr>
          <p:nvPr>
            <p:ph idx="1"/>
          </p:nvPr>
        </p:nvSpPr>
        <p:spPr>
          <a:xfrm>
            <a:off x="628649" y="1285103"/>
            <a:ext cx="8305285" cy="4891860"/>
          </a:xfrm>
        </p:spPr>
        <p:txBody>
          <a:bodyPr/>
          <a:lstStyle/>
          <a:p>
            <a:r>
              <a:rPr kumimoji="1" lang="ja-JP" altLang="en-US" dirty="0" smtClean="0"/>
              <a:t>試行開始時にランダムの位置に目標物体が</a:t>
            </a:r>
            <a:r>
              <a:rPr kumimoji="1" lang="en-US" altLang="ja-JP" dirty="0" smtClean="0"/>
              <a:t>1</a:t>
            </a:r>
            <a:r>
              <a:rPr kumimoji="1" lang="ja-JP" altLang="en-US" dirty="0" smtClean="0"/>
              <a:t>個発生</a:t>
            </a:r>
            <a:endParaRPr kumimoji="1" lang="en-US" altLang="ja-JP" dirty="0" smtClean="0"/>
          </a:p>
          <a:p>
            <a:r>
              <a:rPr lang="ja-JP" altLang="en-US" dirty="0" smtClean="0"/>
              <a:t>ロボット</a:t>
            </a:r>
            <a:r>
              <a:rPr lang="ja-JP" altLang="en-US" dirty="0"/>
              <a:t>アーム</a:t>
            </a:r>
            <a:r>
              <a:rPr lang="ja-JP" altLang="en-US" dirty="0" smtClean="0"/>
              <a:t>は</a:t>
            </a:r>
            <a:r>
              <a:rPr lang="en-US" altLang="ja-JP" dirty="0" smtClean="0"/>
              <a:t>1</a:t>
            </a:r>
            <a:r>
              <a:rPr lang="ja-JP" altLang="en-US" dirty="0"/>
              <a:t>行動</a:t>
            </a:r>
            <a:r>
              <a:rPr lang="ja-JP" altLang="en-US" dirty="0" smtClean="0"/>
              <a:t>で</a:t>
            </a:r>
            <a:r>
              <a:rPr lang="ja-JP" altLang="en-US" dirty="0"/>
              <a:t>全</a:t>
            </a:r>
            <a:r>
              <a:rPr lang="ja-JP" altLang="en-US" dirty="0" smtClean="0"/>
              <a:t>ての</a:t>
            </a:r>
            <a:r>
              <a:rPr lang="ja-JP" altLang="en-US" dirty="0"/>
              <a:t>関節</a:t>
            </a:r>
            <a:r>
              <a:rPr lang="ja-JP" altLang="en-US" dirty="0" smtClean="0"/>
              <a:t>を</a:t>
            </a:r>
            <a:r>
              <a:rPr lang="ja-JP" altLang="en-US" dirty="0"/>
              <a:t>稼働</a:t>
            </a:r>
            <a:r>
              <a:rPr lang="ja-JP" altLang="en-US" dirty="0" smtClean="0"/>
              <a:t>させる</a:t>
            </a:r>
            <a:endParaRPr lang="en-US" altLang="ja-JP" dirty="0" smtClean="0"/>
          </a:p>
          <a:p>
            <a:r>
              <a:rPr kumimoji="1" lang="ja-JP" altLang="en-US" dirty="0" smtClean="0"/>
              <a:t>アームの先端が目標物体の位置にある時タスク達成とする</a:t>
            </a:r>
            <a:endParaRPr kumimoji="1" lang="en-US" altLang="ja-JP" dirty="0" smtClean="0"/>
          </a:p>
          <a:p>
            <a:r>
              <a:rPr lang="ja-JP" altLang="en-US" dirty="0" smtClean="0"/>
              <a:t>タスク</a:t>
            </a:r>
            <a:r>
              <a:rPr lang="ja-JP" altLang="en-US" dirty="0"/>
              <a:t>達成</a:t>
            </a:r>
            <a:r>
              <a:rPr lang="ja-JP" altLang="en-US" dirty="0" smtClean="0"/>
              <a:t>で試行終了．次の試行に移る</a:t>
            </a:r>
            <a:endParaRPr kumimoji="1" lang="ja-JP" altLang="en-US" dirty="0"/>
          </a:p>
        </p:txBody>
      </p:sp>
    </p:spTree>
    <p:extLst>
      <p:ext uri="{BB962C8B-B14F-4D97-AF65-F5344CB8AC3E}">
        <p14:creationId xmlns:p14="http://schemas.microsoft.com/office/powerpoint/2010/main" val="1961776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808766"/>
          </a:xfrm>
        </p:spPr>
        <p:txBody>
          <a:bodyPr/>
          <a:lstStyle/>
          <a:p>
            <a:r>
              <a:rPr kumimoji="1" lang="ja-JP" altLang="en-US" dirty="0" smtClean="0"/>
              <a:t>各種設定</a:t>
            </a:r>
            <a:endParaRPr kumimoji="1" lang="ja-JP" altLang="en-US" dirty="0"/>
          </a:p>
        </p:txBody>
      </p:sp>
      <p:sp>
        <p:nvSpPr>
          <p:cNvPr id="3" name="コンテンツ プレースホルダー 2"/>
          <p:cNvSpPr>
            <a:spLocks noGrp="1"/>
          </p:cNvSpPr>
          <p:nvPr>
            <p:ph idx="1"/>
          </p:nvPr>
        </p:nvSpPr>
        <p:spPr>
          <a:xfrm>
            <a:off x="628650" y="1173893"/>
            <a:ext cx="7886700" cy="5003070"/>
          </a:xfrm>
        </p:spPr>
        <p:txBody>
          <a:bodyPr/>
          <a:lstStyle/>
          <a:p>
            <a:r>
              <a:rPr kumimoji="1" lang="ja-JP" altLang="en-US" dirty="0" smtClean="0"/>
              <a:t>ロボットアームの初期位置は，実験開始時は全関節正面，</a:t>
            </a:r>
            <a:r>
              <a:rPr kumimoji="1" lang="en-US" altLang="ja-JP" dirty="0" smtClean="0"/>
              <a:t>2</a:t>
            </a:r>
            <a:r>
              <a:rPr kumimoji="1" lang="ja-JP" altLang="en-US" dirty="0" smtClean="0"/>
              <a:t>試行目以降では前試行終了状態</a:t>
            </a:r>
            <a:endParaRPr kumimoji="1" lang="en-US" altLang="ja-JP" dirty="0" smtClean="0"/>
          </a:p>
          <a:p>
            <a:r>
              <a:rPr lang="ja-JP" altLang="en-US" dirty="0"/>
              <a:t>ロボット</a:t>
            </a:r>
            <a:r>
              <a:rPr lang="ja-JP" altLang="en-US" dirty="0" smtClean="0"/>
              <a:t>が</a:t>
            </a:r>
            <a:r>
              <a:rPr lang="ja-JP" altLang="en-US" dirty="0"/>
              <a:t>認識</a:t>
            </a:r>
            <a:r>
              <a:rPr lang="ja-JP" altLang="en-US" dirty="0" smtClean="0"/>
              <a:t>できる環境</a:t>
            </a:r>
            <a:r>
              <a:rPr lang="ja-JP" altLang="en-US" dirty="0"/>
              <a:t>状態</a:t>
            </a:r>
            <a:r>
              <a:rPr lang="ja-JP" altLang="en-US" dirty="0" smtClean="0"/>
              <a:t>は目標物体の位置，各関節の状態．提案手法では加えて他のエージェントが選択した行動を認識する</a:t>
            </a:r>
            <a:endParaRPr kumimoji="1" lang="ja-JP" altLang="en-US" dirty="0"/>
          </a:p>
        </p:txBody>
      </p:sp>
    </p:spTree>
    <p:extLst>
      <p:ext uri="{BB962C8B-B14F-4D97-AF65-F5344CB8AC3E}">
        <p14:creationId xmlns:p14="http://schemas.microsoft.com/office/powerpoint/2010/main" val="2869579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759339"/>
          </a:xfrm>
        </p:spPr>
        <p:txBody>
          <a:bodyPr/>
          <a:lstStyle/>
          <a:p>
            <a:r>
              <a:rPr kumimoji="1" lang="ja-JP" altLang="en-US" dirty="0" smtClean="0"/>
              <a:t>適用した手法の設定</a:t>
            </a:r>
            <a:endParaRPr kumimoji="1" lang="ja-JP" altLang="en-US" dirty="0"/>
          </a:p>
        </p:txBody>
      </p:sp>
      <p:sp>
        <p:nvSpPr>
          <p:cNvPr id="5" name="コンテンツ プレースホルダー 2"/>
          <p:cNvSpPr>
            <a:spLocks noGrp="1"/>
          </p:cNvSpPr>
          <p:nvPr>
            <p:ph idx="1"/>
          </p:nvPr>
        </p:nvSpPr>
        <p:spPr>
          <a:xfrm>
            <a:off x="409256" y="1828800"/>
            <a:ext cx="8595360" cy="4351337"/>
          </a:xfrm>
        </p:spPr>
        <p:txBody>
          <a:bodyPr/>
          <a:lstStyle/>
          <a:p>
            <a:r>
              <a:rPr kumimoji="1" lang="ja-JP" altLang="en-US" dirty="0" smtClean="0"/>
              <a:t>エージェントが認識する環境状態は，目標物体の位置と各関節の状態</a:t>
            </a:r>
            <a:endParaRPr kumimoji="1" lang="en-US" altLang="ja-JP" dirty="0" smtClean="0"/>
          </a:p>
          <a:p>
            <a:r>
              <a:rPr lang="ja-JP" altLang="en-US" dirty="0"/>
              <a:t>エージェント</a:t>
            </a:r>
            <a:r>
              <a:rPr lang="ja-JP" altLang="en-US" dirty="0" smtClean="0"/>
              <a:t>の</a:t>
            </a:r>
            <a:r>
              <a:rPr lang="ja-JP" altLang="en-US" dirty="0"/>
              <a:t>出力</a:t>
            </a:r>
            <a:r>
              <a:rPr lang="ja-JP" altLang="en-US" dirty="0" smtClean="0"/>
              <a:t>する</a:t>
            </a:r>
            <a:r>
              <a:rPr lang="ja-JP" altLang="en-US" dirty="0"/>
              <a:t>行動</a:t>
            </a:r>
            <a:r>
              <a:rPr lang="ja-JP" altLang="en-US" dirty="0" smtClean="0"/>
              <a:t>は各関節の行動</a:t>
            </a:r>
            <a:endParaRPr lang="en-US" altLang="ja-JP" dirty="0" smtClean="0"/>
          </a:p>
          <a:p>
            <a:r>
              <a:rPr lang="ja-JP" altLang="en-US" dirty="0" smtClean="0"/>
              <a:t>行動数</a:t>
            </a:r>
            <a:r>
              <a:rPr lang="en-US" altLang="ja-JP" dirty="0" smtClean="0"/>
              <a:t>81</a:t>
            </a:r>
            <a:r>
              <a:rPr lang="ja-JP" altLang="en-US" dirty="0" err="1"/>
              <a:t>，</a:t>
            </a:r>
            <a:r>
              <a:rPr lang="ja-JP" altLang="en-US" dirty="0" smtClean="0"/>
              <a:t>状態数</a:t>
            </a:r>
            <a:r>
              <a:rPr lang="en-US" altLang="ja-JP" dirty="0" smtClean="0"/>
              <a:t>1215</a:t>
            </a:r>
            <a:r>
              <a:rPr lang="ja-JP" altLang="en-US" dirty="0" smtClean="0"/>
              <a:t>となる</a:t>
            </a:r>
            <a:endParaRPr lang="en-US" altLang="ja-JP" dirty="0" smtClean="0"/>
          </a:p>
        </p:txBody>
      </p:sp>
      <p:sp>
        <p:nvSpPr>
          <p:cNvPr id="6" name="テキスト ボックス 5"/>
          <p:cNvSpPr txBox="1"/>
          <p:nvPr/>
        </p:nvSpPr>
        <p:spPr>
          <a:xfrm>
            <a:off x="409256" y="1248031"/>
            <a:ext cx="4185761" cy="461665"/>
          </a:xfrm>
          <a:prstGeom prst="rect">
            <a:avLst/>
          </a:prstGeom>
          <a:noFill/>
        </p:spPr>
        <p:txBody>
          <a:bodyPr wrap="none" rtlCol="0">
            <a:spAutoFit/>
          </a:bodyPr>
          <a:lstStyle/>
          <a:p>
            <a:r>
              <a:rPr kumimoji="1" lang="ja-JP" altLang="en-US" sz="2400" dirty="0" smtClean="0"/>
              <a:t>シングルエージェントの場合</a:t>
            </a:r>
            <a:endParaRPr kumimoji="1" lang="ja-JP" altLang="en-US" sz="2400" dirty="0"/>
          </a:p>
        </p:txBody>
      </p:sp>
    </p:spTree>
    <p:extLst>
      <p:ext uri="{BB962C8B-B14F-4D97-AF65-F5344CB8AC3E}">
        <p14:creationId xmlns:p14="http://schemas.microsoft.com/office/powerpoint/2010/main" val="3156438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759339"/>
          </a:xfrm>
        </p:spPr>
        <p:txBody>
          <a:bodyPr/>
          <a:lstStyle/>
          <a:p>
            <a:r>
              <a:rPr kumimoji="1" lang="ja-JP" altLang="en-US" dirty="0" smtClean="0"/>
              <a:t>適用した手法の設定</a:t>
            </a:r>
            <a:endParaRPr kumimoji="1" lang="ja-JP" altLang="en-US" dirty="0"/>
          </a:p>
        </p:txBody>
      </p:sp>
      <p:sp>
        <p:nvSpPr>
          <p:cNvPr id="7" name="コンテンツ プレースホルダー 2"/>
          <p:cNvSpPr>
            <a:spLocks noGrp="1"/>
          </p:cNvSpPr>
          <p:nvPr>
            <p:ph idx="1"/>
          </p:nvPr>
        </p:nvSpPr>
        <p:spPr>
          <a:xfrm>
            <a:off x="384542" y="1705234"/>
            <a:ext cx="8595360" cy="4351337"/>
          </a:xfrm>
        </p:spPr>
        <p:txBody>
          <a:bodyPr/>
          <a:lstStyle/>
          <a:p>
            <a:r>
              <a:rPr lang="ja-JP" altLang="en-US" dirty="0"/>
              <a:t>エージェントは各関節に割り当てられる</a:t>
            </a:r>
            <a:endParaRPr lang="en-US" altLang="ja-JP" dirty="0"/>
          </a:p>
          <a:p>
            <a:r>
              <a:rPr lang="ja-JP" altLang="en-US" dirty="0"/>
              <a:t>エージェントの数は</a:t>
            </a:r>
            <a:r>
              <a:rPr lang="en-US" altLang="ja-JP" dirty="0"/>
              <a:t>4</a:t>
            </a:r>
            <a:r>
              <a:rPr lang="ja-JP" altLang="en-US" dirty="0"/>
              <a:t>エージェントと</a:t>
            </a:r>
            <a:r>
              <a:rPr lang="ja-JP" altLang="en-US" dirty="0" smtClean="0"/>
              <a:t>なる</a:t>
            </a:r>
            <a:endParaRPr kumimoji="1" lang="en-US" altLang="ja-JP" dirty="0" smtClean="0"/>
          </a:p>
          <a:p>
            <a:r>
              <a:rPr kumimoji="1" lang="en-US" altLang="ja-JP" dirty="0" smtClean="0"/>
              <a:t>1</a:t>
            </a:r>
            <a:r>
              <a:rPr kumimoji="1" lang="ja-JP" altLang="en-US" dirty="0" smtClean="0"/>
              <a:t>エージェントが認識する環境状態は，目標物体の位置と各関節の状態</a:t>
            </a:r>
            <a:endParaRPr kumimoji="1" lang="en-US" altLang="ja-JP" dirty="0" smtClean="0"/>
          </a:p>
          <a:p>
            <a:r>
              <a:rPr lang="en-US" altLang="ja-JP" dirty="0" smtClean="0"/>
              <a:t>1</a:t>
            </a:r>
            <a:r>
              <a:rPr lang="ja-JP" altLang="en-US" dirty="0" smtClean="0"/>
              <a:t>エージェントの</a:t>
            </a:r>
            <a:r>
              <a:rPr lang="ja-JP" altLang="en-US" dirty="0"/>
              <a:t>出力</a:t>
            </a:r>
            <a:r>
              <a:rPr lang="ja-JP" altLang="en-US" dirty="0" smtClean="0"/>
              <a:t>する</a:t>
            </a:r>
            <a:r>
              <a:rPr lang="ja-JP" altLang="en-US" dirty="0"/>
              <a:t>行動</a:t>
            </a:r>
            <a:r>
              <a:rPr lang="ja-JP" altLang="en-US" dirty="0" smtClean="0"/>
              <a:t>は自身に割り当てられた関節</a:t>
            </a:r>
            <a:r>
              <a:rPr lang="en-US" altLang="ja-JP" dirty="0" smtClean="0"/>
              <a:t>1</a:t>
            </a:r>
            <a:r>
              <a:rPr lang="ja-JP" altLang="en-US" dirty="0" err="1" smtClean="0"/>
              <a:t>つの</a:t>
            </a:r>
            <a:r>
              <a:rPr lang="ja-JP" altLang="en-US" dirty="0" smtClean="0"/>
              <a:t>行動</a:t>
            </a:r>
            <a:endParaRPr lang="en-US" altLang="ja-JP" dirty="0" smtClean="0"/>
          </a:p>
          <a:p>
            <a:r>
              <a:rPr lang="en-US" altLang="ja-JP" dirty="0" smtClean="0"/>
              <a:t>1</a:t>
            </a:r>
            <a:r>
              <a:rPr lang="ja-JP" altLang="en-US" dirty="0" smtClean="0"/>
              <a:t>エージェントの行動数</a:t>
            </a:r>
            <a:r>
              <a:rPr lang="en-US" altLang="ja-JP" dirty="0"/>
              <a:t>3</a:t>
            </a:r>
            <a:r>
              <a:rPr lang="ja-JP" altLang="en-US" dirty="0" err="1" smtClean="0"/>
              <a:t>，</a:t>
            </a:r>
            <a:r>
              <a:rPr lang="ja-JP" altLang="en-US" dirty="0" smtClean="0"/>
              <a:t>状態数</a:t>
            </a:r>
            <a:r>
              <a:rPr lang="en-US" altLang="ja-JP" dirty="0" smtClean="0"/>
              <a:t>1215</a:t>
            </a:r>
            <a:r>
              <a:rPr lang="ja-JP" altLang="en-US" dirty="0" smtClean="0"/>
              <a:t>となる</a:t>
            </a:r>
            <a:endParaRPr lang="en-US" altLang="ja-JP" dirty="0" smtClean="0"/>
          </a:p>
        </p:txBody>
      </p:sp>
      <p:sp>
        <p:nvSpPr>
          <p:cNvPr id="8" name="テキスト ボックス 7"/>
          <p:cNvSpPr txBox="1"/>
          <p:nvPr/>
        </p:nvSpPr>
        <p:spPr>
          <a:xfrm>
            <a:off x="384542" y="1124465"/>
            <a:ext cx="6955750" cy="461665"/>
          </a:xfrm>
          <a:prstGeom prst="rect">
            <a:avLst/>
          </a:prstGeom>
          <a:noFill/>
        </p:spPr>
        <p:txBody>
          <a:bodyPr wrap="none" rtlCol="0">
            <a:spAutoFit/>
          </a:bodyPr>
          <a:lstStyle/>
          <a:p>
            <a:r>
              <a:rPr lang="ja-JP" altLang="en-US" sz="2400" dirty="0" smtClean="0"/>
              <a:t>協調</a:t>
            </a:r>
            <a:r>
              <a:rPr lang="ja-JP" altLang="en-US" sz="2400" dirty="0"/>
              <a:t>行動</a:t>
            </a:r>
            <a:r>
              <a:rPr lang="ja-JP" altLang="en-US" sz="2400" dirty="0" smtClean="0"/>
              <a:t>を</a:t>
            </a:r>
            <a:r>
              <a:rPr lang="ja-JP" altLang="en-US" sz="2400" dirty="0"/>
              <a:t>学習</a:t>
            </a:r>
            <a:r>
              <a:rPr lang="ja-JP" altLang="en-US" sz="2400" dirty="0" smtClean="0"/>
              <a:t>しないマルチ</a:t>
            </a:r>
            <a:r>
              <a:rPr kumimoji="1" lang="ja-JP" altLang="en-US" sz="2400" dirty="0" smtClean="0"/>
              <a:t>エージェントの場合</a:t>
            </a:r>
            <a:endParaRPr kumimoji="1" lang="ja-JP" altLang="en-US" sz="2400" dirty="0"/>
          </a:p>
        </p:txBody>
      </p:sp>
    </p:spTree>
    <p:extLst>
      <p:ext uri="{BB962C8B-B14F-4D97-AF65-F5344CB8AC3E}">
        <p14:creationId xmlns:p14="http://schemas.microsoft.com/office/powerpoint/2010/main" val="2350801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759339"/>
          </a:xfrm>
        </p:spPr>
        <p:txBody>
          <a:bodyPr/>
          <a:lstStyle/>
          <a:p>
            <a:r>
              <a:rPr kumimoji="1" lang="ja-JP" altLang="en-US" dirty="0" smtClean="0"/>
              <a:t>適用した手法の設定</a:t>
            </a:r>
            <a:endParaRPr kumimoji="1" lang="ja-JP" altLang="en-US" dirty="0"/>
          </a:p>
        </p:txBody>
      </p:sp>
      <p:sp>
        <p:nvSpPr>
          <p:cNvPr id="6" name="コンテンツ プレースホルダー 2"/>
          <p:cNvSpPr>
            <a:spLocks noGrp="1"/>
          </p:cNvSpPr>
          <p:nvPr>
            <p:ph idx="1"/>
          </p:nvPr>
        </p:nvSpPr>
        <p:spPr>
          <a:xfrm>
            <a:off x="310402" y="1705234"/>
            <a:ext cx="8595360" cy="4351337"/>
          </a:xfrm>
        </p:spPr>
        <p:txBody>
          <a:bodyPr/>
          <a:lstStyle/>
          <a:p>
            <a:r>
              <a:rPr lang="ja-JP" altLang="en-US" dirty="0"/>
              <a:t>エージェントは各関節に割り当てられる</a:t>
            </a:r>
            <a:endParaRPr lang="en-US" altLang="ja-JP" dirty="0"/>
          </a:p>
          <a:p>
            <a:r>
              <a:rPr lang="ja-JP" altLang="en-US" dirty="0"/>
              <a:t>エージェントの数は</a:t>
            </a:r>
            <a:r>
              <a:rPr lang="en-US" altLang="ja-JP" dirty="0"/>
              <a:t>4</a:t>
            </a:r>
            <a:r>
              <a:rPr lang="ja-JP" altLang="en-US" dirty="0"/>
              <a:t>エージェントと</a:t>
            </a:r>
            <a:r>
              <a:rPr lang="ja-JP" altLang="en-US" dirty="0" smtClean="0"/>
              <a:t>なる</a:t>
            </a:r>
            <a:endParaRPr kumimoji="1" lang="en-US" altLang="ja-JP" dirty="0" smtClean="0"/>
          </a:p>
          <a:p>
            <a:r>
              <a:rPr kumimoji="1" lang="en-US" altLang="ja-JP" dirty="0" smtClean="0"/>
              <a:t>1</a:t>
            </a:r>
            <a:r>
              <a:rPr kumimoji="1" lang="ja-JP" altLang="en-US" dirty="0" smtClean="0"/>
              <a:t>エージェントが認識する環境状態は，目標物体の位置と各関節の状態，他エージェントが選択した行動</a:t>
            </a:r>
            <a:endParaRPr kumimoji="1" lang="en-US" altLang="ja-JP" dirty="0" smtClean="0"/>
          </a:p>
          <a:p>
            <a:r>
              <a:rPr lang="en-US" altLang="ja-JP" dirty="0" smtClean="0"/>
              <a:t>1</a:t>
            </a:r>
            <a:r>
              <a:rPr lang="ja-JP" altLang="en-US" dirty="0" smtClean="0"/>
              <a:t>エージェントの</a:t>
            </a:r>
            <a:r>
              <a:rPr lang="ja-JP" altLang="en-US" dirty="0"/>
              <a:t>出力</a:t>
            </a:r>
            <a:r>
              <a:rPr lang="ja-JP" altLang="en-US" dirty="0" smtClean="0"/>
              <a:t>する</a:t>
            </a:r>
            <a:r>
              <a:rPr lang="ja-JP" altLang="en-US" dirty="0"/>
              <a:t>行動</a:t>
            </a:r>
            <a:r>
              <a:rPr lang="ja-JP" altLang="en-US" dirty="0" smtClean="0"/>
              <a:t>は自身に割り当てられた関節</a:t>
            </a:r>
            <a:r>
              <a:rPr lang="en-US" altLang="ja-JP" dirty="0" smtClean="0"/>
              <a:t>1</a:t>
            </a:r>
            <a:r>
              <a:rPr lang="ja-JP" altLang="en-US" dirty="0" err="1" smtClean="0"/>
              <a:t>つの</a:t>
            </a:r>
            <a:r>
              <a:rPr lang="ja-JP" altLang="en-US" dirty="0" smtClean="0"/>
              <a:t>行動</a:t>
            </a:r>
            <a:endParaRPr lang="en-US" altLang="ja-JP" dirty="0" smtClean="0"/>
          </a:p>
          <a:p>
            <a:r>
              <a:rPr lang="en-US" altLang="ja-JP" dirty="0" smtClean="0"/>
              <a:t>1</a:t>
            </a:r>
            <a:r>
              <a:rPr lang="ja-JP" altLang="en-US" dirty="0" smtClean="0"/>
              <a:t>エージェントの行動数</a:t>
            </a:r>
            <a:r>
              <a:rPr lang="en-US" altLang="ja-JP" dirty="0"/>
              <a:t>3</a:t>
            </a:r>
            <a:r>
              <a:rPr lang="ja-JP" altLang="en-US" dirty="0" err="1" smtClean="0"/>
              <a:t>，</a:t>
            </a:r>
            <a:r>
              <a:rPr lang="ja-JP" altLang="en-US" dirty="0" smtClean="0"/>
              <a:t>状態数</a:t>
            </a:r>
            <a:r>
              <a:rPr lang="en-US" altLang="ja-JP" dirty="0"/>
              <a:t>32805</a:t>
            </a:r>
            <a:r>
              <a:rPr lang="ja-JP" altLang="en-US" dirty="0" smtClean="0"/>
              <a:t>となる</a:t>
            </a:r>
            <a:endParaRPr lang="en-US" altLang="ja-JP" dirty="0" smtClean="0"/>
          </a:p>
        </p:txBody>
      </p:sp>
      <p:sp>
        <p:nvSpPr>
          <p:cNvPr id="9" name="テキスト ボックス 8"/>
          <p:cNvSpPr txBox="1"/>
          <p:nvPr/>
        </p:nvSpPr>
        <p:spPr>
          <a:xfrm>
            <a:off x="310402" y="1124465"/>
            <a:ext cx="6647974" cy="461665"/>
          </a:xfrm>
          <a:prstGeom prst="rect">
            <a:avLst/>
          </a:prstGeom>
          <a:noFill/>
        </p:spPr>
        <p:txBody>
          <a:bodyPr wrap="none" rtlCol="0">
            <a:spAutoFit/>
          </a:bodyPr>
          <a:lstStyle/>
          <a:p>
            <a:r>
              <a:rPr lang="ja-JP" altLang="en-US" sz="2400" dirty="0" smtClean="0"/>
              <a:t>協調</a:t>
            </a:r>
            <a:r>
              <a:rPr lang="ja-JP" altLang="en-US" sz="2400" dirty="0"/>
              <a:t>行動</a:t>
            </a:r>
            <a:r>
              <a:rPr lang="ja-JP" altLang="en-US" sz="2400" dirty="0" smtClean="0"/>
              <a:t>を学習す</a:t>
            </a:r>
            <a:r>
              <a:rPr lang="ja-JP" altLang="en-US" sz="2400" dirty="0"/>
              <a:t>る</a:t>
            </a:r>
            <a:r>
              <a:rPr lang="ja-JP" altLang="en-US" sz="2400" dirty="0" smtClean="0"/>
              <a:t>マルチ</a:t>
            </a:r>
            <a:r>
              <a:rPr kumimoji="1" lang="ja-JP" altLang="en-US" sz="2400" dirty="0" smtClean="0"/>
              <a:t>エージェントの場合</a:t>
            </a:r>
            <a:endParaRPr kumimoji="1" lang="ja-JP" altLang="en-US" sz="2400" dirty="0"/>
          </a:p>
        </p:txBody>
      </p:sp>
    </p:spTree>
    <p:extLst>
      <p:ext uri="{BB962C8B-B14F-4D97-AF65-F5344CB8AC3E}">
        <p14:creationId xmlns:p14="http://schemas.microsoft.com/office/powerpoint/2010/main" val="15091152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759339"/>
          </a:xfrm>
        </p:spPr>
        <p:txBody>
          <a:bodyPr/>
          <a:lstStyle/>
          <a:p>
            <a:r>
              <a:rPr kumimoji="1" lang="ja-JP" altLang="en-US" dirty="0" smtClean="0"/>
              <a:t>行動学習手法，選択手法</a:t>
            </a:r>
            <a:endParaRPr kumimoji="1" lang="ja-JP" altLang="en-US" dirty="0"/>
          </a:p>
        </p:txBody>
      </p:sp>
      <p:sp>
        <p:nvSpPr>
          <p:cNvPr id="4" name="コンテンツ プレースホルダー 2"/>
          <p:cNvSpPr>
            <a:spLocks noGrp="1"/>
          </p:cNvSpPr>
          <p:nvPr>
            <p:ph sz="quarter" idx="1"/>
          </p:nvPr>
        </p:nvSpPr>
        <p:spPr>
          <a:xfrm>
            <a:off x="512118" y="1377778"/>
            <a:ext cx="7467600" cy="4873752"/>
          </a:xfrm>
        </p:spPr>
        <p:txBody>
          <a:bodyPr/>
          <a:lstStyle/>
          <a:p>
            <a:r>
              <a:rPr kumimoji="1" lang="ja-JP" altLang="en-US" dirty="0" smtClean="0"/>
              <a:t>行動学習手法：</a:t>
            </a:r>
            <a:r>
              <a:rPr lang="ja-JP" altLang="en-US" dirty="0" smtClean="0"/>
              <a:t>加重平均</a:t>
            </a:r>
            <a:r>
              <a:rPr lang="ja-JP" altLang="en-US" dirty="0"/>
              <a:t>法</a:t>
            </a:r>
            <a:endParaRPr kumimoji="1" lang="en-US" altLang="ja-JP" dirty="0" smtClean="0"/>
          </a:p>
          <a:p>
            <a:pPr marL="342900" indent="-342900">
              <a:buFont typeface="+mj-lt"/>
              <a:buAutoNum type="arabicPeriod"/>
            </a:pPr>
            <a:r>
              <a:rPr lang="ja-JP" altLang="en-US" sz="1800" dirty="0" smtClean="0"/>
              <a:t>エージェントは環境の状態　　を観測する</a:t>
            </a:r>
            <a:endParaRPr lang="en-US" altLang="ja-JP" sz="1800" dirty="0" smtClean="0"/>
          </a:p>
          <a:p>
            <a:pPr marL="342900" indent="-342900">
              <a:buFont typeface="+mj-lt"/>
              <a:buAutoNum type="arabicPeriod"/>
            </a:pPr>
            <a:r>
              <a:rPr kumimoji="1" lang="ja-JP" altLang="en-US" sz="1800" dirty="0"/>
              <a:t>エージェントは任意の行動選択手法に</a:t>
            </a:r>
            <a:r>
              <a:rPr kumimoji="1" lang="ja-JP" altLang="en-US" sz="1800" dirty="0" smtClean="0"/>
              <a:t>従って行動　　を実行する</a:t>
            </a:r>
            <a:endParaRPr kumimoji="1" lang="en-US" altLang="ja-JP" sz="1800" dirty="0" smtClean="0"/>
          </a:p>
          <a:p>
            <a:pPr marL="342900" indent="-342900">
              <a:buFont typeface="+mj-lt"/>
              <a:buAutoNum type="arabicPeriod"/>
            </a:pPr>
            <a:r>
              <a:rPr lang="ja-JP" altLang="en-US" sz="1800" dirty="0"/>
              <a:t>環境</a:t>
            </a:r>
            <a:r>
              <a:rPr lang="ja-JP" altLang="en-US" sz="1800" dirty="0" smtClean="0"/>
              <a:t>から報酬　　を受け取る</a:t>
            </a:r>
            <a:endParaRPr lang="en-US" altLang="ja-JP" sz="1800" dirty="0" smtClean="0"/>
          </a:p>
          <a:p>
            <a:pPr marL="342900" indent="-342900">
              <a:buFont typeface="+mj-lt"/>
              <a:buAutoNum type="arabicPeriod"/>
            </a:pPr>
            <a:r>
              <a:rPr lang="ja-JP" altLang="en-US" sz="1800" dirty="0"/>
              <a:t>状態遷移後の</a:t>
            </a:r>
            <a:r>
              <a:rPr lang="ja-JP" altLang="en-US" sz="1800" dirty="0" smtClean="0"/>
              <a:t>状態　　　を観測する</a:t>
            </a:r>
            <a:endParaRPr lang="en-US" altLang="ja-JP" sz="1800" dirty="0" smtClean="0"/>
          </a:p>
          <a:p>
            <a:pPr marL="342900" indent="-342900">
              <a:buFont typeface="+mj-lt"/>
              <a:buAutoNum type="arabicPeriod"/>
            </a:pPr>
            <a:r>
              <a:rPr kumimoji="1" lang="ja-JP" altLang="en-US" sz="1800" dirty="0"/>
              <a:t>以下の更新式に</a:t>
            </a:r>
            <a:r>
              <a:rPr kumimoji="1" lang="ja-JP" altLang="en-US" sz="1800" dirty="0" smtClean="0"/>
              <a:t>より</a:t>
            </a:r>
            <a:r>
              <a:rPr lang="ja-JP" altLang="en-US" sz="1800" dirty="0" smtClean="0"/>
              <a:t>行動</a:t>
            </a:r>
            <a:r>
              <a:rPr lang="ja-JP" altLang="en-US" sz="1800" dirty="0"/>
              <a:t>評価</a:t>
            </a:r>
            <a:r>
              <a:rPr kumimoji="1" lang="ja-JP" altLang="en-US" sz="1800" dirty="0" smtClean="0"/>
              <a:t>値を更新</a:t>
            </a:r>
            <a:endParaRPr kumimoji="1" lang="en-US" altLang="ja-JP" sz="1800" dirty="0" smtClean="0"/>
          </a:p>
          <a:p>
            <a:pPr marL="342900" indent="-342900">
              <a:buFont typeface="+mj-lt"/>
              <a:buAutoNum type="arabicPeriod"/>
            </a:pPr>
            <a:endParaRPr lang="en-US" altLang="ja-JP" sz="1800" dirty="0" smtClean="0"/>
          </a:p>
          <a:p>
            <a:pPr marL="342900" indent="-342900">
              <a:buFont typeface="+mj-lt"/>
              <a:buAutoNum type="arabicPeriod"/>
            </a:pPr>
            <a:endParaRPr lang="en-US" altLang="ja-JP" sz="1800" dirty="0"/>
          </a:p>
          <a:p>
            <a:pPr marL="342900" indent="-342900">
              <a:buFont typeface="+mj-lt"/>
              <a:buAutoNum type="arabicPeriod"/>
            </a:pPr>
            <a:endParaRPr kumimoji="1" lang="en-US" altLang="ja-JP" sz="1200" dirty="0" smtClean="0"/>
          </a:p>
          <a:p>
            <a:pPr marL="342900" indent="-342900">
              <a:buFont typeface="+mj-lt"/>
              <a:buAutoNum type="arabicPeriod"/>
            </a:pPr>
            <a:r>
              <a:rPr lang="ja-JP" altLang="en-US" sz="1800" dirty="0"/>
              <a:t>時間</a:t>
            </a:r>
            <a:r>
              <a:rPr lang="ja-JP" altLang="en-US" sz="1800" dirty="0" smtClean="0"/>
              <a:t>ステップ　　を　　　　へ進めて手順</a:t>
            </a:r>
            <a:r>
              <a:rPr lang="en-US" altLang="ja-JP" sz="1800" dirty="0" smtClean="0"/>
              <a:t>1</a:t>
            </a:r>
            <a:r>
              <a:rPr lang="ja-JP" altLang="en-US" sz="1800" dirty="0" smtClean="0"/>
              <a:t>へ戻る</a:t>
            </a:r>
            <a:endParaRPr kumimoji="1" lang="en-US" altLang="ja-JP" sz="1800" dirty="0" smtClean="0"/>
          </a:p>
          <a:p>
            <a:r>
              <a:rPr lang="ja-JP" altLang="en-US" dirty="0"/>
              <a:t>行動選択</a:t>
            </a:r>
            <a:r>
              <a:rPr lang="ja-JP" altLang="en-US" dirty="0" smtClean="0"/>
              <a:t>手法：</a:t>
            </a:r>
            <a:r>
              <a:rPr lang="en-US" altLang="ja-JP" dirty="0" smtClean="0"/>
              <a:t>ε-greedy</a:t>
            </a:r>
            <a:r>
              <a:rPr lang="ja-JP" altLang="en-US" dirty="0" smtClean="0"/>
              <a:t>法</a:t>
            </a:r>
            <a:endParaRPr lang="en-US" altLang="ja-JP" dirty="0" smtClean="0"/>
          </a:p>
          <a:p>
            <a:pPr marL="0" indent="0">
              <a:buNone/>
            </a:pPr>
            <a:r>
              <a:rPr kumimoji="1" lang="ja-JP" altLang="en-US" sz="1800" dirty="0"/>
              <a:t>　</a:t>
            </a:r>
            <a:r>
              <a:rPr kumimoji="1" lang="ja-JP" altLang="en-US" sz="1800" dirty="0" smtClean="0"/>
              <a:t>　</a:t>
            </a:r>
            <a:r>
              <a:rPr kumimoji="1" lang="ja-JP" altLang="en-US" sz="1600" dirty="0" smtClean="0"/>
              <a:t>定められた確率　　でランダム行動，　　　　　の確率で</a:t>
            </a:r>
            <a:r>
              <a:rPr kumimoji="1" lang="en-US" altLang="ja-JP" sz="1600" dirty="0" smtClean="0"/>
              <a:t>Q</a:t>
            </a:r>
            <a:r>
              <a:rPr kumimoji="1" lang="ja-JP" altLang="en-US" sz="1600" dirty="0" smtClean="0"/>
              <a:t>値の大きい行動を選択</a:t>
            </a:r>
            <a:endParaRPr kumimoji="1" lang="ja-JP" altLang="en-US" sz="1600" dirty="0"/>
          </a:p>
        </p:txBody>
      </p:sp>
      <p:graphicFrame>
        <p:nvGraphicFramePr>
          <p:cNvPr id="5" name="オブジェクト 4"/>
          <p:cNvGraphicFramePr>
            <a:graphicFrameLocks noChangeAspect="1"/>
          </p:cNvGraphicFramePr>
          <p:nvPr>
            <p:extLst/>
          </p:nvPr>
        </p:nvGraphicFramePr>
        <p:xfrm>
          <a:off x="993646" y="3692524"/>
          <a:ext cx="4789487" cy="539750"/>
        </p:xfrm>
        <a:graphic>
          <a:graphicData uri="http://schemas.openxmlformats.org/presentationml/2006/ole">
            <mc:AlternateContent xmlns:mc="http://schemas.openxmlformats.org/markup-compatibility/2006">
              <mc:Choice xmlns:v="urn:schemas-microsoft-com:vml" Requires="v">
                <p:oleObj spid="_x0000_s15472" name="数式" r:id="rId3" imgW="2031840" imgH="228600" progId="Equation.3">
                  <p:embed/>
                </p:oleObj>
              </mc:Choice>
              <mc:Fallback>
                <p:oleObj name="数式" r:id="rId3" imgW="2031840" imgH="228600" progId="Equation.3">
                  <p:embed/>
                  <p:pic>
                    <p:nvPicPr>
                      <p:cNvPr id="0" name=""/>
                      <p:cNvPicPr/>
                      <p:nvPr/>
                    </p:nvPicPr>
                    <p:blipFill>
                      <a:blip r:embed="rId4"/>
                      <a:stretch>
                        <a:fillRect/>
                      </a:stretch>
                    </p:blipFill>
                    <p:spPr>
                      <a:xfrm>
                        <a:off x="993646" y="3692524"/>
                        <a:ext cx="4789487" cy="539750"/>
                      </a:xfrm>
                      <a:prstGeom prst="rect">
                        <a:avLst/>
                      </a:prstGeom>
                    </p:spPr>
                  </p:pic>
                </p:oleObj>
              </mc:Fallback>
            </mc:AlternateContent>
          </a:graphicData>
        </a:graphic>
      </p:graphicFrame>
      <p:sp>
        <p:nvSpPr>
          <p:cNvPr id="6" name="テキスト ボックス 5"/>
          <p:cNvSpPr txBox="1"/>
          <p:nvPr/>
        </p:nvSpPr>
        <p:spPr>
          <a:xfrm>
            <a:off x="933278" y="4215770"/>
            <a:ext cx="3874779" cy="369332"/>
          </a:xfrm>
          <a:prstGeom prst="rect">
            <a:avLst/>
          </a:prstGeom>
          <a:noFill/>
        </p:spPr>
        <p:txBody>
          <a:bodyPr wrap="none" rtlCol="0">
            <a:spAutoFit/>
          </a:bodyPr>
          <a:lstStyle/>
          <a:p>
            <a:r>
              <a:rPr kumimoji="1" lang="ja-JP" altLang="en-US" dirty="0" smtClean="0"/>
              <a:t>ただし　　は学習率　　　　　　　　</a:t>
            </a:r>
            <a:r>
              <a:rPr lang="ja-JP" altLang="en-US" dirty="0" smtClean="0"/>
              <a:t>であ</a:t>
            </a:r>
            <a:r>
              <a:rPr lang="ja-JP" altLang="en-US" dirty="0"/>
              <a:t>る</a:t>
            </a:r>
            <a:endParaRPr kumimoji="1" lang="ja-JP" altLang="en-US" dirty="0"/>
          </a:p>
        </p:txBody>
      </p:sp>
      <p:graphicFrame>
        <p:nvGraphicFramePr>
          <p:cNvPr id="7" name="オブジェクト 6"/>
          <p:cNvGraphicFramePr>
            <a:graphicFrameLocks noChangeAspect="1"/>
          </p:cNvGraphicFramePr>
          <p:nvPr>
            <p:extLst/>
          </p:nvPr>
        </p:nvGraphicFramePr>
        <p:xfrm>
          <a:off x="3561289" y="1899356"/>
          <a:ext cx="216024" cy="299110"/>
        </p:xfrm>
        <a:graphic>
          <a:graphicData uri="http://schemas.openxmlformats.org/presentationml/2006/ole">
            <mc:AlternateContent xmlns:mc="http://schemas.openxmlformats.org/markup-compatibility/2006">
              <mc:Choice xmlns:v="urn:schemas-microsoft-com:vml" Requires="v">
                <p:oleObj spid="_x0000_s15473" name="数式" r:id="rId5" imgW="164880" imgH="228600" progId="Equation.3">
                  <p:embed/>
                </p:oleObj>
              </mc:Choice>
              <mc:Fallback>
                <p:oleObj name="数式" r:id="rId5" imgW="164880" imgH="228600" progId="Equation.3">
                  <p:embed/>
                  <p:pic>
                    <p:nvPicPr>
                      <p:cNvPr id="0" name=""/>
                      <p:cNvPicPr/>
                      <p:nvPr/>
                    </p:nvPicPr>
                    <p:blipFill>
                      <a:blip r:embed="rId6"/>
                      <a:stretch>
                        <a:fillRect/>
                      </a:stretch>
                    </p:blipFill>
                    <p:spPr>
                      <a:xfrm>
                        <a:off x="3561289" y="1899356"/>
                        <a:ext cx="216024" cy="299110"/>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nvPr>
        </p:nvGraphicFramePr>
        <p:xfrm>
          <a:off x="5707038" y="2209772"/>
          <a:ext cx="288032" cy="398162"/>
        </p:xfrm>
        <a:graphic>
          <a:graphicData uri="http://schemas.openxmlformats.org/presentationml/2006/ole">
            <mc:AlternateContent xmlns:mc="http://schemas.openxmlformats.org/markup-compatibility/2006">
              <mc:Choice xmlns:v="urn:schemas-microsoft-com:vml" Requires="v">
                <p:oleObj spid="_x0000_s15474" name="数式" r:id="rId7" imgW="164880" imgH="228600" progId="Equation.3">
                  <p:embed/>
                </p:oleObj>
              </mc:Choice>
              <mc:Fallback>
                <p:oleObj name="数式" r:id="rId7" imgW="164880" imgH="228600" progId="Equation.3">
                  <p:embed/>
                  <p:pic>
                    <p:nvPicPr>
                      <p:cNvPr id="0" name=""/>
                      <p:cNvPicPr>
                        <a:picLocks noChangeAspect="1" noChangeArrowheads="1"/>
                      </p:cNvPicPr>
                      <p:nvPr/>
                    </p:nvPicPr>
                    <p:blipFill>
                      <a:blip r:embed="rId8"/>
                      <a:srcRect/>
                      <a:stretch>
                        <a:fillRect/>
                      </a:stretch>
                    </p:blipFill>
                    <p:spPr bwMode="auto">
                      <a:xfrm>
                        <a:off x="5707038" y="2209772"/>
                        <a:ext cx="288032" cy="398162"/>
                      </a:xfrm>
                      <a:prstGeom prst="rect">
                        <a:avLst/>
                      </a:prstGeom>
                      <a:noFill/>
                      <a:ln>
                        <a:noFill/>
                      </a:ln>
                    </p:spPr>
                  </p:pic>
                </p:oleObj>
              </mc:Fallback>
            </mc:AlternateContent>
          </a:graphicData>
        </a:graphic>
      </p:graphicFrame>
      <p:graphicFrame>
        <p:nvGraphicFramePr>
          <p:cNvPr id="9" name="オブジェクト 8"/>
          <p:cNvGraphicFramePr>
            <a:graphicFrameLocks noChangeAspect="1"/>
          </p:cNvGraphicFramePr>
          <p:nvPr>
            <p:extLst/>
          </p:nvPr>
        </p:nvGraphicFramePr>
        <p:xfrm>
          <a:off x="2322662" y="2583220"/>
          <a:ext cx="216024" cy="390505"/>
        </p:xfrm>
        <a:graphic>
          <a:graphicData uri="http://schemas.openxmlformats.org/presentationml/2006/ole">
            <mc:AlternateContent xmlns:mc="http://schemas.openxmlformats.org/markup-compatibility/2006">
              <mc:Choice xmlns:v="urn:schemas-microsoft-com:vml" Requires="v">
                <p:oleObj spid="_x0000_s15475" name="数式" r:id="rId9" imgW="126720" imgH="228600" progId="Equation.3">
                  <p:embed/>
                </p:oleObj>
              </mc:Choice>
              <mc:Fallback>
                <p:oleObj name="数式" r:id="rId9" imgW="126720" imgH="228600" progId="Equation.3">
                  <p:embed/>
                  <p:pic>
                    <p:nvPicPr>
                      <p:cNvPr id="0" name=""/>
                      <p:cNvPicPr>
                        <a:picLocks noChangeAspect="1" noChangeArrowheads="1"/>
                      </p:cNvPicPr>
                      <p:nvPr/>
                    </p:nvPicPr>
                    <p:blipFill>
                      <a:blip r:embed="rId10"/>
                      <a:srcRect/>
                      <a:stretch>
                        <a:fillRect/>
                      </a:stretch>
                    </p:blipFill>
                    <p:spPr bwMode="auto">
                      <a:xfrm>
                        <a:off x="2322662" y="2583220"/>
                        <a:ext cx="216024" cy="390505"/>
                      </a:xfrm>
                      <a:prstGeom prst="rect">
                        <a:avLst/>
                      </a:prstGeom>
                      <a:noFill/>
                      <a:ln>
                        <a:noFill/>
                      </a:ln>
                    </p:spPr>
                  </p:pic>
                </p:oleObj>
              </mc:Fallback>
            </mc:AlternateContent>
          </a:graphicData>
        </a:graphic>
      </p:graphicFrame>
      <p:graphicFrame>
        <p:nvGraphicFramePr>
          <p:cNvPr id="10" name="オブジェクト 9"/>
          <p:cNvGraphicFramePr>
            <a:graphicFrameLocks noChangeAspect="1"/>
          </p:cNvGraphicFramePr>
          <p:nvPr>
            <p:extLst/>
          </p:nvPr>
        </p:nvGraphicFramePr>
        <p:xfrm>
          <a:off x="2816743" y="2999274"/>
          <a:ext cx="431800" cy="390525"/>
        </p:xfrm>
        <a:graphic>
          <a:graphicData uri="http://schemas.openxmlformats.org/presentationml/2006/ole">
            <mc:AlternateContent xmlns:mc="http://schemas.openxmlformats.org/markup-compatibility/2006">
              <mc:Choice xmlns:v="urn:schemas-microsoft-com:vml" Requires="v">
                <p:oleObj spid="_x0000_s15476" name="数式" r:id="rId11" imgW="253800" imgH="228600" progId="Equation.3">
                  <p:embed/>
                </p:oleObj>
              </mc:Choice>
              <mc:Fallback>
                <p:oleObj name="数式" r:id="rId11" imgW="253800" imgH="228600" progId="Equation.3">
                  <p:embed/>
                  <p:pic>
                    <p:nvPicPr>
                      <p:cNvPr id="0" name=""/>
                      <p:cNvPicPr>
                        <a:picLocks noChangeAspect="1" noChangeArrowheads="1"/>
                      </p:cNvPicPr>
                      <p:nvPr/>
                    </p:nvPicPr>
                    <p:blipFill>
                      <a:blip r:embed="rId12"/>
                      <a:srcRect/>
                      <a:stretch>
                        <a:fillRect/>
                      </a:stretch>
                    </p:blipFill>
                    <p:spPr bwMode="auto">
                      <a:xfrm>
                        <a:off x="2816743" y="2999274"/>
                        <a:ext cx="4318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オブジェクト 10"/>
          <p:cNvGraphicFramePr>
            <a:graphicFrameLocks noChangeAspect="1"/>
          </p:cNvGraphicFramePr>
          <p:nvPr>
            <p:extLst/>
          </p:nvPr>
        </p:nvGraphicFramePr>
        <p:xfrm>
          <a:off x="1631851" y="4288832"/>
          <a:ext cx="258763" cy="239712"/>
        </p:xfrm>
        <a:graphic>
          <a:graphicData uri="http://schemas.openxmlformats.org/presentationml/2006/ole">
            <mc:AlternateContent xmlns:mc="http://schemas.openxmlformats.org/markup-compatibility/2006">
              <mc:Choice xmlns:v="urn:schemas-microsoft-com:vml" Requires="v">
                <p:oleObj spid="_x0000_s15477" name="数式" r:id="rId13" imgW="152280" imgH="139680" progId="Equation.3">
                  <p:embed/>
                </p:oleObj>
              </mc:Choice>
              <mc:Fallback>
                <p:oleObj name="数式" r:id="rId13" imgW="152280" imgH="139680" progId="Equation.3">
                  <p:embed/>
                  <p:pic>
                    <p:nvPicPr>
                      <p:cNvPr id="0" name=""/>
                      <p:cNvPicPr>
                        <a:picLocks noChangeAspect="1" noChangeArrowheads="1"/>
                      </p:cNvPicPr>
                      <p:nvPr/>
                    </p:nvPicPr>
                    <p:blipFill>
                      <a:blip r:embed="rId14"/>
                      <a:srcRect/>
                      <a:stretch>
                        <a:fillRect/>
                      </a:stretch>
                    </p:blipFill>
                    <p:spPr bwMode="auto">
                      <a:xfrm>
                        <a:off x="1631851" y="4288832"/>
                        <a:ext cx="258763"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オブジェクト 11"/>
          <p:cNvGraphicFramePr>
            <a:graphicFrameLocks noChangeAspect="1"/>
          </p:cNvGraphicFramePr>
          <p:nvPr>
            <p:extLst/>
          </p:nvPr>
        </p:nvGraphicFramePr>
        <p:xfrm>
          <a:off x="2864992" y="4225062"/>
          <a:ext cx="1185862" cy="349250"/>
        </p:xfrm>
        <a:graphic>
          <a:graphicData uri="http://schemas.openxmlformats.org/presentationml/2006/ole">
            <mc:AlternateContent xmlns:mc="http://schemas.openxmlformats.org/markup-compatibility/2006">
              <mc:Choice xmlns:v="urn:schemas-microsoft-com:vml" Requires="v">
                <p:oleObj spid="_x0000_s15478" name="数式" r:id="rId15" imgW="698400" imgH="203040" progId="Equation.3">
                  <p:embed/>
                </p:oleObj>
              </mc:Choice>
              <mc:Fallback>
                <p:oleObj name="数式" r:id="rId15" imgW="698400" imgH="203040" progId="Equation.3">
                  <p:embed/>
                  <p:pic>
                    <p:nvPicPr>
                      <p:cNvPr id="0" name=""/>
                      <p:cNvPicPr>
                        <a:picLocks noChangeAspect="1" noChangeArrowheads="1"/>
                      </p:cNvPicPr>
                      <p:nvPr/>
                    </p:nvPicPr>
                    <p:blipFill>
                      <a:blip r:embed="rId16"/>
                      <a:srcRect/>
                      <a:stretch>
                        <a:fillRect/>
                      </a:stretch>
                    </p:blipFill>
                    <p:spPr bwMode="auto">
                      <a:xfrm>
                        <a:off x="2864992" y="4225062"/>
                        <a:ext cx="118586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オブジェクト 14"/>
          <p:cNvGraphicFramePr>
            <a:graphicFrameLocks noChangeAspect="1"/>
          </p:cNvGraphicFramePr>
          <p:nvPr>
            <p:extLst/>
          </p:nvPr>
        </p:nvGraphicFramePr>
        <p:xfrm>
          <a:off x="2250654" y="4823250"/>
          <a:ext cx="150812" cy="261938"/>
        </p:xfrm>
        <a:graphic>
          <a:graphicData uri="http://schemas.openxmlformats.org/presentationml/2006/ole">
            <mc:AlternateContent xmlns:mc="http://schemas.openxmlformats.org/markup-compatibility/2006">
              <mc:Choice xmlns:v="urn:schemas-microsoft-com:vml" Requires="v">
                <p:oleObj spid="_x0000_s15479" name="数式" r:id="rId17" imgW="88560" imgH="152280" progId="Equation.3">
                  <p:embed/>
                </p:oleObj>
              </mc:Choice>
              <mc:Fallback>
                <p:oleObj name="数式" r:id="rId17" imgW="88560" imgH="152280" progId="Equation.3">
                  <p:embed/>
                  <p:pic>
                    <p:nvPicPr>
                      <p:cNvPr id="0" name=""/>
                      <p:cNvPicPr>
                        <a:picLocks noChangeAspect="1" noChangeArrowheads="1"/>
                      </p:cNvPicPr>
                      <p:nvPr/>
                    </p:nvPicPr>
                    <p:blipFill>
                      <a:blip r:embed="rId18"/>
                      <a:srcRect/>
                      <a:stretch>
                        <a:fillRect/>
                      </a:stretch>
                    </p:blipFill>
                    <p:spPr bwMode="auto">
                      <a:xfrm>
                        <a:off x="2250654" y="4823250"/>
                        <a:ext cx="1508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オブジェクト 15"/>
          <p:cNvGraphicFramePr>
            <a:graphicFrameLocks noChangeAspect="1"/>
          </p:cNvGraphicFramePr>
          <p:nvPr>
            <p:extLst/>
          </p:nvPr>
        </p:nvGraphicFramePr>
        <p:xfrm>
          <a:off x="2763466" y="4784798"/>
          <a:ext cx="495300" cy="306388"/>
        </p:xfrm>
        <a:graphic>
          <a:graphicData uri="http://schemas.openxmlformats.org/presentationml/2006/ole">
            <mc:AlternateContent xmlns:mc="http://schemas.openxmlformats.org/markup-compatibility/2006">
              <mc:Choice xmlns:v="urn:schemas-microsoft-com:vml" Requires="v">
                <p:oleObj spid="_x0000_s15480" name="数式" r:id="rId19" imgW="291960" imgH="177480" progId="Equation.3">
                  <p:embed/>
                </p:oleObj>
              </mc:Choice>
              <mc:Fallback>
                <p:oleObj name="数式" r:id="rId19" imgW="291960" imgH="177480" progId="Equation.3">
                  <p:embed/>
                  <p:pic>
                    <p:nvPicPr>
                      <p:cNvPr id="0" name=""/>
                      <p:cNvPicPr>
                        <a:picLocks noChangeAspect="1" noChangeArrowheads="1"/>
                      </p:cNvPicPr>
                      <p:nvPr/>
                    </p:nvPicPr>
                    <p:blipFill>
                      <a:blip r:embed="rId20"/>
                      <a:srcRect/>
                      <a:stretch>
                        <a:fillRect/>
                      </a:stretch>
                    </p:blipFill>
                    <p:spPr bwMode="auto">
                      <a:xfrm>
                        <a:off x="2763466" y="4784798"/>
                        <a:ext cx="4953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オブジェクト 16"/>
          <p:cNvGraphicFramePr>
            <a:graphicFrameLocks noChangeAspect="1"/>
          </p:cNvGraphicFramePr>
          <p:nvPr>
            <p:extLst/>
          </p:nvPr>
        </p:nvGraphicFramePr>
        <p:xfrm>
          <a:off x="2322662" y="5711704"/>
          <a:ext cx="215900" cy="239712"/>
        </p:xfrm>
        <a:graphic>
          <a:graphicData uri="http://schemas.openxmlformats.org/presentationml/2006/ole">
            <mc:AlternateContent xmlns:mc="http://schemas.openxmlformats.org/markup-compatibility/2006">
              <mc:Choice xmlns:v="urn:schemas-microsoft-com:vml" Requires="v">
                <p:oleObj spid="_x0000_s15481" name="数式" r:id="rId21" imgW="126720" imgH="139680" progId="Equation.3">
                  <p:embed/>
                </p:oleObj>
              </mc:Choice>
              <mc:Fallback>
                <p:oleObj name="数式" r:id="rId21" imgW="126720" imgH="139680" progId="Equation.3">
                  <p:embed/>
                  <p:pic>
                    <p:nvPicPr>
                      <p:cNvPr id="0" name=""/>
                      <p:cNvPicPr>
                        <a:picLocks noChangeAspect="1" noChangeArrowheads="1"/>
                      </p:cNvPicPr>
                      <p:nvPr/>
                    </p:nvPicPr>
                    <p:blipFill>
                      <a:blip r:embed="rId22"/>
                      <a:srcRect/>
                      <a:stretch>
                        <a:fillRect/>
                      </a:stretch>
                    </p:blipFill>
                    <p:spPr bwMode="auto">
                      <a:xfrm>
                        <a:off x="2322662" y="5711704"/>
                        <a:ext cx="215900"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オブジェクト 17"/>
          <p:cNvGraphicFramePr>
            <a:graphicFrameLocks noChangeAspect="1"/>
          </p:cNvGraphicFramePr>
          <p:nvPr>
            <p:extLst/>
          </p:nvPr>
        </p:nvGraphicFramePr>
        <p:xfrm>
          <a:off x="3930006" y="5680164"/>
          <a:ext cx="712787" cy="347663"/>
        </p:xfrm>
        <a:graphic>
          <a:graphicData uri="http://schemas.openxmlformats.org/presentationml/2006/ole">
            <mc:AlternateContent xmlns:mc="http://schemas.openxmlformats.org/markup-compatibility/2006">
              <mc:Choice xmlns:v="urn:schemas-microsoft-com:vml" Requires="v">
                <p:oleObj spid="_x0000_s15482" name="数式" r:id="rId23" imgW="419040" imgH="203040" progId="Equation.3">
                  <p:embed/>
                </p:oleObj>
              </mc:Choice>
              <mc:Fallback>
                <p:oleObj name="数式" r:id="rId23" imgW="419040" imgH="203040" progId="Equation.3">
                  <p:embed/>
                  <p:pic>
                    <p:nvPicPr>
                      <p:cNvPr id="0" name=""/>
                      <p:cNvPicPr>
                        <a:picLocks noChangeAspect="1" noChangeArrowheads="1"/>
                      </p:cNvPicPr>
                      <p:nvPr/>
                    </p:nvPicPr>
                    <p:blipFill>
                      <a:blip r:embed="rId24"/>
                      <a:srcRect/>
                      <a:stretch>
                        <a:fillRect/>
                      </a:stretch>
                    </p:blipFill>
                    <p:spPr bwMode="auto">
                      <a:xfrm>
                        <a:off x="3930006" y="5680164"/>
                        <a:ext cx="71278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112091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722269"/>
          </a:xfrm>
        </p:spPr>
        <p:txBody>
          <a:bodyPr/>
          <a:lstStyle/>
          <a:p>
            <a:r>
              <a:rPr kumimoji="1" lang="ja-JP" altLang="en-US" dirty="0" smtClean="0"/>
              <a:t>実験パラメータ</a:t>
            </a:r>
            <a:endParaRPr kumimoji="1" lang="ja-JP" altLang="en-US" dirty="0"/>
          </a:p>
        </p:txBody>
      </p:sp>
      <p:graphicFrame>
        <p:nvGraphicFramePr>
          <p:cNvPr id="4" name="コンテンツ プレースホルダー 4"/>
          <p:cNvGraphicFramePr>
            <a:graphicFrameLocks/>
          </p:cNvGraphicFramePr>
          <p:nvPr>
            <p:extLst>
              <p:ext uri="{D42A27DB-BD31-4B8C-83A1-F6EECF244321}">
                <p14:modId xmlns:p14="http://schemas.microsoft.com/office/powerpoint/2010/main" val="3291088774"/>
              </p:ext>
            </p:extLst>
          </p:nvPr>
        </p:nvGraphicFramePr>
        <p:xfrm>
          <a:off x="310592" y="1445568"/>
          <a:ext cx="8302067" cy="3114048"/>
        </p:xfrm>
        <a:graphic>
          <a:graphicData uri="http://schemas.openxmlformats.org/drawingml/2006/table">
            <a:tbl>
              <a:tblPr bandRow="1">
                <a:tableStyleId>{21E4AEA4-8DFA-4A89-87EB-49C32662AFE0}</a:tableStyleId>
              </a:tblPr>
              <a:tblGrid>
                <a:gridCol w="4044686"/>
                <a:gridCol w="4257381"/>
              </a:tblGrid>
              <a:tr h="519008">
                <a:tc>
                  <a:txBody>
                    <a:bodyPr/>
                    <a:lstStyle/>
                    <a:p>
                      <a:r>
                        <a:rPr kumimoji="1" lang="ja-JP" altLang="en-US" sz="2400" dirty="0" smtClean="0"/>
                        <a:t>試行回数</a:t>
                      </a:r>
                      <a:endParaRPr kumimoji="1" lang="ja-JP" altLang="en-US" sz="2400" dirty="0"/>
                    </a:p>
                  </a:txBody>
                  <a:tcPr/>
                </a:tc>
                <a:tc>
                  <a:txBody>
                    <a:bodyPr/>
                    <a:lstStyle/>
                    <a:p>
                      <a:endParaRPr kumimoji="1" lang="ja-JP" altLang="en-US" sz="2400"/>
                    </a:p>
                  </a:txBody>
                  <a:tcPr/>
                </a:tc>
              </a:tr>
              <a:tr h="519008">
                <a:tc>
                  <a:txBody>
                    <a:bodyPr/>
                    <a:lstStyle/>
                    <a:p>
                      <a:r>
                        <a:rPr kumimoji="1" lang="ja-JP" altLang="en-US" sz="2400" dirty="0" smtClean="0"/>
                        <a:t>タスク達成報酬</a:t>
                      </a:r>
                      <a:endParaRPr kumimoji="1" lang="ja-JP" altLang="en-US" sz="2400" dirty="0"/>
                    </a:p>
                  </a:txBody>
                  <a:tcPr/>
                </a:tc>
                <a:tc>
                  <a:txBody>
                    <a:bodyPr/>
                    <a:lstStyle/>
                    <a:p>
                      <a:endParaRPr kumimoji="1" lang="ja-JP" altLang="en-US" sz="2400" dirty="0"/>
                    </a:p>
                  </a:txBody>
                  <a:tcPr/>
                </a:tc>
              </a:tr>
              <a:tr h="519008">
                <a:tc>
                  <a:txBody>
                    <a:bodyPr/>
                    <a:lstStyle/>
                    <a:p>
                      <a:endParaRPr kumimoji="1" lang="ja-JP" altLang="en-US" sz="2400" dirty="0"/>
                    </a:p>
                  </a:txBody>
                  <a:tcPr/>
                </a:tc>
                <a:tc>
                  <a:txBody>
                    <a:bodyPr/>
                    <a:lstStyle/>
                    <a:p>
                      <a:endParaRPr kumimoji="1" lang="ja-JP" altLang="en-US" sz="2400" dirty="0"/>
                    </a:p>
                  </a:txBody>
                  <a:tcPr/>
                </a:tc>
              </a:tr>
              <a:tr h="519008">
                <a:tc>
                  <a:txBody>
                    <a:bodyPr/>
                    <a:lstStyle/>
                    <a:p>
                      <a:endParaRPr kumimoji="1" lang="ja-JP" altLang="en-US" sz="2400" dirty="0"/>
                    </a:p>
                  </a:txBody>
                  <a:tcPr/>
                </a:tc>
                <a:tc>
                  <a:txBody>
                    <a:bodyPr/>
                    <a:lstStyle/>
                    <a:p>
                      <a:endParaRPr kumimoji="1" lang="ja-JP" altLang="en-US" sz="2400" dirty="0"/>
                    </a:p>
                  </a:txBody>
                  <a:tcPr/>
                </a:tc>
              </a:tr>
              <a:tr h="519008">
                <a:tc>
                  <a:txBody>
                    <a:bodyPr/>
                    <a:lstStyle/>
                    <a:p>
                      <a:r>
                        <a:rPr kumimoji="1" lang="ja-JP" altLang="en-US" sz="2400" dirty="0" smtClean="0"/>
                        <a:t>ステップサイズ・パラメータ</a:t>
                      </a:r>
                      <a:endParaRPr kumimoji="1" lang="ja-JP" altLang="en-US" sz="2400" dirty="0"/>
                    </a:p>
                  </a:txBody>
                  <a:tcPr/>
                </a:tc>
                <a:tc>
                  <a:txBody>
                    <a:bodyPr/>
                    <a:lstStyle/>
                    <a:p>
                      <a:endParaRPr kumimoji="1" lang="ja-JP" altLang="en-US" sz="2400" dirty="0"/>
                    </a:p>
                  </a:txBody>
                  <a:tcPr/>
                </a:tc>
              </a:tr>
              <a:tr h="519008">
                <a:tc>
                  <a:txBody>
                    <a:bodyPr/>
                    <a:lstStyle/>
                    <a:p>
                      <a:endParaRPr kumimoji="1" lang="ja-JP" altLang="en-US" sz="2400" dirty="0"/>
                    </a:p>
                  </a:txBody>
                  <a:tcPr/>
                </a:tc>
                <a:tc>
                  <a:txBody>
                    <a:bodyPr/>
                    <a:lstStyle/>
                    <a:p>
                      <a:endParaRPr kumimoji="1" lang="ja-JP" altLang="en-US" sz="2400" dirty="0"/>
                    </a:p>
                  </a:txBody>
                  <a:tcPr/>
                </a:tc>
              </a:tr>
            </a:tbl>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1643603115"/>
              </p:ext>
            </p:extLst>
          </p:nvPr>
        </p:nvGraphicFramePr>
        <p:xfrm>
          <a:off x="4521026" y="1497013"/>
          <a:ext cx="1747838" cy="538162"/>
        </p:xfrm>
        <a:graphic>
          <a:graphicData uri="http://schemas.openxmlformats.org/presentationml/2006/ole">
            <mc:AlternateContent xmlns:mc="http://schemas.openxmlformats.org/markup-compatibility/2006">
              <mc:Choice xmlns:v="urn:schemas-microsoft-com:vml" Requires="v">
                <p:oleObj spid="_x0000_s7728" name="数式" r:id="rId3" imgW="660240" imgH="203040" progId="Equation.3">
                  <p:embed/>
                </p:oleObj>
              </mc:Choice>
              <mc:Fallback>
                <p:oleObj name="数式" r:id="rId3" imgW="660240" imgH="203040" progId="Equation.3">
                  <p:embed/>
                  <p:pic>
                    <p:nvPicPr>
                      <p:cNvPr id="0" name=""/>
                      <p:cNvPicPr/>
                      <p:nvPr/>
                    </p:nvPicPr>
                    <p:blipFill>
                      <a:blip r:embed="rId4"/>
                      <a:stretch>
                        <a:fillRect/>
                      </a:stretch>
                    </p:blipFill>
                    <p:spPr>
                      <a:xfrm>
                        <a:off x="4521026" y="1497013"/>
                        <a:ext cx="1747838" cy="538162"/>
                      </a:xfrm>
                      <a:prstGeom prst="rect">
                        <a:avLst/>
                      </a:prstGeom>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2487180318"/>
              </p:ext>
            </p:extLst>
          </p:nvPr>
        </p:nvGraphicFramePr>
        <p:xfrm>
          <a:off x="4572857" y="1972362"/>
          <a:ext cx="660400" cy="461963"/>
        </p:xfrm>
        <a:graphic>
          <a:graphicData uri="http://schemas.openxmlformats.org/presentationml/2006/ole">
            <mc:AlternateContent xmlns:mc="http://schemas.openxmlformats.org/markup-compatibility/2006">
              <mc:Choice xmlns:v="urn:schemas-microsoft-com:vml" Requires="v">
                <p:oleObj spid="_x0000_s7729" name="数式" r:id="rId5" imgW="253800" imgH="177480" progId="Equation.3">
                  <p:embed/>
                </p:oleObj>
              </mc:Choice>
              <mc:Fallback>
                <p:oleObj name="数式" r:id="rId5" imgW="253800" imgH="177480" progId="Equation.3">
                  <p:embed/>
                  <p:pic>
                    <p:nvPicPr>
                      <p:cNvPr id="0" name=""/>
                      <p:cNvPicPr/>
                      <p:nvPr/>
                    </p:nvPicPr>
                    <p:blipFill>
                      <a:blip r:embed="rId6"/>
                      <a:stretch>
                        <a:fillRect/>
                      </a:stretch>
                    </p:blipFill>
                    <p:spPr>
                      <a:xfrm>
                        <a:off x="4572857" y="1972362"/>
                        <a:ext cx="660400" cy="461963"/>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1392076069"/>
              </p:ext>
            </p:extLst>
          </p:nvPr>
        </p:nvGraphicFramePr>
        <p:xfrm>
          <a:off x="430382" y="2573165"/>
          <a:ext cx="348091" cy="382099"/>
        </p:xfrm>
        <a:graphic>
          <a:graphicData uri="http://schemas.openxmlformats.org/presentationml/2006/ole">
            <mc:AlternateContent xmlns:mc="http://schemas.openxmlformats.org/markup-compatibility/2006">
              <mc:Choice xmlns:v="urn:schemas-microsoft-com:vml" Requires="v">
                <p:oleObj spid="_x0000_s7730" name="数式" r:id="rId7" imgW="126720" imgH="139680" progId="Equation.3">
                  <p:embed/>
                </p:oleObj>
              </mc:Choice>
              <mc:Fallback>
                <p:oleObj name="数式" r:id="rId7" imgW="126720" imgH="139680" progId="Equation.3">
                  <p:embed/>
                  <p:pic>
                    <p:nvPicPr>
                      <p:cNvPr id="0" name=""/>
                      <p:cNvPicPr/>
                      <p:nvPr/>
                    </p:nvPicPr>
                    <p:blipFill>
                      <a:blip r:embed="rId8"/>
                      <a:stretch>
                        <a:fillRect/>
                      </a:stretch>
                    </p:blipFill>
                    <p:spPr>
                      <a:xfrm>
                        <a:off x="430382" y="2573165"/>
                        <a:ext cx="348091" cy="382099"/>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845690209"/>
              </p:ext>
            </p:extLst>
          </p:nvPr>
        </p:nvGraphicFramePr>
        <p:xfrm>
          <a:off x="4638290" y="2497395"/>
          <a:ext cx="792162" cy="461962"/>
        </p:xfrm>
        <a:graphic>
          <a:graphicData uri="http://schemas.openxmlformats.org/presentationml/2006/ole">
            <mc:AlternateContent xmlns:mc="http://schemas.openxmlformats.org/markup-compatibility/2006">
              <mc:Choice xmlns:v="urn:schemas-microsoft-com:vml" Requires="v">
                <p:oleObj spid="_x0000_s7731" name="数式" r:id="rId9" imgW="304560" imgH="177480" progId="Equation.3">
                  <p:embed/>
                </p:oleObj>
              </mc:Choice>
              <mc:Fallback>
                <p:oleObj name="数式" r:id="rId9" imgW="304560" imgH="177480" progId="Equation.3">
                  <p:embed/>
                  <p:pic>
                    <p:nvPicPr>
                      <p:cNvPr id="0" name=""/>
                      <p:cNvPicPr/>
                      <p:nvPr/>
                    </p:nvPicPr>
                    <p:blipFill>
                      <a:blip r:embed="rId10"/>
                      <a:stretch>
                        <a:fillRect/>
                      </a:stretch>
                    </p:blipFill>
                    <p:spPr>
                      <a:xfrm>
                        <a:off x="4638290" y="2497395"/>
                        <a:ext cx="792162" cy="461962"/>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1875184755"/>
              </p:ext>
            </p:extLst>
          </p:nvPr>
        </p:nvGraphicFramePr>
        <p:xfrm>
          <a:off x="373446" y="2992335"/>
          <a:ext cx="461962" cy="461962"/>
        </p:xfrm>
        <a:graphic>
          <a:graphicData uri="http://schemas.openxmlformats.org/presentationml/2006/ole">
            <mc:AlternateContent xmlns:mc="http://schemas.openxmlformats.org/markup-compatibility/2006">
              <mc:Choice xmlns:v="urn:schemas-microsoft-com:vml" Requires="v">
                <p:oleObj spid="_x0000_s7732" name="数式" r:id="rId11" imgW="177480" imgH="177480" progId="Equation.3">
                  <p:embed/>
                </p:oleObj>
              </mc:Choice>
              <mc:Fallback>
                <p:oleObj name="数式" r:id="rId11" imgW="177480" imgH="177480" progId="Equation.3">
                  <p:embed/>
                  <p:pic>
                    <p:nvPicPr>
                      <p:cNvPr id="0" name=""/>
                      <p:cNvPicPr/>
                      <p:nvPr/>
                    </p:nvPicPr>
                    <p:blipFill>
                      <a:blip r:embed="rId12"/>
                      <a:stretch>
                        <a:fillRect/>
                      </a:stretch>
                    </p:blipFill>
                    <p:spPr>
                      <a:xfrm>
                        <a:off x="373446" y="2992335"/>
                        <a:ext cx="461962" cy="461962"/>
                      </a:xfrm>
                      <a:prstGeom prst="rect">
                        <a:avLst/>
                      </a:prstGeom>
                    </p:spPr>
                  </p:pic>
                </p:oleObj>
              </mc:Fallback>
            </mc:AlternateContent>
          </a:graphicData>
        </a:graphic>
      </p:graphicFrame>
      <p:graphicFrame>
        <p:nvGraphicFramePr>
          <p:cNvPr id="10" name="オブジェクト 9"/>
          <p:cNvGraphicFramePr>
            <a:graphicFrameLocks noChangeAspect="1"/>
          </p:cNvGraphicFramePr>
          <p:nvPr>
            <p:extLst>
              <p:ext uri="{D42A27DB-BD31-4B8C-83A1-F6EECF244321}">
                <p14:modId xmlns:p14="http://schemas.microsoft.com/office/powerpoint/2010/main" val="3530270520"/>
              </p:ext>
            </p:extLst>
          </p:nvPr>
        </p:nvGraphicFramePr>
        <p:xfrm>
          <a:off x="4646270" y="3009438"/>
          <a:ext cx="660400" cy="461962"/>
        </p:xfrm>
        <a:graphic>
          <a:graphicData uri="http://schemas.openxmlformats.org/presentationml/2006/ole">
            <mc:AlternateContent xmlns:mc="http://schemas.openxmlformats.org/markup-compatibility/2006">
              <mc:Choice xmlns:v="urn:schemas-microsoft-com:vml" Requires="v">
                <p:oleObj spid="_x0000_s7733" name="数式" r:id="rId13" imgW="253800" imgH="177480" progId="Equation.3">
                  <p:embed/>
                </p:oleObj>
              </mc:Choice>
              <mc:Fallback>
                <p:oleObj name="数式" r:id="rId13" imgW="253800" imgH="177480" progId="Equation.3">
                  <p:embed/>
                  <p:pic>
                    <p:nvPicPr>
                      <p:cNvPr id="0" name=""/>
                      <p:cNvPicPr/>
                      <p:nvPr/>
                    </p:nvPicPr>
                    <p:blipFill>
                      <a:blip r:embed="rId14"/>
                      <a:stretch>
                        <a:fillRect/>
                      </a:stretch>
                    </p:blipFill>
                    <p:spPr>
                      <a:xfrm>
                        <a:off x="4646270" y="3009438"/>
                        <a:ext cx="660400" cy="461962"/>
                      </a:xfrm>
                      <a:prstGeom prst="rect">
                        <a:avLst/>
                      </a:prstGeom>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1268841958"/>
              </p:ext>
            </p:extLst>
          </p:nvPr>
        </p:nvGraphicFramePr>
        <p:xfrm>
          <a:off x="3879882" y="3606287"/>
          <a:ext cx="396875" cy="363538"/>
        </p:xfrm>
        <a:graphic>
          <a:graphicData uri="http://schemas.openxmlformats.org/presentationml/2006/ole">
            <mc:AlternateContent xmlns:mc="http://schemas.openxmlformats.org/markup-compatibility/2006">
              <mc:Choice xmlns:v="urn:schemas-microsoft-com:vml" Requires="v">
                <p:oleObj spid="_x0000_s7734" name="数式" r:id="rId15" imgW="152280" imgH="139680" progId="Equation.3">
                  <p:embed/>
                </p:oleObj>
              </mc:Choice>
              <mc:Fallback>
                <p:oleObj name="数式" r:id="rId15" imgW="152280" imgH="139680" progId="Equation.3">
                  <p:embed/>
                  <p:pic>
                    <p:nvPicPr>
                      <p:cNvPr id="0" name=""/>
                      <p:cNvPicPr/>
                      <p:nvPr/>
                    </p:nvPicPr>
                    <p:blipFill>
                      <a:blip r:embed="rId16"/>
                      <a:stretch>
                        <a:fillRect/>
                      </a:stretch>
                    </p:blipFill>
                    <p:spPr>
                      <a:xfrm>
                        <a:off x="3879882" y="3606287"/>
                        <a:ext cx="396875" cy="363538"/>
                      </a:xfrm>
                      <a:prstGeom prst="rect">
                        <a:avLst/>
                      </a:prstGeom>
                    </p:spPr>
                  </p:pic>
                </p:oleObj>
              </mc:Fallback>
            </mc:AlternateContent>
          </a:graphicData>
        </a:graphic>
      </p:graphicFrame>
      <p:graphicFrame>
        <p:nvGraphicFramePr>
          <p:cNvPr id="12" name="オブジェクト 11"/>
          <p:cNvGraphicFramePr>
            <a:graphicFrameLocks noChangeAspect="1"/>
          </p:cNvGraphicFramePr>
          <p:nvPr>
            <p:extLst>
              <p:ext uri="{D42A27DB-BD31-4B8C-83A1-F6EECF244321}">
                <p14:modId xmlns:p14="http://schemas.microsoft.com/office/powerpoint/2010/main" val="2581710861"/>
              </p:ext>
            </p:extLst>
          </p:nvPr>
        </p:nvGraphicFramePr>
        <p:xfrm>
          <a:off x="4646440" y="3544718"/>
          <a:ext cx="593725" cy="461962"/>
        </p:xfrm>
        <a:graphic>
          <a:graphicData uri="http://schemas.openxmlformats.org/presentationml/2006/ole">
            <mc:AlternateContent xmlns:mc="http://schemas.openxmlformats.org/markup-compatibility/2006">
              <mc:Choice xmlns:v="urn:schemas-microsoft-com:vml" Requires="v">
                <p:oleObj spid="_x0000_s7735" name="数式" r:id="rId17" imgW="228600" imgH="177480" progId="Equation.3">
                  <p:embed/>
                </p:oleObj>
              </mc:Choice>
              <mc:Fallback>
                <p:oleObj name="数式" r:id="rId17" imgW="228600" imgH="177480" progId="Equation.3">
                  <p:embed/>
                  <p:pic>
                    <p:nvPicPr>
                      <p:cNvPr id="0" name=""/>
                      <p:cNvPicPr/>
                      <p:nvPr/>
                    </p:nvPicPr>
                    <p:blipFill>
                      <a:blip r:embed="rId18"/>
                      <a:stretch>
                        <a:fillRect/>
                      </a:stretch>
                    </p:blipFill>
                    <p:spPr>
                      <a:xfrm>
                        <a:off x="4646440" y="3544718"/>
                        <a:ext cx="593725" cy="461962"/>
                      </a:xfrm>
                      <a:prstGeom prst="rect">
                        <a:avLst/>
                      </a:prstGeom>
                    </p:spPr>
                  </p:pic>
                </p:oleObj>
              </mc:Fallback>
            </mc:AlternateContent>
          </a:graphicData>
        </a:graphic>
      </p:graphicFrame>
      <p:graphicFrame>
        <p:nvGraphicFramePr>
          <p:cNvPr id="15" name="オブジェクト 14"/>
          <p:cNvGraphicFramePr>
            <a:graphicFrameLocks noChangeAspect="1"/>
          </p:cNvGraphicFramePr>
          <p:nvPr>
            <p:extLst>
              <p:ext uri="{D42A27DB-BD31-4B8C-83A1-F6EECF244321}">
                <p14:modId xmlns:p14="http://schemas.microsoft.com/office/powerpoint/2010/main" val="1268806312"/>
              </p:ext>
            </p:extLst>
          </p:nvPr>
        </p:nvGraphicFramePr>
        <p:xfrm>
          <a:off x="4671582" y="4030746"/>
          <a:ext cx="792162" cy="461962"/>
        </p:xfrm>
        <a:graphic>
          <a:graphicData uri="http://schemas.openxmlformats.org/presentationml/2006/ole">
            <mc:AlternateContent xmlns:mc="http://schemas.openxmlformats.org/markup-compatibility/2006">
              <mc:Choice xmlns:v="urn:schemas-microsoft-com:vml" Requires="v">
                <p:oleObj spid="_x0000_s7736" name="数式" r:id="rId19" imgW="304560" imgH="177480" progId="Equation.3">
                  <p:embed/>
                </p:oleObj>
              </mc:Choice>
              <mc:Fallback>
                <p:oleObj name="数式" r:id="rId19" imgW="304560" imgH="177480" progId="Equation.3">
                  <p:embed/>
                  <p:pic>
                    <p:nvPicPr>
                      <p:cNvPr id="0" name=""/>
                      <p:cNvPicPr/>
                      <p:nvPr/>
                    </p:nvPicPr>
                    <p:blipFill>
                      <a:blip r:embed="rId20"/>
                      <a:stretch>
                        <a:fillRect/>
                      </a:stretch>
                    </p:blipFill>
                    <p:spPr>
                      <a:xfrm>
                        <a:off x="4671582" y="4030746"/>
                        <a:ext cx="792162" cy="461962"/>
                      </a:xfrm>
                      <a:prstGeom prst="rect">
                        <a:avLst/>
                      </a:prstGeom>
                    </p:spPr>
                  </p:pic>
                </p:oleObj>
              </mc:Fallback>
            </mc:AlternateContent>
          </a:graphicData>
        </a:graphic>
      </p:graphicFrame>
      <p:graphicFrame>
        <p:nvGraphicFramePr>
          <p:cNvPr id="16" name="オブジェクト 15"/>
          <p:cNvGraphicFramePr>
            <a:graphicFrameLocks noChangeAspect="1"/>
          </p:cNvGraphicFramePr>
          <p:nvPr>
            <p:extLst>
              <p:ext uri="{D42A27DB-BD31-4B8C-83A1-F6EECF244321}">
                <p14:modId xmlns:p14="http://schemas.microsoft.com/office/powerpoint/2010/main" val="700336429"/>
              </p:ext>
            </p:extLst>
          </p:nvPr>
        </p:nvGraphicFramePr>
        <p:xfrm>
          <a:off x="382916" y="4007241"/>
          <a:ext cx="396875" cy="527050"/>
        </p:xfrm>
        <a:graphic>
          <a:graphicData uri="http://schemas.openxmlformats.org/presentationml/2006/ole">
            <mc:AlternateContent xmlns:mc="http://schemas.openxmlformats.org/markup-compatibility/2006">
              <mc:Choice xmlns:v="urn:schemas-microsoft-com:vml" Requires="v">
                <p:oleObj spid="_x0000_s7737" name="数式" r:id="rId21" imgW="152280" imgH="203040" progId="Equation.3">
                  <p:embed/>
                </p:oleObj>
              </mc:Choice>
              <mc:Fallback>
                <p:oleObj name="数式" r:id="rId21" imgW="152280" imgH="203040" progId="Equation.3">
                  <p:embed/>
                  <p:pic>
                    <p:nvPicPr>
                      <p:cNvPr id="0" name=""/>
                      <p:cNvPicPr/>
                      <p:nvPr/>
                    </p:nvPicPr>
                    <p:blipFill>
                      <a:blip r:embed="rId22"/>
                      <a:stretch>
                        <a:fillRect/>
                      </a:stretch>
                    </p:blipFill>
                    <p:spPr>
                      <a:xfrm>
                        <a:off x="382916" y="4007241"/>
                        <a:ext cx="396875" cy="527050"/>
                      </a:xfrm>
                      <a:prstGeom prst="rect">
                        <a:avLst/>
                      </a:prstGeom>
                    </p:spPr>
                  </p:pic>
                </p:oleObj>
              </mc:Fallback>
            </mc:AlternateContent>
          </a:graphicData>
        </a:graphic>
      </p:graphicFrame>
      <p:graphicFrame>
        <p:nvGraphicFramePr>
          <p:cNvPr id="17" name="オブジェクト 16"/>
          <p:cNvGraphicFramePr>
            <a:graphicFrameLocks noChangeAspect="1"/>
          </p:cNvGraphicFramePr>
          <p:nvPr>
            <p:extLst>
              <p:ext uri="{D42A27DB-BD31-4B8C-83A1-F6EECF244321}">
                <p14:modId xmlns:p14="http://schemas.microsoft.com/office/powerpoint/2010/main" val="2869029409"/>
              </p:ext>
            </p:extLst>
          </p:nvPr>
        </p:nvGraphicFramePr>
        <p:xfrm>
          <a:off x="2422396" y="2035068"/>
          <a:ext cx="301625" cy="336550"/>
        </p:xfrm>
        <a:graphic>
          <a:graphicData uri="http://schemas.openxmlformats.org/presentationml/2006/ole">
            <mc:AlternateContent xmlns:mc="http://schemas.openxmlformats.org/markup-compatibility/2006">
              <mc:Choice xmlns:v="urn:schemas-microsoft-com:vml" Requires="v">
                <p:oleObj spid="_x0000_s7738" name="数式" r:id="rId23" imgW="114120" imgH="126720" progId="Equation.3">
                  <p:embed/>
                </p:oleObj>
              </mc:Choice>
              <mc:Fallback>
                <p:oleObj name="数式" r:id="rId23" imgW="114120" imgH="126720" progId="Equation.3">
                  <p:embed/>
                  <p:pic>
                    <p:nvPicPr>
                      <p:cNvPr id="0" name=""/>
                      <p:cNvPicPr/>
                      <p:nvPr/>
                    </p:nvPicPr>
                    <p:blipFill>
                      <a:blip r:embed="rId24"/>
                      <a:stretch>
                        <a:fillRect/>
                      </a:stretch>
                    </p:blipFill>
                    <p:spPr>
                      <a:xfrm>
                        <a:off x="2422396" y="2035068"/>
                        <a:ext cx="301625" cy="336550"/>
                      </a:xfrm>
                      <a:prstGeom prst="rect">
                        <a:avLst/>
                      </a:prstGeom>
                    </p:spPr>
                  </p:pic>
                </p:oleObj>
              </mc:Fallback>
            </mc:AlternateContent>
          </a:graphicData>
        </a:graphic>
      </p:graphicFrame>
    </p:spTree>
    <p:extLst>
      <p:ext uri="{BB962C8B-B14F-4D97-AF65-F5344CB8AC3E}">
        <p14:creationId xmlns:p14="http://schemas.microsoft.com/office/powerpoint/2010/main" val="29598339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812885"/>
          </a:xfrm>
        </p:spPr>
        <p:txBody>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1103870"/>
            <a:ext cx="7886700" cy="5073093"/>
          </a:xfrm>
        </p:spPr>
        <p:txBody>
          <a:bodyPr/>
          <a:lstStyle/>
          <a:p>
            <a:r>
              <a:rPr kumimoji="1" lang="ja-JP" altLang="en-US" dirty="0" smtClean="0"/>
              <a:t>各手法の各試行時点での行動数の推移</a:t>
            </a:r>
            <a:endParaRPr kumimoji="1" lang="ja-JP" altLang="en-US" dirty="0"/>
          </a:p>
        </p:txBody>
      </p:sp>
      <p:sp>
        <p:nvSpPr>
          <p:cNvPr id="4" name="テキスト ボックス 3"/>
          <p:cNvSpPr txBox="1"/>
          <p:nvPr/>
        </p:nvSpPr>
        <p:spPr>
          <a:xfrm>
            <a:off x="1271204" y="5602194"/>
            <a:ext cx="2929007" cy="400110"/>
          </a:xfrm>
          <a:prstGeom prst="rect">
            <a:avLst/>
          </a:prstGeom>
          <a:noFill/>
        </p:spPr>
        <p:txBody>
          <a:bodyPr wrap="none" rtlCol="0">
            <a:spAutoFit/>
          </a:bodyPr>
          <a:lstStyle/>
          <a:p>
            <a:r>
              <a:rPr kumimoji="1" lang="ja-JP" altLang="en-US" sz="2000" dirty="0" smtClean="0"/>
              <a:t>（</a:t>
            </a:r>
            <a:r>
              <a:rPr kumimoji="1" lang="en-US" altLang="ja-JP" sz="2000" dirty="0" smtClean="0"/>
              <a:t>a</a:t>
            </a:r>
            <a:r>
              <a:rPr kumimoji="1" lang="ja-JP" altLang="en-US" sz="2000" dirty="0" smtClean="0"/>
              <a:t>）</a:t>
            </a:r>
            <a:r>
              <a:rPr lang="ja-JP" altLang="en-US" sz="2000" dirty="0" smtClean="0"/>
              <a:t>：</a:t>
            </a:r>
            <a:r>
              <a:rPr lang="ja-JP" altLang="en-US" sz="2000" dirty="0"/>
              <a:t>シングル</a:t>
            </a:r>
            <a:r>
              <a:rPr lang="ja-JP" altLang="en-US" sz="2000" dirty="0" smtClean="0"/>
              <a:t>エージェント</a:t>
            </a:r>
            <a:endParaRPr kumimoji="1" lang="ja-JP" altLang="en-US" sz="2000" dirty="0"/>
          </a:p>
        </p:txBody>
      </p:sp>
      <p:sp>
        <p:nvSpPr>
          <p:cNvPr id="5" name="テキスト ボックス 4"/>
          <p:cNvSpPr txBox="1"/>
          <p:nvPr/>
        </p:nvSpPr>
        <p:spPr>
          <a:xfrm>
            <a:off x="5941209" y="5602194"/>
            <a:ext cx="1729961" cy="400110"/>
          </a:xfrm>
          <a:prstGeom prst="rect">
            <a:avLst/>
          </a:prstGeom>
          <a:noFill/>
        </p:spPr>
        <p:txBody>
          <a:bodyPr wrap="none" rtlCol="0">
            <a:spAutoFit/>
          </a:bodyPr>
          <a:lstStyle/>
          <a:p>
            <a:r>
              <a:rPr kumimoji="1" lang="ja-JP" altLang="en-US" sz="2000" dirty="0" smtClean="0"/>
              <a:t>（</a:t>
            </a:r>
            <a:r>
              <a:rPr lang="en-US" altLang="ja-JP" sz="2000" dirty="0"/>
              <a:t>b</a:t>
            </a:r>
            <a:r>
              <a:rPr kumimoji="1" lang="ja-JP" altLang="en-US" sz="2000" dirty="0" smtClean="0"/>
              <a:t>）</a:t>
            </a:r>
            <a:r>
              <a:rPr lang="ja-JP" altLang="en-US" sz="2000" dirty="0" smtClean="0"/>
              <a:t>：提案手法</a:t>
            </a:r>
            <a:endParaRPr kumimoji="1" lang="ja-JP" altLang="en-US" sz="2000"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4744" y="2072074"/>
            <a:ext cx="4419828" cy="3314871"/>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5768" y="4998834"/>
            <a:ext cx="3953518" cy="488491"/>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673" y="2078854"/>
            <a:ext cx="4464908" cy="3348681"/>
          </a:xfrm>
          <a:prstGeom prst="rect">
            <a:avLst/>
          </a:prstGeom>
        </p:spPr>
      </p:pic>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706" y="5069512"/>
            <a:ext cx="3953518" cy="488491"/>
          </a:xfrm>
          <a:prstGeom prst="rect">
            <a:avLst/>
          </a:prstGeom>
        </p:spPr>
      </p:pic>
      <p:pic>
        <p:nvPicPr>
          <p:cNvPr id="12" name="図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4" y="2091415"/>
            <a:ext cx="710372" cy="2978097"/>
          </a:xfrm>
          <a:prstGeom prst="rect">
            <a:avLst/>
          </a:prstGeom>
        </p:spPr>
      </p:pic>
      <p:pic>
        <p:nvPicPr>
          <p:cNvPr id="13" name="図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5810" y="2091415"/>
            <a:ext cx="710372" cy="2978097"/>
          </a:xfrm>
          <a:prstGeom prst="rect">
            <a:avLst/>
          </a:prstGeom>
        </p:spPr>
      </p:pic>
    </p:spTree>
    <p:extLst>
      <p:ext uri="{BB962C8B-B14F-4D97-AF65-F5344CB8AC3E}">
        <p14:creationId xmlns:p14="http://schemas.microsoft.com/office/powerpoint/2010/main" val="2264140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図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4525" y="2066701"/>
            <a:ext cx="4481026" cy="3360769"/>
          </a:xfrm>
          <a:prstGeom prst="rect">
            <a:avLst/>
          </a:prstGeom>
        </p:spPr>
      </p:pic>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926" y="2062132"/>
            <a:ext cx="4481025" cy="3360769"/>
          </a:xfrm>
          <a:prstGeom prst="rect">
            <a:avLst/>
          </a:prstGeom>
        </p:spPr>
      </p:pic>
      <p:sp>
        <p:nvSpPr>
          <p:cNvPr id="2" name="タイトル 1"/>
          <p:cNvSpPr>
            <a:spLocks noGrp="1"/>
          </p:cNvSpPr>
          <p:nvPr>
            <p:ph type="title"/>
          </p:nvPr>
        </p:nvSpPr>
        <p:spPr>
          <a:xfrm>
            <a:off x="628650" y="365126"/>
            <a:ext cx="7886700" cy="812885"/>
          </a:xfrm>
        </p:spPr>
        <p:txBody>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1103870"/>
            <a:ext cx="7886700" cy="5073093"/>
          </a:xfrm>
        </p:spPr>
        <p:txBody>
          <a:bodyPr/>
          <a:lstStyle/>
          <a:p>
            <a:r>
              <a:rPr kumimoji="1" lang="ja-JP" altLang="en-US" dirty="0" smtClean="0"/>
              <a:t>各手法の各試行時点での行動数の推移</a:t>
            </a:r>
            <a:endParaRPr kumimoji="1" lang="ja-JP" altLang="en-US" dirty="0"/>
          </a:p>
        </p:txBody>
      </p:sp>
      <p:sp>
        <p:nvSpPr>
          <p:cNvPr id="4" name="テキスト ボックス 3"/>
          <p:cNvSpPr txBox="1"/>
          <p:nvPr/>
        </p:nvSpPr>
        <p:spPr>
          <a:xfrm>
            <a:off x="1271204" y="5602194"/>
            <a:ext cx="2929007" cy="400110"/>
          </a:xfrm>
          <a:prstGeom prst="rect">
            <a:avLst/>
          </a:prstGeom>
          <a:noFill/>
        </p:spPr>
        <p:txBody>
          <a:bodyPr wrap="none" rtlCol="0">
            <a:spAutoFit/>
          </a:bodyPr>
          <a:lstStyle/>
          <a:p>
            <a:r>
              <a:rPr kumimoji="1" lang="ja-JP" altLang="en-US" sz="2000" dirty="0" smtClean="0"/>
              <a:t>（</a:t>
            </a:r>
            <a:r>
              <a:rPr kumimoji="1" lang="en-US" altLang="ja-JP" sz="2000" dirty="0" smtClean="0"/>
              <a:t>a</a:t>
            </a:r>
            <a:r>
              <a:rPr kumimoji="1" lang="ja-JP" altLang="en-US" sz="2000" dirty="0" smtClean="0"/>
              <a:t>）</a:t>
            </a:r>
            <a:r>
              <a:rPr lang="ja-JP" altLang="en-US" sz="2000" dirty="0" smtClean="0"/>
              <a:t>：</a:t>
            </a:r>
            <a:r>
              <a:rPr lang="ja-JP" altLang="en-US" sz="2000" dirty="0"/>
              <a:t>シングル</a:t>
            </a:r>
            <a:r>
              <a:rPr lang="ja-JP" altLang="en-US" sz="2000" dirty="0" smtClean="0"/>
              <a:t>エージェント</a:t>
            </a:r>
            <a:endParaRPr kumimoji="1" lang="ja-JP" altLang="en-US" sz="2000" dirty="0"/>
          </a:p>
        </p:txBody>
      </p:sp>
      <p:sp>
        <p:nvSpPr>
          <p:cNvPr id="5" name="テキスト ボックス 4"/>
          <p:cNvSpPr txBox="1"/>
          <p:nvPr/>
        </p:nvSpPr>
        <p:spPr>
          <a:xfrm>
            <a:off x="5941209" y="5602194"/>
            <a:ext cx="1729961" cy="400110"/>
          </a:xfrm>
          <a:prstGeom prst="rect">
            <a:avLst/>
          </a:prstGeom>
          <a:noFill/>
        </p:spPr>
        <p:txBody>
          <a:bodyPr wrap="none" rtlCol="0">
            <a:spAutoFit/>
          </a:bodyPr>
          <a:lstStyle/>
          <a:p>
            <a:r>
              <a:rPr kumimoji="1" lang="ja-JP" altLang="en-US" sz="2000" dirty="0" smtClean="0"/>
              <a:t>（</a:t>
            </a:r>
            <a:r>
              <a:rPr lang="en-US" altLang="ja-JP" sz="2000" dirty="0"/>
              <a:t>b</a:t>
            </a:r>
            <a:r>
              <a:rPr kumimoji="1" lang="ja-JP" altLang="en-US" sz="2000" dirty="0" smtClean="0"/>
              <a:t>）</a:t>
            </a:r>
            <a:r>
              <a:rPr lang="ja-JP" altLang="en-US" sz="2000" dirty="0" smtClean="0"/>
              <a:t>：提案手法</a:t>
            </a:r>
            <a:endParaRPr kumimoji="1" lang="ja-JP" altLang="en-US" sz="2000" dirty="0"/>
          </a:p>
        </p:txBody>
      </p:sp>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4" y="2091415"/>
            <a:ext cx="710372" cy="2978097"/>
          </a:xfrm>
          <a:prstGeom prst="rect">
            <a:avLst/>
          </a:prstGeom>
        </p:spPr>
      </p:pic>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5810" y="2091415"/>
            <a:ext cx="710372" cy="2978097"/>
          </a:xfrm>
          <a:prstGeom prst="rect">
            <a:avLst/>
          </a:prstGeom>
        </p:spPr>
      </p:pic>
      <p:pic>
        <p:nvPicPr>
          <p:cNvPr id="14" name="図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956" y="5029377"/>
            <a:ext cx="3906986" cy="519157"/>
          </a:xfrm>
          <a:prstGeom prst="rect">
            <a:avLst/>
          </a:prstGeom>
        </p:spPr>
      </p:pic>
      <p:pic>
        <p:nvPicPr>
          <p:cNvPr id="15" name="図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1592" y="5058567"/>
            <a:ext cx="3952408" cy="525193"/>
          </a:xfrm>
          <a:prstGeom prst="rect">
            <a:avLst/>
          </a:prstGeom>
        </p:spPr>
      </p:pic>
    </p:spTree>
    <p:extLst>
      <p:ext uri="{BB962C8B-B14F-4D97-AF65-F5344CB8AC3E}">
        <p14:creationId xmlns:p14="http://schemas.microsoft.com/office/powerpoint/2010/main" val="3784899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812885"/>
          </a:xfrm>
        </p:spPr>
        <p:txBody>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1103870"/>
            <a:ext cx="7886700" cy="5073093"/>
          </a:xfrm>
        </p:spPr>
        <p:txBody>
          <a:bodyPr/>
          <a:lstStyle/>
          <a:p>
            <a:r>
              <a:rPr kumimoji="1" lang="ja-JP" altLang="en-US" dirty="0" smtClean="0"/>
              <a:t>各手法の各試行時点での行動数の推移</a:t>
            </a:r>
            <a:endParaRPr kumimoji="1" lang="ja-JP" altLang="en-US" dirty="0"/>
          </a:p>
        </p:txBody>
      </p:sp>
      <p:sp>
        <p:nvSpPr>
          <p:cNvPr id="4" name="テキスト ボックス 3"/>
          <p:cNvSpPr txBox="1"/>
          <p:nvPr/>
        </p:nvSpPr>
        <p:spPr>
          <a:xfrm>
            <a:off x="958164" y="5602194"/>
            <a:ext cx="3666388" cy="400110"/>
          </a:xfrm>
          <a:prstGeom prst="rect">
            <a:avLst/>
          </a:prstGeom>
          <a:noFill/>
        </p:spPr>
        <p:txBody>
          <a:bodyPr wrap="none" rtlCol="0">
            <a:spAutoFit/>
          </a:bodyPr>
          <a:lstStyle/>
          <a:p>
            <a:r>
              <a:rPr kumimoji="1" lang="ja-JP" altLang="en-US" sz="2000" dirty="0" smtClean="0"/>
              <a:t>（</a:t>
            </a:r>
            <a:r>
              <a:rPr kumimoji="1" lang="en-US" altLang="ja-JP" sz="2000" dirty="0" smtClean="0"/>
              <a:t>a</a:t>
            </a:r>
            <a:r>
              <a:rPr kumimoji="1" lang="ja-JP" altLang="en-US" sz="2000" dirty="0" smtClean="0"/>
              <a:t>）</a:t>
            </a:r>
            <a:r>
              <a:rPr lang="ja-JP" altLang="en-US" sz="2000" dirty="0" smtClean="0"/>
              <a:t>：</a:t>
            </a:r>
            <a:r>
              <a:rPr lang="ja-JP" altLang="en-US" sz="2000" dirty="0"/>
              <a:t>協調</a:t>
            </a:r>
            <a:r>
              <a:rPr lang="ja-JP" altLang="en-US" sz="2000" dirty="0" smtClean="0"/>
              <a:t>なしマルチ</a:t>
            </a:r>
            <a:r>
              <a:rPr lang="ja-JP" altLang="en-US" sz="2000" dirty="0"/>
              <a:t>エージェント</a:t>
            </a:r>
            <a:endParaRPr kumimoji="1" lang="ja-JP" altLang="en-US" sz="2000" dirty="0"/>
          </a:p>
        </p:txBody>
      </p:sp>
      <p:sp>
        <p:nvSpPr>
          <p:cNvPr id="5" name="テキスト ボックス 4"/>
          <p:cNvSpPr txBox="1"/>
          <p:nvPr/>
        </p:nvSpPr>
        <p:spPr>
          <a:xfrm>
            <a:off x="5941209" y="5602194"/>
            <a:ext cx="1729961" cy="400110"/>
          </a:xfrm>
          <a:prstGeom prst="rect">
            <a:avLst/>
          </a:prstGeom>
          <a:noFill/>
        </p:spPr>
        <p:txBody>
          <a:bodyPr wrap="none" rtlCol="0">
            <a:spAutoFit/>
          </a:bodyPr>
          <a:lstStyle/>
          <a:p>
            <a:r>
              <a:rPr kumimoji="1" lang="ja-JP" altLang="en-US" sz="2000" dirty="0" smtClean="0"/>
              <a:t>（</a:t>
            </a:r>
            <a:r>
              <a:rPr lang="en-US" altLang="ja-JP" sz="2000" dirty="0"/>
              <a:t>b</a:t>
            </a:r>
            <a:r>
              <a:rPr kumimoji="1" lang="ja-JP" altLang="en-US" sz="2000" dirty="0" smtClean="0"/>
              <a:t>）</a:t>
            </a:r>
            <a:r>
              <a:rPr lang="ja-JP" altLang="en-US" sz="2000" dirty="0" smtClean="0"/>
              <a:t>：提案手法</a:t>
            </a:r>
            <a:endParaRPr kumimoji="1" lang="ja-JP" altLang="en-US" sz="2000"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4744" y="2072074"/>
            <a:ext cx="4419828" cy="3314871"/>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391" y="2056198"/>
            <a:ext cx="4462161" cy="3346621"/>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5768" y="4998834"/>
            <a:ext cx="3953518" cy="488491"/>
          </a:xfrm>
          <a:prstGeom prst="rect">
            <a:avLst/>
          </a:prstGeom>
        </p:spPr>
      </p:pic>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266" y="5015310"/>
            <a:ext cx="3953518" cy="488491"/>
          </a:xfrm>
          <a:prstGeom prst="rect">
            <a:avLst/>
          </a:prstGeom>
        </p:spPr>
      </p:pic>
      <p:pic>
        <p:nvPicPr>
          <p:cNvPr id="12" name="図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4" y="2091415"/>
            <a:ext cx="710372" cy="2978097"/>
          </a:xfrm>
          <a:prstGeom prst="rect">
            <a:avLst/>
          </a:prstGeom>
        </p:spPr>
      </p:pic>
      <p:pic>
        <p:nvPicPr>
          <p:cNvPr id="13" name="図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5090" y="2104827"/>
            <a:ext cx="710372" cy="2978097"/>
          </a:xfrm>
          <a:prstGeom prst="rect">
            <a:avLst/>
          </a:prstGeom>
        </p:spPr>
      </p:pic>
    </p:spTree>
    <p:extLst>
      <p:ext uri="{BB962C8B-B14F-4D97-AF65-F5344CB8AC3E}">
        <p14:creationId xmlns:p14="http://schemas.microsoft.com/office/powerpoint/2010/main" val="2039397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4270" y="365127"/>
            <a:ext cx="8526162" cy="598700"/>
          </a:xfrm>
        </p:spPr>
        <p:txBody>
          <a:bodyPr>
            <a:noAutofit/>
          </a:bodyPr>
          <a:lstStyle/>
          <a:p>
            <a:r>
              <a:rPr kumimoji="1" lang="ja-JP" altLang="en-US" sz="3200" dirty="0" smtClean="0"/>
              <a:t>単体ロボットに対するマルチエージェントシステム</a:t>
            </a:r>
            <a:endParaRPr kumimoji="1" lang="ja-JP" altLang="en-US" sz="3200" dirty="0"/>
          </a:p>
        </p:txBody>
      </p:sp>
      <p:sp>
        <p:nvSpPr>
          <p:cNvPr id="4" name="テキスト ボックス 3"/>
          <p:cNvSpPr txBox="1"/>
          <p:nvPr/>
        </p:nvSpPr>
        <p:spPr>
          <a:xfrm>
            <a:off x="1439776" y="1270000"/>
            <a:ext cx="6635150" cy="830997"/>
          </a:xfrm>
          <a:prstGeom prst="rect">
            <a:avLst/>
          </a:prstGeom>
          <a:noFill/>
        </p:spPr>
        <p:txBody>
          <a:bodyPr wrap="none" rtlCol="0">
            <a:spAutoFit/>
          </a:bodyPr>
          <a:lstStyle/>
          <a:p>
            <a:pPr algn="ctr"/>
            <a:r>
              <a:rPr kumimoji="1" lang="en-US" altLang="ja-JP" sz="2400" dirty="0" smtClean="0"/>
              <a:t>1</a:t>
            </a:r>
            <a:r>
              <a:rPr kumimoji="1" lang="ja-JP" altLang="en-US" sz="2400" dirty="0" smtClean="0"/>
              <a:t>体のロボットに対して複数のエージェントを適用し</a:t>
            </a:r>
            <a:endParaRPr kumimoji="1" lang="en-US" altLang="ja-JP" sz="2400" dirty="0" smtClean="0"/>
          </a:p>
          <a:p>
            <a:pPr algn="ctr"/>
            <a:r>
              <a:rPr kumimoji="1" lang="ja-JP" altLang="en-US" sz="2400" dirty="0" smtClean="0"/>
              <a:t>ロボットの行動を制御するシステム</a:t>
            </a:r>
            <a:endParaRPr kumimoji="1" lang="ja-JP" altLang="en-US" sz="2400" dirty="0"/>
          </a:p>
        </p:txBody>
      </p:sp>
      <p:sp>
        <p:nvSpPr>
          <p:cNvPr id="5" name="テキスト ボックス 4"/>
          <p:cNvSpPr txBox="1"/>
          <p:nvPr/>
        </p:nvSpPr>
        <p:spPr>
          <a:xfrm>
            <a:off x="789598" y="2166216"/>
            <a:ext cx="1300356" cy="400110"/>
          </a:xfrm>
          <a:prstGeom prst="rect">
            <a:avLst/>
          </a:prstGeom>
          <a:noFill/>
        </p:spPr>
        <p:txBody>
          <a:bodyPr wrap="none" rtlCol="0">
            <a:spAutoFit/>
          </a:bodyPr>
          <a:lstStyle/>
          <a:p>
            <a:pPr marL="342900" indent="-342900">
              <a:buFont typeface="Arial" panose="020B0604020202020204" pitchFamily="34" charset="0"/>
              <a:buChar char="•"/>
            </a:pPr>
            <a:r>
              <a:rPr lang="ja-JP" altLang="en-US" sz="2000" dirty="0"/>
              <a:t>研究例</a:t>
            </a:r>
            <a:endParaRPr kumimoji="1" lang="ja-JP" altLang="en-US" sz="2000" dirty="0"/>
          </a:p>
        </p:txBody>
      </p:sp>
      <p:sp>
        <p:nvSpPr>
          <p:cNvPr id="6" name="テキスト ボックス 5"/>
          <p:cNvSpPr txBox="1"/>
          <p:nvPr/>
        </p:nvSpPr>
        <p:spPr>
          <a:xfrm>
            <a:off x="1439776" y="2607425"/>
            <a:ext cx="6970178" cy="923330"/>
          </a:xfrm>
          <a:prstGeom prst="rect">
            <a:avLst/>
          </a:prstGeom>
          <a:noFill/>
        </p:spPr>
        <p:txBody>
          <a:bodyPr wrap="none" rtlCol="0">
            <a:spAutoFit/>
          </a:bodyPr>
          <a:lstStyle/>
          <a:p>
            <a:r>
              <a:rPr kumimoji="1" lang="ja-JP" altLang="en-US" dirty="0" smtClean="0"/>
              <a:t>「６軸マニピュレータの分散制御実験」</a:t>
            </a:r>
            <a:endParaRPr kumimoji="1" lang="en-US" altLang="ja-JP" dirty="0" smtClean="0"/>
          </a:p>
          <a:p>
            <a:r>
              <a:rPr lang="ja-JP" altLang="en-US" dirty="0" smtClean="0"/>
              <a:t>「多自由度機構と分散制御」</a:t>
            </a:r>
            <a:endParaRPr lang="en-US" altLang="ja-JP" dirty="0" smtClean="0"/>
          </a:p>
          <a:p>
            <a:r>
              <a:rPr kumimoji="1" lang="ja-JP" altLang="en-US" dirty="0" smtClean="0"/>
              <a:t>「</a:t>
            </a:r>
            <a:r>
              <a:rPr lang="ja-JP" altLang="ja-JP" dirty="0"/>
              <a:t>所的な齟齬情報に基づくヘビ型ロボットの適応的自律分散制御方策</a:t>
            </a:r>
            <a:r>
              <a:rPr kumimoji="1" lang="ja-JP" altLang="en-US" dirty="0" smtClean="0"/>
              <a:t>」</a:t>
            </a:r>
            <a:endParaRPr kumimoji="1" lang="ja-JP" altLang="en-US" dirty="0"/>
          </a:p>
        </p:txBody>
      </p:sp>
      <p:sp>
        <p:nvSpPr>
          <p:cNvPr id="7" name="テキスト ボックス 6"/>
          <p:cNvSpPr txBox="1"/>
          <p:nvPr/>
        </p:nvSpPr>
        <p:spPr>
          <a:xfrm>
            <a:off x="994141" y="4003794"/>
            <a:ext cx="7415813" cy="400110"/>
          </a:xfrm>
          <a:prstGeom prst="rect">
            <a:avLst/>
          </a:prstGeom>
          <a:noFill/>
        </p:spPr>
        <p:txBody>
          <a:bodyPr wrap="none" rtlCol="0">
            <a:spAutoFit/>
          </a:bodyPr>
          <a:lstStyle/>
          <a:p>
            <a:pPr algn="ctr"/>
            <a:r>
              <a:rPr lang="en-US" altLang="ja-JP" sz="2000" dirty="0" smtClean="0"/>
              <a:t>1</a:t>
            </a:r>
            <a:r>
              <a:rPr lang="ja-JP" altLang="en-US" sz="2000" dirty="0" err="1" smtClean="0"/>
              <a:t>つの</a:t>
            </a:r>
            <a:r>
              <a:rPr lang="ja-JP" altLang="en-US" sz="2000" dirty="0" smtClean="0"/>
              <a:t>エージェントではロボットの構造や環境が複雑で制御が難しい</a:t>
            </a:r>
            <a:endParaRPr kumimoji="1" lang="ja-JP" altLang="en-US" sz="2000" dirty="0"/>
          </a:p>
        </p:txBody>
      </p:sp>
      <p:sp>
        <p:nvSpPr>
          <p:cNvPr id="3" name="下矢印 2"/>
          <p:cNvSpPr/>
          <p:nvPr/>
        </p:nvSpPr>
        <p:spPr>
          <a:xfrm>
            <a:off x="4114800" y="4633786"/>
            <a:ext cx="1099751" cy="6517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245654" y="5479543"/>
            <a:ext cx="6862776" cy="707886"/>
          </a:xfrm>
          <a:prstGeom prst="rect">
            <a:avLst/>
          </a:prstGeom>
          <a:noFill/>
        </p:spPr>
        <p:txBody>
          <a:bodyPr wrap="none" rtlCol="0">
            <a:spAutoFit/>
          </a:bodyPr>
          <a:lstStyle/>
          <a:p>
            <a:pPr algn="ctr"/>
            <a:r>
              <a:rPr lang="ja-JP" altLang="en-US" sz="2000" dirty="0"/>
              <a:t>複数</a:t>
            </a:r>
            <a:r>
              <a:rPr lang="ja-JP" altLang="en-US" sz="2000" dirty="0" smtClean="0"/>
              <a:t>の</a:t>
            </a:r>
            <a:r>
              <a:rPr lang="ja-JP" altLang="en-US" sz="2000" dirty="0"/>
              <a:t>エージェント</a:t>
            </a:r>
            <a:r>
              <a:rPr lang="ja-JP" altLang="en-US" sz="2000" dirty="0" smtClean="0"/>
              <a:t>がロボットや環境を分担して制御することで</a:t>
            </a:r>
            <a:endParaRPr lang="en-US" altLang="ja-JP" sz="2000" dirty="0" smtClean="0"/>
          </a:p>
          <a:p>
            <a:pPr algn="ctr"/>
            <a:r>
              <a:rPr kumimoji="1" lang="en-US" altLang="ja-JP" sz="2000" dirty="0"/>
              <a:t>1</a:t>
            </a:r>
            <a:r>
              <a:rPr kumimoji="1" lang="ja-JP" altLang="en-US" sz="2000" dirty="0" err="1" smtClean="0"/>
              <a:t>つの</a:t>
            </a:r>
            <a:r>
              <a:rPr kumimoji="1" lang="ja-JP" altLang="en-US" sz="2000" dirty="0" smtClean="0"/>
              <a:t>エージェントが処理する場合よりも制御しやすくなる</a:t>
            </a:r>
            <a:endParaRPr kumimoji="1" lang="ja-JP" altLang="en-US" sz="2000" dirty="0"/>
          </a:p>
        </p:txBody>
      </p:sp>
    </p:spTree>
    <p:extLst>
      <p:ext uri="{BB962C8B-B14F-4D97-AF65-F5344CB8AC3E}">
        <p14:creationId xmlns:p14="http://schemas.microsoft.com/office/powerpoint/2010/main" val="29984954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406" y="2030685"/>
            <a:ext cx="4526098" cy="3394573"/>
          </a:xfrm>
          <a:prstGeom prst="rect">
            <a:avLst/>
          </a:prstGeom>
        </p:spPr>
      </p:pic>
      <p:pic>
        <p:nvPicPr>
          <p:cNvPr id="14" name="図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525" y="2066701"/>
            <a:ext cx="4481026" cy="3360769"/>
          </a:xfrm>
          <a:prstGeom prst="rect">
            <a:avLst/>
          </a:prstGeom>
        </p:spPr>
      </p:pic>
      <p:sp>
        <p:nvSpPr>
          <p:cNvPr id="2" name="タイトル 1"/>
          <p:cNvSpPr>
            <a:spLocks noGrp="1"/>
          </p:cNvSpPr>
          <p:nvPr>
            <p:ph type="title"/>
          </p:nvPr>
        </p:nvSpPr>
        <p:spPr>
          <a:xfrm>
            <a:off x="628650" y="365126"/>
            <a:ext cx="7886700" cy="812885"/>
          </a:xfrm>
        </p:spPr>
        <p:txBody>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1103870"/>
            <a:ext cx="7886700" cy="5073093"/>
          </a:xfrm>
        </p:spPr>
        <p:txBody>
          <a:bodyPr/>
          <a:lstStyle/>
          <a:p>
            <a:r>
              <a:rPr kumimoji="1" lang="ja-JP" altLang="en-US" dirty="0" smtClean="0"/>
              <a:t>各手法の各試行時点での行動数の推移</a:t>
            </a:r>
            <a:endParaRPr kumimoji="1" lang="ja-JP" altLang="en-US" dirty="0"/>
          </a:p>
        </p:txBody>
      </p:sp>
      <p:sp>
        <p:nvSpPr>
          <p:cNvPr id="4" name="テキスト ボックス 3"/>
          <p:cNvSpPr txBox="1"/>
          <p:nvPr/>
        </p:nvSpPr>
        <p:spPr>
          <a:xfrm>
            <a:off x="958164" y="5602194"/>
            <a:ext cx="3666388" cy="400110"/>
          </a:xfrm>
          <a:prstGeom prst="rect">
            <a:avLst/>
          </a:prstGeom>
          <a:noFill/>
        </p:spPr>
        <p:txBody>
          <a:bodyPr wrap="none" rtlCol="0">
            <a:spAutoFit/>
          </a:bodyPr>
          <a:lstStyle/>
          <a:p>
            <a:r>
              <a:rPr kumimoji="1" lang="ja-JP" altLang="en-US" sz="2000" dirty="0" smtClean="0"/>
              <a:t>（</a:t>
            </a:r>
            <a:r>
              <a:rPr kumimoji="1" lang="en-US" altLang="ja-JP" sz="2000" dirty="0" smtClean="0"/>
              <a:t>a</a:t>
            </a:r>
            <a:r>
              <a:rPr kumimoji="1" lang="ja-JP" altLang="en-US" sz="2000" dirty="0" smtClean="0"/>
              <a:t>）</a:t>
            </a:r>
            <a:r>
              <a:rPr lang="ja-JP" altLang="en-US" sz="2000" dirty="0" smtClean="0"/>
              <a:t>：</a:t>
            </a:r>
            <a:r>
              <a:rPr lang="ja-JP" altLang="en-US" sz="2000" dirty="0"/>
              <a:t>協調</a:t>
            </a:r>
            <a:r>
              <a:rPr lang="ja-JP" altLang="en-US" sz="2000" dirty="0" smtClean="0"/>
              <a:t>なしマルチ</a:t>
            </a:r>
            <a:r>
              <a:rPr lang="ja-JP" altLang="en-US" sz="2000" dirty="0"/>
              <a:t>エージェント</a:t>
            </a:r>
            <a:endParaRPr kumimoji="1" lang="ja-JP" altLang="en-US" sz="2000" dirty="0"/>
          </a:p>
        </p:txBody>
      </p:sp>
      <p:sp>
        <p:nvSpPr>
          <p:cNvPr id="5" name="テキスト ボックス 4"/>
          <p:cNvSpPr txBox="1"/>
          <p:nvPr/>
        </p:nvSpPr>
        <p:spPr>
          <a:xfrm>
            <a:off x="5941209" y="5602194"/>
            <a:ext cx="1729961" cy="400110"/>
          </a:xfrm>
          <a:prstGeom prst="rect">
            <a:avLst/>
          </a:prstGeom>
          <a:noFill/>
        </p:spPr>
        <p:txBody>
          <a:bodyPr wrap="none" rtlCol="0">
            <a:spAutoFit/>
          </a:bodyPr>
          <a:lstStyle/>
          <a:p>
            <a:r>
              <a:rPr kumimoji="1" lang="ja-JP" altLang="en-US" sz="2000" dirty="0" smtClean="0"/>
              <a:t>（</a:t>
            </a:r>
            <a:r>
              <a:rPr lang="en-US" altLang="ja-JP" sz="2000" dirty="0"/>
              <a:t>b</a:t>
            </a:r>
            <a:r>
              <a:rPr kumimoji="1" lang="ja-JP" altLang="en-US" sz="2000" dirty="0" smtClean="0"/>
              <a:t>）</a:t>
            </a:r>
            <a:r>
              <a:rPr lang="ja-JP" altLang="en-US" sz="2000" dirty="0" smtClean="0"/>
              <a:t>：提案手法</a:t>
            </a:r>
            <a:endParaRPr kumimoji="1" lang="ja-JP" altLang="en-US" sz="2000" dirty="0"/>
          </a:p>
        </p:txBody>
      </p:sp>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4" y="2091415"/>
            <a:ext cx="710372" cy="2978097"/>
          </a:xfrm>
          <a:prstGeom prst="rect">
            <a:avLst/>
          </a:prstGeom>
        </p:spPr>
      </p:pic>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5090" y="2104827"/>
            <a:ext cx="710372" cy="2978097"/>
          </a:xfrm>
          <a:prstGeom prst="rect">
            <a:avLst/>
          </a:prstGeom>
        </p:spPr>
      </p:pic>
      <p:pic>
        <p:nvPicPr>
          <p:cNvPr id="15" name="図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14860" y="5064072"/>
            <a:ext cx="4031264" cy="535671"/>
          </a:xfrm>
          <a:prstGeom prst="rect">
            <a:avLst/>
          </a:prstGeom>
        </p:spPr>
      </p:pic>
      <p:pic>
        <p:nvPicPr>
          <p:cNvPr id="16" name="図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956" y="5029377"/>
            <a:ext cx="4031264" cy="535671"/>
          </a:xfrm>
          <a:prstGeom prst="rect">
            <a:avLst/>
          </a:prstGeom>
        </p:spPr>
      </p:pic>
    </p:spTree>
    <p:extLst>
      <p:ext uri="{BB962C8B-B14F-4D97-AF65-F5344CB8AC3E}">
        <p14:creationId xmlns:p14="http://schemas.microsoft.com/office/powerpoint/2010/main" val="3768656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9830" y="2191804"/>
            <a:ext cx="4366054" cy="3274541"/>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157" y="2142375"/>
            <a:ext cx="4380213" cy="3285160"/>
          </a:xfrm>
          <a:prstGeom prst="rect">
            <a:avLst/>
          </a:prstGeom>
        </p:spPr>
      </p:pic>
      <p:sp>
        <p:nvSpPr>
          <p:cNvPr id="2" name="タイトル 1"/>
          <p:cNvSpPr>
            <a:spLocks noGrp="1"/>
          </p:cNvSpPr>
          <p:nvPr>
            <p:ph type="title"/>
          </p:nvPr>
        </p:nvSpPr>
        <p:spPr>
          <a:xfrm>
            <a:off x="628650" y="365126"/>
            <a:ext cx="7886700" cy="812885"/>
          </a:xfrm>
        </p:spPr>
        <p:txBody>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1103870"/>
            <a:ext cx="7886700" cy="5073093"/>
          </a:xfrm>
        </p:spPr>
        <p:txBody>
          <a:bodyPr/>
          <a:lstStyle/>
          <a:p>
            <a:r>
              <a:rPr kumimoji="1" lang="ja-JP" altLang="en-US" dirty="0" smtClean="0"/>
              <a:t>各手法の各試行時点での行動数の推移</a:t>
            </a:r>
            <a:endParaRPr kumimoji="1" lang="ja-JP" altLang="en-US" dirty="0"/>
          </a:p>
        </p:txBody>
      </p:sp>
      <p:sp>
        <p:nvSpPr>
          <p:cNvPr id="4" name="テキスト ボックス 3"/>
          <p:cNvSpPr txBox="1"/>
          <p:nvPr/>
        </p:nvSpPr>
        <p:spPr>
          <a:xfrm>
            <a:off x="1271204" y="5602194"/>
            <a:ext cx="2929007" cy="400110"/>
          </a:xfrm>
          <a:prstGeom prst="rect">
            <a:avLst/>
          </a:prstGeom>
          <a:noFill/>
        </p:spPr>
        <p:txBody>
          <a:bodyPr wrap="none" rtlCol="0">
            <a:spAutoFit/>
          </a:bodyPr>
          <a:lstStyle/>
          <a:p>
            <a:r>
              <a:rPr kumimoji="1" lang="ja-JP" altLang="en-US" sz="2000" dirty="0" smtClean="0"/>
              <a:t>（</a:t>
            </a:r>
            <a:r>
              <a:rPr kumimoji="1" lang="en-US" altLang="ja-JP" sz="2000" dirty="0" smtClean="0"/>
              <a:t>a</a:t>
            </a:r>
            <a:r>
              <a:rPr kumimoji="1" lang="ja-JP" altLang="en-US" sz="2000" dirty="0" smtClean="0"/>
              <a:t>）</a:t>
            </a:r>
            <a:r>
              <a:rPr lang="ja-JP" altLang="en-US" sz="2000" dirty="0" smtClean="0"/>
              <a:t>：</a:t>
            </a:r>
            <a:r>
              <a:rPr lang="ja-JP" altLang="en-US" sz="2000" dirty="0"/>
              <a:t>シングル</a:t>
            </a:r>
            <a:r>
              <a:rPr lang="ja-JP" altLang="en-US" sz="2000" dirty="0" smtClean="0"/>
              <a:t>エージェント</a:t>
            </a:r>
            <a:endParaRPr kumimoji="1" lang="ja-JP" altLang="en-US" sz="2000" dirty="0"/>
          </a:p>
        </p:txBody>
      </p:sp>
      <p:sp>
        <p:nvSpPr>
          <p:cNvPr id="5" name="テキスト ボックス 4"/>
          <p:cNvSpPr txBox="1"/>
          <p:nvPr/>
        </p:nvSpPr>
        <p:spPr>
          <a:xfrm>
            <a:off x="5941209" y="5602194"/>
            <a:ext cx="1729961" cy="400110"/>
          </a:xfrm>
          <a:prstGeom prst="rect">
            <a:avLst/>
          </a:prstGeom>
          <a:noFill/>
        </p:spPr>
        <p:txBody>
          <a:bodyPr wrap="none" rtlCol="0">
            <a:spAutoFit/>
          </a:bodyPr>
          <a:lstStyle/>
          <a:p>
            <a:r>
              <a:rPr kumimoji="1" lang="ja-JP" altLang="en-US" sz="2000" dirty="0" smtClean="0"/>
              <a:t>（</a:t>
            </a:r>
            <a:r>
              <a:rPr lang="en-US" altLang="ja-JP" sz="2000" dirty="0"/>
              <a:t>b</a:t>
            </a:r>
            <a:r>
              <a:rPr kumimoji="1" lang="ja-JP" altLang="en-US" sz="2000" dirty="0" smtClean="0"/>
              <a:t>）</a:t>
            </a:r>
            <a:r>
              <a:rPr lang="ja-JP" altLang="en-US" sz="2000" dirty="0" smtClean="0"/>
              <a:t>：提案手法</a:t>
            </a:r>
            <a:endParaRPr kumimoji="1" lang="ja-JP" altLang="en-US" sz="2000" dirty="0"/>
          </a:p>
        </p:txBody>
      </p:sp>
      <p:pic>
        <p:nvPicPr>
          <p:cNvPr id="14" name="図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384" y="5029377"/>
            <a:ext cx="3906986" cy="519157"/>
          </a:xfrm>
          <a:prstGeom prst="rect">
            <a:avLst/>
          </a:prstGeom>
        </p:spPr>
      </p:pic>
      <p:pic>
        <p:nvPicPr>
          <p:cNvPr id="15" name="図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1592" y="5058567"/>
            <a:ext cx="3952408" cy="525193"/>
          </a:xfrm>
          <a:prstGeom prst="rect">
            <a:avLst/>
          </a:prstGeom>
        </p:spPr>
      </p:pic>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63" y="2191804"/>
            <a:ext cx="680667" cy="2916192"/>
          </a:xfrm>
          <a:prstGeom prst="rect">
            <a:avLst/>
          </a:prstGeom>
        </p:spPr>
      </p:pic>
      <p:pic>
        <p:nvPicPr>
          <p:cNvPr id="16" name="図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7876" y="2179117"/>
            <a:ext cx="680667" cy="2916192"/>
          </a:xfrm>
          <a:prstGeom prst="rect">
            <a:avLst/>
          </a:prstGeom>
        </p:spPr>
      </p:pic>
    </p:spTree>
    <p:extLst>
      <p:ext uri="{BB962C8B-B14F-4D97-AF65-F5344CB8AC3E}">
        <p14:creationId xmlns:p14="http://schemas.microsoft.com/office/powerpoint/2010/main" val="7731553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3977" y="2101116"/>
            <a:ext cx="4431959" cy="3323969"/>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508" y="2103567"/>
            <a:ext cx="4431957" cy="3323968"/>
          </a:xfrm>
          <a:prstGeom prst="rect">
            <a:avLst/>
          </a:prstGeom>
        </p:spPr>
      </p:pic>
      <p:sp>
        <p:nvSpPr>
          <p:cNvPr id="2" name="タイトル 1"/>
          <p:cNvSpPr>
            <a:spLocks noGrp="1"/>
          </p:cNvSpPr>
          <p:nvPr>
            <p:ph type="title"/>
          </p:nvPr>
        </p:nvSpPr>
        <p:spPr>
          <a:xfrm>
            <a:off x="628650" y="365126"/>
            <a:ext cx="7886700" cy="812885"/>
          </a:xfrm>
        </p:spPr>
        <p:txBody>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1103870"/>
            <a:ext cx="7886700" cy="5073093"/>
          </a:xfrm>
        </p:spPr>
        <p:txBody>
          <a:bodyPr/>
          <a:lstStyle/>
          <a:p>
            <a:r>
              <a:rPr kumimoji="1" lang="ja-JP" altLang="en-US" dirty="0" smtClean="0"/>
              <a:t>各手法の各試行時点での行動数の推移</a:t>
            </a:r>
            <a:endParaRPr kumimoji="1" lang="ja-JP" altLang="en-US" dirty="0"/>
          </a:p>
        </p:txBody>
      </p:sp>
      <p:sp>
        <p:nvSpPr>
          <p:cNvPr id="4" name="テキスト ボックス 3"/>
          <p:cNvSpPr txBox="1"/>
          <p:nvPr/>
        </p:nvSpPr>
        <p:spPr>
          <a:xfrm>
            <a:off x="1040544" y="5602194"/>
            <a:ext cx="3666388" cy="400110"/>
          </a:xfrm>
          <a:prstGeom prst="rect">
            <a:avLst/>
          </a:prstGeom>
          <a:noFill/>
        </p:spPr>
        <p:txBody>
          <a:bodyPr wrap="none" rtlCol="0">
            <a:spAutoFit/>
          </a:bodyPr>
          <a:lstStyle/>
          <a:p>
            <a:r>
              <a:rPr kumimoji="1" lang="ja-JP" altLang="en-US" sz="2000" dirty="0" smtClean="0"/>
              <a:t>（</a:t>
            </a:r>
            <a:r>
              <a:rPr kumimoji="1" lang="en-US" altLang="ja-JP" sz="2000" dirty="0" smtClean="0"/>
              <a:t>a</a:t>
            </a:r>
            <a:r>
              <a:rPr kumimoji="1" lang="ja-JP" altLang="en-US" sz="2000" dirty="0" smtClean="0"/>
              <a:t>）</a:t>
            </a:r>
            <a:r>
              <a:rPr lang="ja-JP" altLang="en-US" sz="2000" dirty="0" smtClean="0"/>
              <a:t>：</a:t>
            </a:r>
            <a:r>
              <a:rPr lang="ja-JP" altLang="en-US" sz="2000" dirty="0"/>
              <a:t>協調</a:t>
            </a:r>
            <a:r>
              <a:rPr lang="ja-JP" altLang="en-US" sz="2000" dirty="0" smtClean="0"/>
              <a:t>なしマルチ</a:t>
            </a:r>
            <a:r>
              <a:rPr lang="ja-JP" altLang="en-US" sz="2000" dirty="0"/>
              <a:t>エージェント</a:t>
            </a:r>
            <a:endParaRPr kumimoji="1" lang="ja-JP" altLang="en-US" sz="2000" dirty="0"/>
          </a:p>
        </p:txBody>
      </p:sp>
      <p:sp>
        <p:nvSpPr>
          <p:cNvPr id="5" name="テキスト ボックス 4"/>
          <p:cNvSpPr txBox="1"/>
          <p:nvPr/>
        </p:nvSpPr>
        <p:spPr>
          <a:xfrm>
            <a:off x="6023589" y="5602194"/>
            <a:ext cx="1729961" cy="400110"/>
          </a:xfrm>
          <a:prstGeom prst="rect">
            <a:avLst/>
          </a:prstGeom>
          <a:noFill/>
        </p:spPr>
        <p:txBody>
          <a:bodyPr wrap="none" rtlCol="0">
            <a:spAutoFit/>
          </a:bodyPr>
          <a:lstStyle/>
          <a:p>
            <a:r>
              <a:rPr kumimoji="1" lang="ja-JP" altLang="en-US" sz="2000" dirty="0" smtClean="0"/>
              <a:t>（</a:t>
            </a:r>
            <a:r>
              <a:rPr lang="en-US" altLang="ja-JP" sz="2000" dirty="0"/>
              <a:t>b</a:t>
            </a:r>
            <a:r>
              <a:rPr kumimoji="1" lang="ja-JP" altLang="en-US" sz="2000" dirty="0" smtClean="0"/>
              <a:t>）</a:t>
            </a:r>
            <a:r>
              <a:rPr lang="ja-JP" altLang="en-US" sz="2000" dirty="0" smtClean="0"/>
              <a:t>：提案手法</a:t>
            </a:r>
            <a:endParaRPr kumimoji="1" lang="ja-JP" altLang="en-US" sz="2000" dirty="0"/>
          </a:p>
        </p:txBody>
      </p:sp>
      <p:pic>
        <p:nvPicPr>
          <p:cNvPr id="15" name="図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9574" y="5064072"/>
            <a:ext cx="4031264" cy="535671"/>
          </a:xfrm>
          <a:prstGeom prst="rect">
            <a:avLst/>
          </a:prstGeom>
        </p:spPr>
      </p:pic>
      <p:pic>
        <p:nvPicPr>
          <p:cNvPr id="16" name="図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194" y="5029377"/>
            <a:ext cx="4031264" cy="535671"/>
          </a:xfrm>
          <a:prstGeom prst="rect">
            <a:avLst/>
          </a:prstGeom>
        </p:spPr>
      </p:pic>
      <p:pic>
        <p:nvPicPr>
          <p:cNvPr id="20" name="図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63" y="2191804"/>
            <a:ext cx="680667" cy="2916192"/>
          </a:xfrm>
          <a:prstGeom prst="rect">
            <a:avLst/>
          </a:prstGeom>
        </p:spPr>
      </p:pic>
      <p:pic>
        <p:nvPicPr>
          <p:cNvPr id="21" name="図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7099" y="2152495"/>
            <a:ext cx="680667" cy="2916192"/>
          </a:xfrm>
          <a:prstGeom prst="rect">
            <a:avLst/>
          </a:prstGeom>
        </p:spPr>
      </p:pic>
    </p:spTree>
    <p:extLst>
      <p:ext uri="{BB962C8B-B14F-4D97-AF65-F5344CB8AC3E}">
        <p14:creationId xmlns:p14="http://schemas.microsoft.com/office/powerpoint/2010/main" val="29884568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812885"/>
          </a:xfrm>
        </p:spPr>
        <p:txBody>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1103870"/>
            <a:ext cx="7886700" cy="5073093"/>
          </a:xfrm>
        </p:spPr>
        <p:txBody>
          <a:bodyPr/>
          <a:lstStyle/>
          <a:p>
            <a:r>
              <a:rPr kumimoji="1" lang="ja-JP" altLang="en-US" dirty="0" smtClean="0"/>
              <a:t>各手法の各試行時点での行動数の推移（</a:t>
            </a:r>
            <a:r>
              <a:rPr kumimoji="1" lang="en-US" altLang="ja-JP" dirty="0" smtClean="0"/>
              <a:t>1</a:t>
            </a:r>
            <a:r>
              <a:rPr kumimoji="1" lang="ja-JP" altLang="en-US" dirty="0" smtClean="0"/>
              <a:t>試行から</a:t>
            </a:r>
            <a:r>
              <a:rPr kumimoji="1" lang="en-US" altLang="ja-JP" dirty="0" smtClean="0"/>
              <a:t>3000</a:t>
            </a:r>
            <a:r>
              <a:rPr kumimoji="1" lang="ja-JP" altLang="en-US" dirty="0" smtClean="0"/>
              <a:t>試行）</a:t>
            </a:r>
            <a:endParaRPr kumimoji="1" lang="ja-JP" altLang="en-US" dirty="0"/>
          </a:p>
        </p:txBody>
      </p:sp>
      <p:sp>
        <p:nvSpPr>
          <p:cNvPr id="4" name="テキスト ボックス 3"/>
          <p:cNvSpPr txBox="1"/>
          <p:nvPr/>
        </p:nvSpPr>
        <p:spPr>
          <a:xfrm>
            <a:off x="1271204" y="5602194"/>
            <a:ext cx="2929007" cy="400110"/>
          </a:xfrm>
          <a:prstGeom prst="rect">
            <a:avLst/>
          </a:prstGeom>
          <a:noFill/>
        </p:spPr>
        <p:txBody>
          <a:bodyPr wrap="none" rtlCol="0">
            <a:spAutoFit/>
          </a:bodyPr>
          <a:lstStyle/>
          <a:p>
            <a:r>
              <a:rPr kumimoji="1" lang="ja-JP" altLang="en-US" sz="2000" dirty="0" smtClean="0"/>
              <a:t>（</a:t>
            </a:r>
            <a:r>
              <a:rPr kumimoji="1" lang="en-US" altLang="ja-JP" sz="2000" dirty="0" smtClean="0"/>
              <a:t>a</a:t>
            </a:r>
            <a:r>
              <a:rPr kumimoji="1" lang="ja-JP" altLang="en-US" sz="2000" dirty="0" smtClean="0"/>
              <a:t>）</a:t>
            </a:r>
            <a:r>
              <a:rPr lang="ja-JP" altLang="en-US" sz="2000" dirty="0" smtClean="0"/>
              <a:t>：</a:t>
            </a:r>
            <a:r>
              <a:rPr lang="ja-JP" altLang="en-US" sz="2000" dirty="0"/>
              <a:t>シングル</a:t>
            </a:r>
            <a:r>
              <a:rPr lang="ja-JP" altLang="en-US" sz="2000" dirty="0" smtClean="0"/>
              <a:t>エージェント</a:t>
            </a:r>
            <a:endParaRPr kumimoji="1" lang="ja-JP" altLang="en-US" sz="2000" dirty="0"/>
          </a:p>
        </p:txBody>
      </p:sp>
      <p:sp>
        <p:nvSpPr>
          <p:cNvPr id="5" name="テキスト ボックス 4"/>
          <p:cNvSpPr txBox="1"/>
          <p:nvPr/>
        </p:nvSpPr>
        <p:spPr>
          <a:xfrm>
            <a:off x="5941209" y="5602194"/>
            <a:ext cx="1729961" cy="400110"/>
          </a:xfrm>
          <a:prstGeom prst="rect">
            <a:avLst/>
          </a:prstGeom>
          <a:noFill/>
        </p:spPr>
        <p:txBody>
          <a:bodyPr wrap="none" rtlCol="0">
            <a:spAutoFit/>
          </a:bodyPr>
          <a:lstStyle/>
          <a:p>
            <a:r>
              <a:rPr kumimoji="1" lang="ja-JP" altLang="en-US" sz="2000" dirty="0" smtClean="0"/>
              <a:t>（</a:t>
            </a:r>
            <a:r>
              <a:rPr lang="en-US" altLang="ja-JP" sz="2000" dirty="0"/>
              <a:t>b</a:t>
            </a:r>
            <a:r>
              <a:rPr kumimoji="1" lang="ja-JP" altLang="en-US" sz="2000" dirty="0" smtClean="0"/>
              <a:t>）</a:t>
            </a:r>
            <a:r>
              <a:rPr lang="ja-JP" altLang="en-US" sz="2000" dirty="0" smtClean="0"/>
              <a:t>：提案手法</a:t>
            </a:r>
            <a:endParaRPr kumimoji="1" lang="ja-JP" altLang="en-US" sz="2000"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4552" y="2181486"/>
            <a:ext cx="4328064" cy="3246049"/>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7453" y="5049444"/>
            <a:ext cx="3742937" cy="500770"/>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384" y="2181486"/>
            <a:ext cx="4360942" cy="3270707"/>
          </a:xfrm>
          <a:prstGeom prst="rect">
            <a:avLst/>
          </a:prstGeom>
        </p:spPr>
      </p:pic>
      <p:pic>
        <p:nvPicPr>
          <p:cNvPr id="12" name="図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151367"/>
            <a:ext cx="710372" cy="2978097"/>
          </a:xfrm>
          <a:prstGeom prst="rect">
            <a:avLst/>
          </a:prstGeom>
        </p:spPr>
      </p:pic>
      <p:pic>
        <p:nvPicPr>
          <p:cNvPr id="13" name="図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9592" y="2181486"/>
            <a:ext cx="710372" cy="2978097"/>
          </a:xfrm>
          <a:prstGeom prst="rect">
            <a:avLst/>
          </a:prstGeom>
        </p:spPr>
      </p:pic>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009" y="5071661"/>
            <a:ext cx="3742937" cy="500770"/>
          </a:xfrm>
          <a:prstGeom prst="rect">
            <a:avLst/>
          </a:prstGeom>
        </p:spPr>
      </p:pic>
    </p:spTree>
    <p:extLst>
      <p:ext uri="{BB962C8B-B14F-4D97-AF65-F5344CB8AC3E}">
        <p14:creationId xmlns:p14="http://schemas.microsoft.com/office/powerpoint/2010/main" val="89117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812885"/>
          </a:xfrm>
        </p:spPr>
        <p:txBody>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1103870"/>
            <a:ext cx="7886700" cy="5073093"/>
          </a:xfrm>
        </p:spPr>
        <p:txBody>
          <a:bodyPr/>
          <a:lstStyle/>
          <a:p>
            <a:r>
              <a:rPr kumimoji="1" lang="ja-JP" altLang="en-US" dirty="0" smtClean="0"/>
              <a:t>各手法の各試行時点での行動数の推移（</a:t>
            </a:r>
            <a:r>
              <a:rPr kumimoji="1" lang="en-US" altLang="ja-JP" dirty="0" smtClean="0"/>
              <a:t>1</a:t>
            </a:r>
            <a:r>
              <a:rPr kumimoji="1" lang="ja-JP" altLang="en-US" dirty="0" smtClean="0"/>
              <a:t>試行から</a:t>
            </a:r>
            <a:r>
              <a:rPr kumimoji="1" lang="en-US" altLang="ja-JP" dirty="0" smtClean="0"/>
              <a:t>3000</a:t>
            </a:r>
            <a:r>
              <a:rPr kumimoji="1" lang="ja-JP" altLang="en-US" dirty="0" smtClean="0"/>
              <a:t>試行）</a:t>
            </a:r>
            <a:endParaRPr kumimoji="1" lang="ja-JP" altLang="en-US" dirty="0"/>
          </a:p>
        </p:txBody>
      </p:sp>
      <p:sp>
        <p:nvSpPr>
          <p:cNvPr id="4" name="テキスト ボックス 3"/>
          <p:cNvSpPr txBox="1"/>
          <p:nvPr/>
        </p:nvSpPr>
        <p:spPr>
          <a:xfrm>
            <a:off x="958164" y="5602194"/>
            <a:ext cx="3666388" cy="400110"/>
          </a:xfrm>
          <a:prstGeom prst="rect">
            <a:avLst/>
          </a:prstGeom>
          <a:noFill/>
        </p:spPr>
        <p:txBody>
          <a:bodyPr wrap="none" rtlCol="0">
            <a:spAutoFit/>
          </a:bodyPr>
          <a:lstStyle/>
          <a:p>
            <a:r>
              <a:rPr kumimoji="1" lang="ja-JP" altLang="en-US" sz="2000" dirty="0" smtClean="0"/>
              <a:t>（</a:t>
            </a:r>
            <a:r>
              <a:rPr kumimoji="1" lang="en-US" altLang="ja-JP" sz="2000" dirty="0" smtClean="0"/>
              <a:t>a</a:t>
            </a:r>
            <a:r>
              <a:rPr kumimoji="1" lang="ja-JP" altLang="en-US" sz="2000" dirty="0" smtClean="0"/>
              <a:t>）</a:t>
            </a:r>
            <a:r>
              <a:rPr lang="ja-JP" altLang="en-US" sz="2000" dirty="0" smtClean="0"/>
              <a:t>：</a:t>
            </a:r>
            <a:r>
              <a:rPr lang="ja-JP" altLang="en-US" sz="2000" dirty="0"/>
              <a:t>協調</a:t>
            </a:r>
            <a:r>
              <a:rPr lang="ja-JP" altLang="en-US" sz="2000" dirty="0" smtClean="0"/>
              <a:t>なしマルチ</a:t>
            </a:r>
            <a:r>
              <a:rPr lang="ja-JP" altLang="en-US" sz="2000" dirty="0"/>
              <a:t>エージェント</a:t>
            </a:r>
            <a:endParaRPr kumimoji="1" lang="ja-JP" altLang="en-US" sz="2000" dirty="0"/>
          </a:p>
        </p:txBody>
      </p:sp>
      <p:sp>
        <p:nvSpPr>
          <p:cNvPr id="5" name="テキスト ボックス 4"/>
          <p:cNvSpPr txBox="1"/>
          <p:nvPr/>
        </p:nvSpPr>
        <p:spPr>
          <a:xfrm>
            <a:off x="5941209" y="5602194"/>
            <a:ext cx="1729961" cy="400110"/>
          </a:xfrm>
          <a:prstGeom prst="rect">
            <a:avLst/>
          </a:prstGeom>
          <a:noFill/>
        </p:spPr>
        <p:txBody>
          <a:bodyPr wrap="none" rtlCol="0">
            <a:spAutoFit/>
          </a:bodyPr>
          <a:lstStyle/>
          <a:p>
            <a:r>
              <a:rPr kumimoji="1" lang="ja-JP" altLang="en-US" sz="2000" dirty="0" smtClean="0"/>
              <a:t>（</a:t>
            </a:r>
            <a:r>
              <a:rPr lang="en-US" altLang="ja-JP" sz="2000" dirty="0"/>
              <a:t>b</a:t>
            </a:r>
            <a:r>
              <a:rPr kumimoji="1" lang="ja-JP" altLang="en-US" sz="2000" dirty="0" smtClean="0"/>
              <a:t>）</a:t>
            </a:r>
            <a:r>
              <a:rPr lang="ja-JP" altLang="en-US" sz="2000" dirty="0" smtClean="0"/>
              <a:t>：提案手法</a:t>
            </a:r>
            <a:endParaRPr kumimoji="1" lang="ja-JP" altLang="en-US" sz="2000"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373" y="2162167"/>
            <a:ext cx="4256569" cy="3192427"/>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4552" y="2181486"/>
            <a:ext cx="4328064" cy="3246049"/>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7453" y="5049444"/>
            <a:ext cx="3742937" cy="500770"/>
          </a:xfrm>
          <a:prstGeom prst="rect">
            <a:avLst/>
          </a:prstGeom>
        </p:spPr>
      </p:pic>
      <p:pic>
        <p:nvPicPr>
          <p:cNvPr id="12" name="図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26" y="2056696"/>
            <a:ext cx="710372" cy="2978097"/>
          </a:xfrm>
          <a:prstGeom prst="rect">
            <a:avLst/>
          </a:prstGeom>
        </p:spPr>
      </p:pic>
      <p:pic>
        <p:nvPicPr>
          <p:cNvPr id="13" name="図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9034" y="2121002"/>
            <a:ext cx="710372" cy="2978097"/>
          </a:xfrm>
          <a:prstGeom prst="rect">
            <a:avLst/>
          </a:prstGeom>
        </p:spPr>
      </p:pic>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976" y="4982437"/>
            <a:ext cx="3742937" cy="500770"/>
          </a:xfrm>
          <a:prstGeom prst="rect">
            <a:avLst/>
          </a:prstGeom>
        </p:spPr>
      </p:pic>
    </p:spTree>
    <p:extLst>
      <p:ext uri="{BB962C8B-B14F-4D97-AF65-F5344CB8AC3E}">
        <p14:creationId xmlns:p14="http://schemas.microsoft.com/office/powerpoint/2010/main" val="2127977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812885"/>
          </a:xfrm>
        </p:spPr>
        <p:txBody>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1103870"/>
            <a:ext cx="7886700" cy="5073093"/>
          </a:xfrm>
        </p:spPr>
        <p:txBody>
          <a:bodyPr/>
          <a:lstStyle/>
          <a:p>
            <a:r>
              <a:rPr kumimoji="1" lang="ja-JP" altLang="en-US" dirty="0" smtClean="0"/>
              <a:t>各手法の各試行時点での行動数の推移（</a:t>
            </a:r>
            <a:r>
              <a:rPr lang="en-US" altLang="ja-JP" dirty="0"/>
              <a:t>2500</a:t>
            </a:r>
            <a:r>
              <a:rPr kumimoji="1" lang="ja-JP" altLang="en-US" dirty="0" smtClean="0"/>
              <a:t>試行から</a:t>
            </a:r>
            <a:r>
              <a:rPr kumimoji="1" lang="en-US" altLang="ja-JP" dirty="0" smtClean="0"/>
              <a:t>3000</a:t>
            </a:r>
            <a:r>
              <a:rPr kumimoji="1" lang="ja-JP" altLang="en-US" dirty="0" smtClean="0"/>
              <a:t>試行）</a:t>
            </a:r>
            <a:endParaRPr kumimoji="1" lang="ja-JP" altLang="en-US" dirty="0"/>
          </a:p>
        </p:txBody>
      </p:sp>
      <p:sp>
        <p:nvSpPr>
          <p:cNvPr id="4" name="テキスト ボックス 3"/>
          <p:cNvSpPr txBox="1"/>
          <p:nvPr/>
        </p:nvSpPr>
        <p:spPr>
          <a:xfrm>
            <a:off x="1337108" y="5692812"/>
            <a:ext cx="2929007" cy="400110"/>
          </a:xfrm>
          <a:prstGeom prst="rect">
            <a:avLst/>
          </a:prstGeom>
          <a:noFill/>
        </p:spPr>
        <p:txBody>
          <a:bodyPr wrap="none" rtlCol="0">
            <a:spAutoFit/>
          </a:bodyPr>
          <a:lstStyle/>
          <a:p>
            <a:r>
              <a:rPr kumimoji="1" lang="ja-JP" altLang="en-US" sz="2000" dirty="0" smtClean="0"/>
              <a:t>（</a:t>
            </a:r>
            <a:r>
              <a:rPr kumimoji="1" lang="en-US" altLang="ja-JP" sz="2000" dirty="0" smtClean="0"/>
              <a:t>a</a:t>
            </a:r>
            <a:r>
              <a:rPr kumimoji="1" lang="ja-JP" altLang="en-US" sz="2000" dirty="0" smtClean="0"/>
              <a:t>）</a:t>
            </a:r>
            <a:r>
              <a:rPr lang="ja-JP" altLang="en-US" sz="2000" dirty="0" smtClean="0"/>
              <a:t>：</a:t>
            </a:r>
            <a:r>
              <a:rPr lang="ja-JP" altLang="en-US" sz="2000" dirty="0"/>
              <a:t>シングル</a:t>
            </a:r>
            <a:r>
              <a:rPr lang="ja-JP" altLang="en-US" sz="2000" dirty="0" smtClean="0"/>
              <a:t>エージェント</a:t>
            </a:r>
            <a:endParaRPr kumimoji="1" lang="ja-JP" altLang="en-US" sz="2000" dirty="0"/>
          </a:p>
        </p:txBody>
      </p:sp>
      <p:sp>
        <p:nvSpPr>
          <p:cNvPr id="5" name="テキスト ボックス 4"/>
          <p:cNvSpPr txBox="1"/>
          <p:nvPr/>
        </p:nvSpPr>
        <p:spPr>
          <a:xfrm>
            <a:off x="6007113" y="5668098"/>
            <a:ext cx="1729961" cy="400110"/>
          </a:xfrm>
          <a:prstGeom prst="rect">
            <a:avLst/>
          </a:prstGeom>
          <a:noFill/>
        </p:spPr>
        <p:txBody>
          <a:bodyPr wrap="none" rtlCol="0">
            <a:spAutoFit/>
          </a:bodyPr>
          <a:lstStyle/>
          <a:p>
            <a:r>
              <a:rPr kumimoji="1" lang="ja-JP" altLang="en-US" sz="2000" dirty="0" smtClean="0"/>
              <a:t>（</a:t>
            </a:r>
            <a:r>
              <a:rPr lang="en-US" altLang="ja-JP" sz="2000" dirty="0"/>
              <a:t>b</a:t>
            </a:r>
            <a:r>
              <a:rPr kumimoji="1" lang="ja-JP" altLang="en-US" sz="2000" dirty="0" smtClean="0"/>
              <a:t>）</a:t>
            </a:r>
            <a:r>
              <a:rPr lang="ja-JP" altLang="en-US" sz="2000" dirty="0" smtClean="0"/>
              <a:t>：提案手法</a:t>
            </a:r>
            <a:endParaRPr kumimoji="1" lang="ja-JP" altLang="en-US" sz="2000"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5291" y="2205682"/>
            <a:ext cx="4172237" cy="3129178"/>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8696" y="4984199"/>
            <a:ext cx="3781167" cy="570559"/>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7489" y="2235389"/>
            <a:ext cx="686818" cy="2740913"/>
          </a:xfrm>
          <a:prstGeom prst="rect">
            <a:avLst/>
          </a:prstGeom>
        </p:spPr>
      </p:pic>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632" y="2235389"/>
            <a:ext cx="4202432" cy="3151823"/>
          </a:xfrm>
          <a:prstGeom prst="rect">
            <a:avLst/>
          </a:prstGeom>
        </p:spPr>
      </p:pic>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992" y="5049580"/>
            <a:ext cx="3781167" cy="570559"/>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64" y="2269959"/>
            <a:ext cx="739232" cy="2779621"/>
          </a:xfrm>
          <a:prstGeom prst="rect">
            <a:avLst/>
          </a:prstGeom>
        </p:spPr>
      </p:pic>
    </p:spTree>
    <p:extLst>
      <p:ext uri="{BB962C8B-B14F-4D97-AF65-F5344CB8AC3E}">
        <p14:creationId xmlns:p14="http://schemas.microsoft.com/office/powerpoint/2010/main" val="4034878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812885"/>
          </a:xfrm>
        </p:spPr>
        <p:txBody>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1103870"/>
            <a:ext cx="7886700" cy="5073093"/>
          </a:xfrm>
        </p:spPr>
        <p:txBody>
          <a:bodyPr/>
          <a:lstStyle/>
          <a:p>
            <a:r>
              <a:rPr kumimoji="1" lang="ja-JP" altLang="en-US" dirty="0" smtClean="0"/>
              <a:t>各手法の各試行時点での行動数の推移（</a:t>
            </a:r>
            <a:r>
              <a:rPr lang="en-US" altLang="ja-JP" dirty="0"/>
              <a:t>2500</a:t>
            </a:r>
            <a:r>
              <a:rPr kumimoji="1" lang="ja-JP" altLang="en-US" dirty="0" smtClean="0"/>
              <a:t>試行から</a:t>
            </a:r>
            <a:r>
              <a:rPr kumimoji="1" lang="en-US" altLang="ja-JP" dirty="0" smtClean="0"/>
              <a:t>3000</a:t>
            </a:r>
            <a:r>
              <a:rPr kumimoji="1" lang="ja-JP" altLang="en-US" dirty="0" smtClean="0"/>
              <a:t>試行）</a:t>
            </a:r>
            <a:endParaRPr kumimoji="1" lang="ja-JP" altLang="en-US" dirty="0"/>
          </a:p>
        </p:txBody>
      </p:sp>
      <p:sp>
        <p:nvSpPr>
          <p:cNvPr id="4" name="テキスト ボックス 3"/>
          <p:cNvSpPr txBox="1"/>
          <p:nvPr/>
        </p:nvSpPr>
        <p:spPr>
          <a:xfrm>
            <a:off x="1073496" y="5783430"/>
            <a:ext cx="3666388" cy="400110"/>
          </a:xfrm>
          <a:prstGeom prst="rect">
            <a:avLst/>
          </a:prstGeom>
          <a:noFill/>
        </p:spPr>
        <p:txBody>
          <a:bodyPr wrap="none" rtlCol="0">
            <a:spAutoFit/>
          </a:bodyPr>
          <a:lstStyle/>
          <a:p>
            <a:r>
              <a:rPr kumimoji="1" lang="ja-JP" altLang="en-US" sz="2000" dirty="0" smtClean="0"/>
              <a:t>（</a:t>
            </a:r>
            <a:r>
              <a:rPr kumimoji="1" lang="en-US" altLang="ja-JP" sz="2000" dirty="0" smtClean="0"/>
              <a:t>a</a:t>
            </a:r>
            <a:r>
              <a:rPr kumimoji="1" lang="ja-JP" altLang="en-US" sz="2000" dirty="0" smtClean="0"/>
              <a:t>）</a:t>
            </a:r>
            <a:r>
              <a:rPr lang="ja-JP" altLang="en-US" sz="2000" dirty="0" smtClean="0"/>
              <a:t>：</a:t>
            </a:r>
            <a:r>
              <a:rPr lang="ja-JP" altLang="en-US" sz="2000" dirty="0"/>
              <a:t>協調</a:t>
            </a:r>
            <a:r>
              <a:rPr lang="ja-JP" altLang="en-US" sz="2000" dirty="0" smtClean="0"/>
              <a:t>なしマルチ</a:t>
            </a:r>
            <a:r>
              <a:rPr lang="ja-JP" altLang="en-US" sz="2000" dirty="0"/>
              <a:t>エージェント</a:t>
            </a:r>
            <a:endParaRPr kumimoji="1" lang="ja-JP" altLang="en-US" sz="2000" dirty="0"/>
          </a:p>
        </p:txBody>
      </p:sp>
      <p:sp>
        <p:nvSpPr>
          <p:cNvPr id="5" name="テキスト ボックス 4"/>
          <p:cNvSpPr txBox="1"/>
          <p:nvPr/>
        </p:nvSpPr>
        <p:spPr>
          <a:xfrm>
            <a:off x="6056541" y="5791667"/>
            <a:ext cx="1729961" cy="400110"/>
          </a:xfrm>
          <a:prstGeom prst="rect">
            <a:avLst/>
          </a:prstGeom>
          <a:noFill/>
        </p:spPr>
        <p:txBody>
          <a:bodyPr wrap="none" rtlCol="0">
            <a:spAutoFit/>
          </a:bodyPr>
          <a:lstStyle/>
          <a:p>
            <a:r>
              <a:rPr kumimoji="1" lang="ja-JP" altLang="en-US" sz="2000" dirty="0" smtClean="0"/>
              <a:t>（</a:t>
            </a:r>
            <a:r>
              <a:rPr lang="en-US" altLang="ja-JP" sz="2000" dirty="0"/>
              <a:t>b</a:t>
            </a:r>
            <a:r>
              <a:rPr kumimoji="1" lang="ja-JP" altLang="en-US" sz="2000" dirty="0" smtClean="0"/>
              <a:t>）</a:t>
            </a:r>
            <a:r>
              <a:rPr lang="ja-JP" altLang="en-US" sz="2000" dirty="0" smtClean="0"/>
              <a:t>：提案手法</a:t>
            </a:r>
            <a:endParaRPr kumimoji="1" lang="ja-JP" altLang="en-US" sz="2000"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1722" y="2205682"/>
            <a:ext cx="4046891" cy="3035169"/>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87" y="2129802"/>
            <a:ext cx="4233821" cy="3175366"/>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6888" y="4910059"/>
            <a:ext cx="3787629" cy="571534"/>
          </a:xfrm>
          <a:prstGeom prst="rect">
            <a:avLst/>
          </a:prstGeom>
        </p:spPr>
      </p:pic>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986" y="4926874"/>
            <a:ext cx="4021580" cy="595420"/>
          </a:xfrm>
          <a:prstGeom prst="rect">
            <a:avLst/>
          </a:prstGeom>
        </p:spPr>
      </p:pic>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3920" y="2185961"/>
            <a:ext cx="686818" cy="2740913"/>
          </a:xfrm>
          <a:prstGeom prst="rect">
            <a:avLst/>
          </a:prstGeom>
        </p:spPr>
      </p:pic>
      <p:pic>
        <p:nvPicPr>
          <p:cNvPr id="11" name="図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83" y="2223956"/>
            <a:ext cx="675071" cy="2694035"/>
          </a:xfrm>
          <a:prstGeom prst="rect">
            <a:avLst/>
          </a:prstGeom>
        </p:spPr>
      </p:pic>
    </p:spTree>
    <p:extLst>
      <p:ext uri="{BB962C8B-B14F-4D97-AF65-F5344CB8AC3E}">
        <p14:creationId xmlns:p14="http://schemas.microsoft.com/office/powerpoint/2010/main" val="1800512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812885"/>
          </a:xfrm>
        </p:spPr>
        <p:txBody>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1103870"/>
            <a:ext cx="7886700" cy="5073093"/>
          </a:xfrm>
        </p:spPr>
        <p:txBody>
          <a:bodyPr/>
          <a:lstStyle/>
          <a:p>
            <a:r>
              <a:rPr kumimoji="1" lang="ja-JP" altLang="en-US" dirty="0" smtClean="0"/>
              <a:t>各手法の各試行時点での行動数の推移（</a:t>
            </a:r>
            <a:r>
              <a:rPr lang="en-US" altLang="ja-JP" dirty="0"/>
              <a:t>9999</a:t>
            </a:r>
            <a:r>
              <a:rPr lang="en-US" altLang="ja-JP" dirty="0" smtClean="0"/>
              <a:t>00</a:t>
            </a:r>
            <a:r>
              <a:rPr kumimoji="1" lang="ja-JP" altLang="en-US" dirty="0" smtClean="0"/>
              <a:t>試行から</a:t>
            </a:r>
            <a:r>
              <a:rPr lang="en-US" altLang="ja-JP" dirty="0"/>
              <a:t>1000</a:t>
            </a:r>
            <a:r>
              <a:rPr kumimoji="1" lang="en-US" altLang="ja-JP" dirty="0" smtClean="0"/>
              <a:t>000</a:t>
            </a:r>
            <a:r>
              <a:rPr kumimoji="1" lang="ja-JP" altLang="en-US" dirty="0" smtClean="0"/>
              <a:t>試行）</a:t>
            </a:r>
            <a:endParaRPr kumimoji="1" lang="ja-JP" altLang="en-US" dirty="0"/>
          </a:p>
        </p:txBody>
      </p:sp>
      <p:sp>
        <p:nvSpPr>
          <p:cNvPr id="4" name="テキスト ボックス 3"/>
          <p:cNvSpPr txBox="1"/>
          <p:nvPr/>
        </p:nvSpPr>
        <p:spPr>
          <a:xfrm>
            <a:off x="1271204" y="5602194"/>
            <a:ext cx="2929007" cy="400110"/>
          </a:xfrm>
          <a:prstGeom prst="rect">
            <a:avLst/>
          </a:prstGeom>
          <a:noFill/>
        </p:spPr>
        <p:txBody>
          <a:bodyPr wrap="none" rtlCol="0">
            <a:spAutoFit/>
          </a:bodyPr>
          <a:lstStyle/>
          <a:p>
            <a:r>
              <a:rPr kumimoji="1" lang="ja-JP" altLang="en-US" sz="2000" dirty="0" smtClean="0"/>
              <a:t>（</a:t>
            </a:r>
            <a:r>
              <a:rPr kumimoji="1" lang="en-US" altLang="ja-JP" sz="2000" dirty="0" smtClean="0"/>
              <a:t>a</a:t>
            </a:r>
            <a:r>
              <a:rPr kumimoji="1" lang="ja-JP" altLang="en-US" sz="2000" dirty="0" smtClean="0"/>
              <a:t>）</a:t>
            </a:r>
            <a:r>
              <a:rPr lang="ja-JP" altLang="en-US" sz="2000" dirty="0" smtClean="0"/>
              <a:t>：</a:t>
            </a:r>
            <a:r>
              <a:rPr lang="ja-JP" altLang="en-US" sz="2000" dirty="0"/>
              <a:t>シングル</a:t>
            </a:r>
            <a:r>
              <a:rPr lang="ja-JP" altLang="en-US" sz="2000" dirty="0" smtClean="0"/>
              <a:t>エージェント</a:t>
            </a:r>
            <a:endParaRPr kumimoji="1" lang="ja-JP" altLang="en-US" sz="2000" dirty="0"/>
          </a:p>
        </p:txBody>
      </p:sp>
      <p:sp>
        <p:nvSpPr>
          <p:cNvPr id="5" name="テキスト ボックス 4"/>
          <p:cNvSpPr txBox="1"/>
          <p:nvPr/>
        </p:nvSpPr>
        <p:spPr>
          <a:xfrm>
            <a:off x="5941209" y="5602194"/>
            <a:ext cx="1729961" cy="400110"/>
          </a:xfrm>
          <a:prstGeom prst="rect">
            <a:avLst/>
          </a:prstGeom>
          <a:noFill/>
        </p:spPr>
        <p:txBody>
          <a:bodyPr wrap="none" rtlCol="0">
            <a:spAutoFit/>
          </a:bodyPr>
          <a:lstStyle/>
          <a:p>
            <a:r>
              <a:rPr kumimoji="1" lang="ja-JP" altLang="en-US" sz="2000" dirty="0" smtClean="0"/>
              <a:t>（</a:t>
            </a:r>
            <a:r>
              <a:rPr lang="en-US" altLang="ja-JP" sz="2000" dirty="0"/>
              <a:t>b</a:t>
            </a:r>
            <a:r>
              <a:rPr kumimoji="1" lang="ja-JP" altLang="en-US" sz="2000" dirty="0" smtClean="0"/>
              <a:t>）</a:t>
            </a:r>
            <a:r>
              <a:rPr lang="ja-JP" altLang="en-US" sz="2000" dirty="0" smtClean="0"/>
              <a:t>：提案手法</a:t>
            </a:r>
            <a:endParaRPr kumimoji="1" lang="ja-JP" altLang="en-US" sz="2000" dirty="0"/>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3249" y="2102944"/>
            <a:ext cx="4450817" cy="3338113"/>
          </a:xfrm>
          <a:prstGeom prst="rect">
            <a:avLst/>
          </a:prstGeom>
        </p:spPr>
      </p:pic>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709" y="2064708"/>
            <a:ext cx="4530813" cy="3398110"/>
          </a:xfrm>
          <a:prstGeom prst="rect">
            <a:avLst/>
          </a:prstGeom>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463" y="5082959"/>
            <a:ext cx="4324674" cy="519235"/>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5749" y="5030868"/>
            <a:ext cx="4324674" cy="519235"/>
          </a:xfrm>
          <a:prstGeom prst="rect">
            <a:avLst/>
          </a:prstGeom>
        </p:spPr>
      </p:pic>
      <p:pic>
        <p:nvPicPr>
          <p:cNvPr id="12" name="図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120797"/>
            <a:ext cx="642616" cy="2942505"/>
          </a:xfrm>
          <a:prstGeom prst="rect">
            <a:avLst/>
          </a:prstGeom>
        </p:spPr>
      </p:pic>
      <p:pic>
        <p:nvPicPr>
          <p:cNvPr id="13" name="図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6847" y="2120797"/>
            <a:ext cx="642616" cy="2942505"/>
          </a:xfrm>
          <a:prstGeom prst="rect">
            <a:avLst/>
          </a:prstGeom>
        </p:spPr>
      </p:pic>
    </p:spTree>
    <p:extLst>
      <p:ext uri="{BB962C8B-B14F-4D97-AF65-F5344CB8AC3E}">
        <p14:creationId xmlns:p14="http://schemas.microsoft.com/office/powerpoint/2010/main" val="1059829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748" y="2076193"/>
            <a:ext cx="4349234" cy="3261925"/>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791" y="2062223"/>
            <a:ext cx="4455732" cy="3341799"/>
          </a:xfrm>
          <a:prstGeom prst="rect">
            <a:avLst/>
          </a:prstGeom>
        </p:spPr>
      </p:pic>
      <p:sp>
        <p:nvSpPr>
          <p:cNvPr id="2" name="タイトル 1"/>
          <p:cNvSpPr>
            <a:spLocks noGrp="1"/>
          </p:cNvSpPr>
          <p:nvPr>
            <p:ph type="title"/>
          </p:nvPr>
        </p:nvSpPr>
        <p:spPr>
          <a:xfrm>
            <a:off x="628650" y="365126"/>
            <a:ext cx="7886700" cy="812885"/>
          </a:xfrm>
        </p:spPr>
        <p:txBody>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1103870"/>
            <a:ext cx="7886700" cy="5073093"/>
          </a:xfrm>
        </p:spPr>
        <p:txBody>
          <a:bodyPr/>
          <a:lstStyle/>
          <a:p>
            <a:r>
              <a:rPr kumimoji="1" lang="ja-JP" altLang="en-US" dirty="0" smtClean="0"/>
              <a:t>各手法の各試行時点での行動数の推移（</a:t>
            </a:r>
            <a:r>
              <a:rPr lang="en-US" altLang="ja-JP" dirty="0"/>
              <a:t>7</a:t>
            </a:r>
            <a:r>
              <a:rPr lang="en-US" altLang="ja-JP" dirty="0" smtClean="0"/>
              <a:t>9900</a:t>
            </a:r>
            <a:r>
              <a:rPr kumimoji="1" lang="ja-JP" altLang="en-US" dirty="0" smtClean="0"/>
              <a:t>試行から</a:t>
            </a:r>
            <a:r>
              <a:rPr lang="en-US" altLang="ja-JP" dirty="0"/>
              <a:t>8</a:t>
            </a:r>
            <a:r>
              <a:rPr lang="en-US" altLang="ja-JP" dirty="0" smtClean="0"/>
              <a:t>0</a:t>
            </a:r>
            <a:r>
              <a:rPr kumimoji="1" lang="en-US" altLang="ja-JP" dirty="0" smtClean="0"/>
              <a:t>000</a:t>
            </a:r>
            <a:r>
              <a:rPr kumimoji="1" lang="ja-JP" altLang="en-US" dirty="0" smtClean="0"/>
              <a:t>試行）</a:t>
            </a:r>
            <a:endParaRPr kumimoji="1" lang="ja-JP" altLang="en-US" dirty="0"/>
          </a:p>
        </p:txBody>
      </p:sp>
      <p:sp>
        <p:nvSpPr>
          <p:cNvPr id="4" name="テキスト ボックス 3"/>
          <p:cNvSpPr txBox="1"/>
          <p:nvPr/>
        </p:nvSpPr>
        <p:spPr>
          <a:xfrm>
            <a:off x="1271204" y="5602194"/>
            <a:ext cx="2929007" cy="400110"/>
          </a:xfrm>
          <a:prstGeom prst="rect">
            <a:avLst/>
          </a:prstGeom>
          <a:noFill/>
        </p:spPr>
        <p:txBody>
          <a:bodyPr wrap="none" rtlCol="0">
            <a:spAutoFit/>
          </a:bodyPr>
          <a:lstStyle/>
          <a:p>
            <a:r>
              <a:rPr kumimoji="1" lang="ja-JP" altLang="en-US" sz="2000" dirty="0" smtClean="0"/>
              <a:t>（</a:t>
            </a:r>
            <a:r>
              <a:rPr kumimoji="1" lang="en-US" altLang="ja-JP" sz="2000" dirty="0" smtClean="0"/>
              <a:t>a</a:t>
            </a:r>
            <a:r>
              <a:rPr kumimoji="1" lang="ja-JP" altLang="en-US" sz="2000" dirty="0" smtClean="0"/>
              <a:t>）</a:t>
            </a:r>
            <a:r>
              <a:rPr lang="ja-JP" altLang="en-US" sz="2000" dirty="0" smtClean="0"/>
              <a:t>：</a:t>
            </a:r>
            <a:r>
              <a:rPr lang="ja-JP" altLang="en-US" sz="2000" dirty="0"/>
              <a:t>シングル</a:t>
            </a:r>
            <a:r>
              <a:rPr lang="ja-JP" altLang="en-US" sz="2000" dirty="0" smtClean="0"/>
              <a:t>エージェント</a:t>
            </a:r>
            <a:endParaRPr kumimoji="1" lang="ja-JP" altLang="en-US" sz="2000" dirty="0"/>
          </a:p>
        </p:txBody>
      </p:sp>
      <p:sp>
        <p:nvSpPr>
          <p:cNvPr id="5" name="テキスト ボックス 4"/>
          <p:cNvSpPr txBox="1"/>
          <p:nvPr/>
        </p:nvSpPr>
        <p:spPr>
          <a:xfrm>
            <a:off x="5941209" y="5602194"/>
            <a:ext cx="1729961" cy="400110"/>
          </a:xfrm>
          <a:prstGeom prst="rect">
            <a:avLst/>
          </a:prstGeom>
          <a:noFill/>
        </p:spPr>
        <p:txBody>
          <a:bodyPr wrap="none" rtlCol="0">
            <a:spAutoFit/>
          </a:bodyPr>
          <a:lstStyle/>
          <a:p>
            <a:r>
              <a:rPr kumimoji="1" lang="ja-JP" altLang="en-US" sz="2000" dirty="0" smtClean="0"/>
              <a:t>（</a:t>
            </a:r>
            <a:r>
              <a:rPr lang="en-US" altLang="ja-JP" sz="2000" dirty="0"/>
              <a:t>b</a:t>
            </a:r>
            <a:r>
              <a:rPr kumimoji="1" lang="ja-JP" altLang="en-US" sz="2000" dirty="0" smtClean="0"/>
              <a:t>）</a:t>
            </a:r>
            <a:r>
              <a:rPr lang="ja-JP" altLang="en-US" sz="2000" dirty="0" smtClean="0"/>
              <a:t>：提案手法</a:t>
            </a:r>
            <a:endParaRPr kumimoji="1" lang="ja-JP" altLang="en-US" sz="2000" dirty="0"/>
          </a:p>
        </p:txBody>
      </p:sp>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20797"/>
            <a:ext cx="628650" cy="2878555"/>
          </a:xfrm>
          <a:prstGeom prst="rect">
            <a:avLst/>
          </a:prstGeom>
        </p:spPr>
      </p:pic>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7246" y="2150334"/>
            <a:ext cx="623550" cy="2855201"/>
          </a:xfrm>
          <a:prstGeom prst="rect">
            <a:avLst/>
          </a:prstGeom>
        </p:spPr>
      </p:pic>
      <p:pic>
        <p:nvPicPr>
          <p:cNvPr id="14" name="図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440" y="4975998"/>
            <a:ext cx="4256351" cy="494158"/>
          </a:xfrm>
          <a:prstGeom prst="rect">
            <a:avLst/>
          </a:prstGeom>
        </p:spPr>
      </p:pic>
      <p:pic>
        <p:nvPicPr>
          <p:cNvPr id="15" name="図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6838" y="5046024"/>
            <a:ext cx="4256351" cy="494158"/>
          </a:xfrm>
          <a:prstGeom prst="rect">
            <a:avLst/>
          </a:prstGeom>
        </p:spPr>
      </p:pic>
    </p:spTree>
    <p:extLst>
      <p:ext uri="{BB962C8B-B14F-4D97-AF65-F5344CB8AC3E}">
        <p14:creationId xmlns:p14="http://schemas.microsoft.com/office/powerpoint/2010/main" val="158462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812885"/>
          </a:xfrm>
        </p:spPr>
        <p:txBody>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1103870"/>
            <a:ext cx="7886700" cy="5073093"/>
          </a:xfrm>
        </p:spPr>
        <p:txBody>
          <a:bodyPr/>
          <a:lstStyle/>
          <a:p>
            <a:r>
              <a:rPr kumimoji="1" lang="ja-JP" altLang="en-US" dirty="0" smtClean="0"/>
              <a:t>各手法の各試行時点での行動数の推移（</a:t>
            </a:r>
            <a:r>
              <a:rPr lang="en-US" altLang="ja-JP" dirty="0"/>
              <a:t>9999</a:t>
            </a:r>
            <a:r>
              <a:rPr lang="en-US" altLang="ja-JP" dirty="0" smtClean="0"/>
              <a:t>00</a:t>
            </a:r>
            <a:r>
              <a:rPr kumimoji="1" lang="ja-JP" altLang="en-US" dirty="0" smtClean="0"/>
              <a:t>試行から</a:t>
            </a:r>
            <a:r>
              <a:rPr lang="en-US" altLang="ja-JP" dirty="0"/>
              <a:t>1000</a:t>
            </a:r>
            <a:r>
              <a:rPr kumimoji="1" lang="en-US" altLang="ja-JP" dirty="0" smtClean="0"/>
              <a:t>000</a:t>
            </a:r>
            <a:r>
              <a:rPr kumimoji="1" lang="ja-JP" altLang="en-US" dirty="0" smtClean="0"/>
              <a:t>試行）</a:t>
            </a:r>
            <a:endParaRPr kumimoji="1" lang="ja-JP" altLang="en-US" dirty="0"/>
          </a:p>
        </p:txBody>
      </p:sp>
      <p:sp>
        <p:nvSpPr>
          <p:cNvPr id="4" name="テキスト ボックス 3"/>
          <p:cNvSpPr txBox="1"/>
          <p:nvPr/>
        </p:nvSpPr>
        <p:spPr>
          <a:xfrm>
            <a:off x="958164" y="5602194"/>
            <a:ext cx="3666388" cy="400110"/>
          </a:xfrm>
          <a:prstGeom prst="rect">
            <a:avLst/>
          </a:prstGeom>
          <a:noFill/>
        </p:spPr>
        <p:txBody>
          <a:bodyPr wrap="none" rtlCol="0">
            <a:spAutoFit/>
          </a:bodyPr>
          <a:lstStyle/>
          <a:p>
            <a:r>
              <a:rPr kumimoji="1" lang="ja-JP" altLang="en-US" sz="2000" dirty="0" smtClean="0"/>
              <a:t>（</a:t>
            </a:r>
            <a:r>
              <a:rPr kumimoji="1" lang="en-US" altLang="ja-JP" sz="2000" dirty="0" smtClean="0"/>
              <a:t>a</a:t>
            </a:r>
            <a:r>
              <a:rPr kumimoji="1" lang="ja-JP" altLang="en-US" sz="2000" dirty="0" smtClean="0"/>
              <a:t>）</a:t>
            </a:r>
            <a:r>
              <a:rPr lang="ja-JP" altLang="en-US" sz="2000" dirty="0" smtClean="0"/>
              <a:t>：</a:t>
            </a:r>
            <a:r>
              <a:rPr lang="ja-JP" altLang="en-US" sz="2000" dirty="0"/>
              <a:t>協調</a:t>
            </a:r>
            <a:r>
              <a:rPr lang="ja-JP" altLang="en-US" sz="2000" dirty="0" smtClean="0"/>
              <a:t>なしマルチ</a:t>
            </a:r>
            <a:r>
              <a:rPr lang="ja-JP" altLang="en-US" sz="2000" dirty="0"/>
              <a:t>エージェント</a:t>
            </a:r>
            <a:endParaRPr kumimoji="1" lang="ja-JP" altLang="en-US" sz="2000" dirty="0"/>
          </a:p>
        </p:txBody>
      </p:sp>
      <p:sp>
        <p:nvSpPr>
          <p:cNvPr id="5" name="テキスト ボックス 4"/>
          <p:cNvSpPr txBox="1"/>
          <p:nvPr/>
        </p:nvSpPr>
        <p:spPr>
          <a:xfrm>
            <a:off x="5941209" y="5602194"/>
            <a:ext cx="1729961" cy="400110"/>
          </a:xfrm>
          <a:prstGeom prst="rect">
            <a:avLst/>
          </a:prstGeom>
          <a:noFill/>
        </p:spPr>
        <p:txBody>
          <a:bodyPr wrap="none" rtlCol="0">
            <a:spAutoFit/>
          </a:bodyPr>
          <a:lstStyle/>
          <a:p>
            <a:r>
              <a:rPr kumimoji="1" lang="ja-JP" altLang="en-US" sz="2000" dirty="0" smtClean="0"/>
              <a:t>（</a:t>
            </a:r>
            <a:r>
              <a:rPr lang="en-US" altLang="ja-JP" sz="2000" dirty="0"/>
              <a:t>b</a:t>
            </a:r>
            <a:r>
              <a:rPr kumimoji="1" lang="ja-JP" altLang="en-US" sz="2000" dirty="0" smtClean="0"/>
              <a:t>）</a:t>
            </a:r>
            <a:r>
              <a:rPr lang="ja-JP" altLang="en-US" sz="2000" dirty="0" smtClean="0"/>
              <a:t>：提案手法</a:t>
            </a:r>
            <a:endParaRPr kumimoji="1" lang="ja-JP" altLang="en-US" sz="2000"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110" y="2123453"/>
            <a:ext cx="4405442" cy="3304082"/>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3980" y="2109746"/>
            <a:ext cx="4423719" cy="3317789"/>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613" y="5078349"/>
            <a:ext cx="4340955" cy="521189"/>
          </a:xfrm>
          <a:prstGeom prst="rect">
            <a:avLst/>
          </a:prstGeom>
        </p:spPr>
      </p:pic>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5997" y="5053634"/>
            <a:ext cx="4340955" cy="521189"/>
          </a:xfrm>
          <a:prstGeom prst="rect">
            <a:avLst/>
          </a:prstGeom>
        </p:spPr>
      </p:pic>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120797"/>
            <a:ext cx="642616" cy="2942505"/>
          </a:xfrm>
          <a:prstGeom prst="rect">
            <a:avLst/>
          </a:prstGeom>
        </p:spPr>
      </p:pic>
      <p:pic>
        <p:nvPicPr>
          <p:cNvPr id="11" name="図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4878" y="2118922"/>
            <a:ext cx="642616" cy="2942505"/>
          </a:xfrm>
          <a:prstGeom prst="rect">
            <a:avLst/>
          </a:prstGeom>
        </p:spPr>
      </p:pic>
    </p:spTree>
    <p:extLst>
      <p:ext uri="{BB962C8B-B14F-4D97-AF65-F5344CB8AC3E}">
        <p14:creationId xmlns:p14="http://schemas.microsoft.com/office/powerpoint/2010/main" val="2372653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117991"/>
            <a:ext cx="8515350" cy="1325563"/>
          </a:xfrm>
        </p:spPr>
        <p:txBody>
          <a:bodyPr>
            <a:normAutofit fontScale="90000"/>
          </a:bodyPr>
          <a:lstStyle/>
          <a:p>
            <a:r>
              <a:rPr kumimoji="1" lang="ja-JP" altLang="en-US" dirty="0" smtClean="0"/>
              <a:t>先行研究</a:t>
            </a:r>
            <a:r>
              <a:rPr kumimoji="1" lang="en-US" altLang="ja-JP" dirty="0" smtClean="0"/>
              <a:t/>
            </a:r>
            <a:br>
              <a:rPr kumimoji="1" lang="en-US" altLang="ja-JP" dirty="0" smtClean="0"/>
            </a:br>
            <a:r>
              <a:rPr lang="ja-JP" altLang="en-US" sz="2800" dirty="0"/>
              <a:t>マルチエージェントシステム</a:t>
            </a:r>
            <a:r>
              <a:rPr lang="ja-JP" altLang="en-US" sz="2800" dirty="0" smtClean="0"/>
              <a:t>によるシングルロボットの行動学習</a:t>
            </a:r>
            <a:endParaRPr kumimoji="1" lang="ja-JP" altLang="en-US" sz="3600" dirty="0"/>
          </a:p>
        </p:txBody>
      </p:sp>
      <p:sp>
        <p:nvSpPr>
          <p:cNvPr id="3" name="コンテンツ プレースホルダー 2"/>
          <p:cNvSpPr>
            <a:spLocks noGrp="1"/>
          </p:cNvSpPr>
          <p:nvPr>
            <p:ph idx="1"/>
          </p:nvPr>
        </p:nvSpPr>
        <p:spPr>
          <a:xfrm>
            <a:off x="298450" y="1443554"/>
            <a:ext cx="8845550" cy="4351338"/>
          </a:xfrm>
        </p:spPr>
        <p:txBody>
          <a:bodyPr>
            <a:normAutofit/>
          </a:bodyPr>
          <a:lstStyle/>
          <a:p>
            <a:r>
              <a:rPr kumimoji="1" lang="ja-JP" altLang="en-US" sz="2400" dirty="0" smtClean="0"/>
              <a:t>単体ロボットに対して複数のエージェントを設定</a:t>
            </a:r>
            <a:endParaRPr kumimoji="1" lang="en-US" altLang="ja-JP" sz="2400" dirty="0" smtClean="0"/>
          </a:p>
          <a:p>
            <a:r>
              <a:rPr lang="ja-JP" altLang="en-US" sz="2400" dirty="0" smtClean="0"/>
              <a:t>各</a:t>
            </a:r>
            <a:r>
              <a:rPr lang="ja-JP" altLang="en-US" sz="2400" dirty="0"/>
              <a:t>エージェント</a:t>
            </a:r>
            <a:r>
              <a:rPr lang="ja-JP" altLang="en-US" sz="2400" dirty="0" smtClean="0"/>
              <a:t>は割り当てられたアクチュエータの動作を出力</a:t>
            </a:r>
            <a:endParaRPr lang="en-US" altLang="ja-JP" sz="2400" dirty="0" smtClean="0"/>
          </a:p>
          <a:p>
            <a:r>
              <a:rPr kumimoji="1" lang="ja-JP" altLang="en-US" sz="2400" dirty="0"/>
              <a:t>各エージェント</a:t>
            </a:r>
            <a:r>
              <a:rPr kumimoji="1" lang="ja-JP" altLang="en-US" sz="2400" dirty="0" smtClean="0"/>
              <a:t>が</a:t>
            </a:r>
            <a:r>
              <a:rPr kumimoji="1" lang="ja-JP" altLang="en-US" sz="2400" dirty="0"/>
              <a:t>学習</a:t>
            </a:r>
            <a:r>
              <a:rPr kumimoji="1" lang="ja-JP" altLang="en-US" sz="2400" dirty="0" smtClean="0"/>
              <a:t>によって</a:t>
            </a:r>
            <a:r>
              <a:rPr kumimoji="1" lang="ja-JP" altLang="en-US" sz="2400" dirty="0"/>
              <a:t>最適</a:t>
            </a:r>
            <a:r>
              <a:rPr kumimoji="1" lang="ja-JP" altLang="en-US" sz="2400" dirty="0" smtClean="0"/>
              <a:t>な</a:t>
            </a:r>
            <a:r>
              <a:rPr kumimoji="1" lang="ja-JP" altLang="en-US" sz="2400" dirty="0"/>
              <a:t>アクチュエータ</a:t>
            </a:r>
            <a:r>
              <a:rPr kumimoji="1" lang="ja-JP" altLang="en-US" sz="2400" dirty="0" smtClean="0"/>
              <a:t>の</a:t>
            </a:r>
            <a:r>
              <a:rPr kumimoji="1" lang="ja-JP" altLang="en-US" sz="2400" dirty="0"/>
              <a:t>動作</a:t>
            </a:r>
            <a:r>
              <a:rPr kumimoji="1" lang="ja-JP" altLang="en-US" sz="2400" dirty="0" smtClean="0"/>
              <a:t>を</a:t>
            </a:r>
            <a:r>
              <a:rPr kumimoji="1" lang="ja-JP" altLang="en-US" sz="2400" dirty="0"/>
              <a:t>学習</a:t>
            </a: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15916"/>
            <a:ext cx="9144000" cy="1951033"/>
          </a:xfrm>
          <a:prstGeom prst="rect">
            <a:avLst/>
          </a:prstGeom>
        </p:spPr>
      </p:pic>
      <p:sp>
        <p:nvSpPr>
          <p:cNvPr id="6" name="下矢印 5"/>
          <p:cNvSpPr/>
          <p:nvPr/>
        </p:nvSpPr>
        <p:spPr>
          <a:xfrm>
            <a:off x="3534032" y="2940908"/>
            <a:ext cx="1767017" cy="4201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742495" y="3619223"/>
            <a:ext cx="7350090" cy="830997"/>
          </a:xfrm>
          <a:prstGeom prst="rect">
            <a:avLst/>
          </a:prstGeom>
          <a:noFill/>
        </p:spPr>
        <p:txBody>
          <a:bodyPr wrap="none" rtlCol="0">
            <a:spAutoFit/>
          </a:bodyPr>
          <a:lstStyle/>
          <a:p>
            <a:pPr algn="ctr"/>
            <a:r>
              <a:rPr kumimoji="1" lang="ja-JP" altLang="en-US" sz="2400" dirty="0" smtClean="0"/>
              <a:t>各エージェントが選択したアクチュエータの動作によって</a:t>
            </a:r>
            <a:endParaRPr kumimoji="1" lang="en-US" altLang="ja-JP" sz="2400" dirty="0" smtClean="0"/>
          </a:p>
          <a:p>
            <a:pPr algn="ctr"/>
            <a:r>
              <a:rPr lang="ja-JP" altLang="en-US" sz="2400" dirty="0"/>
              <a:t>ロボット</a:t>
            </a:r>
            <a:r>
              <a:rPr lang="ja-JP" altLang="en-US" sz="2400" dirty="0" smtClean="0"/>
              <a:t>の行動が生成される</a:t>
            </a:r>
            <a:endParaRPr kumimoji="1" lang="ja-JP" altLang="en-US" sz="2400" dirty="0"/>
          </a:p>
        </p:txBody>
      </p:sp>
    </p:spTree>
    <p:extLst>
      <p:ext uri="{BB962C8B-B14F-4D97-AF65-F5344CB8AC3E}">
        <p14:creationId xmlns:p14="http://schemas.microsoft.com/office/powerpoint/2010/main" val="1988376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134" y="2063578"/>
            <a:ext cx="4417209" cy="3312907"/>
          </a:xfrm>
          <a:prstGeom prst="rect">
            <a:avLst/>
          </a:prstGeom>
        </p:spPr>
      </p:pic>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791" y="2062223"/>
            <a:ext cx="4455732" cy="3341799"/>
          </a:xfrm>
          <a:prstGeom prst="rect">
            <a:avLst/>
          </a:prstGeom>
        </p:spPr>
      </p:pic>
      <p:sp>
        <p:nvSpPr>
          <p:cNvPr id="2" name="タイトル 1"/>
          <p:cNvSpPr>
            <a:spLocks noGrp="1"/>
          </p:cNvSpPr>
          <p:nvPr>
            <p:ph type="title"/>
          </p:nvPr>
        </p:nvSpPr>
        <p:spPr>
          <a:xfrm>
            <a:off x="628650" y="365126"/>
            <a:ext cx="7886700" cy="812885"/>
          </a:xfrm>
        </p:spPr>
        <p:txBody>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1103870"/>
            <a:ext cx="7886700" cy="5073093"/>
          </a:xfrm>
        </p:spPr>
        <p:txBody>
          <a:bodyPr/>
          <a:lstStyle/>
          <a:p>
            <a:r>
              <a:rPr kumimoji="1" lang="ja-JP" altLang="en-US" dirty="0" smtClean="0"/>
              <a:t>各手法の各試行時点での行動数の推移（</a:t>
            </a:r>
            <a:r>
              <a:rPr lang="en-US" altLang="ja-JP" dirty="0"/>
              <a:t>7</a:t>
            </a:r>
            <a:r>
              <a:rPr lang="en-US" altLang="ja-JP" dirty="0" smtClean="0"/>
              <a:t>9900</a:t>
            </a:r>
            <a:r>
              <a:rPr kumimoji="1" lang="ja-JP" altLang="en-US" dirty="0" smtClean="0"/>
              <a:t>試行から</a:t>
            </a:r>
            <a:r>
              <a:rPr lang="en-US" altLang="ja-JP" dirty="0"/>
              <a:t>8</a:t>
            </a:r>
            <a:r>
              <a:rPr lang="en-US" altLang="ja-JP" dirty="0" smtClean="0"/>
              <a:t>0</a:t>
            </a:r>
            <a:r>
              <a:rPr kumimoji="1" lang="en-US" altLang="ja-JP" dirty="0" smtClean="0"/>
              <a:t>000</a:t>
            </a:r>
            <a:r>
              <a:rPr kumimoji="1" lang="ja-JP" altLang="en-US" dirty="0" smtClean="0"/>
              <a:t>試行）</a:t>
            </a:r>
            <a:endParaRPr kumimoji="1" lang="ja-JP" altLang="en-US" dirty="0"/>
          </a:p>
        </p:txBody>
      </p:sp>
      <p:sp>
        <p:nvSpPr>
          <p:cNvPr id="4" name="テキスト ボックス 3"/>
          <p:cNvSpPr txBox="1"/>
          <p:nvPr/>
        </p:nvSpPr>
        <p:spPr>
          <a:xfrm>
            <a:off x="958164" y="5602194"/>
            <a:ext cx="3666388" cy="400110"/>
          </a:xfrm>
          <a:prstGeom prst="rect">
            <a:avLst/>
          </a:prstGeom>
          <a:noFill/>
        </p:spPr>
        <p:txBody>
          <a:bodyPr wrap="none" rtlCol="0">
            <a:spAutoFit/>
          </a:bodyPr>
          <a:lstStyle/>
          <a:p>
            <a:r>
              <a:rPr kumimoji="1" lang="ja-JP" altLang="en-US" sz="2000" dirty="0" smtClean="0"/>
              <a:t>（</a:t>
            </a:r>
            <a:r>
              <a:rPr kumimoji="1" lang="en-US" altLang="ja-JP" sz="2000" dirty="0" smtClean="0"/>
              <a:t>a</a:t>
            </a:r>
            <a:r>
              <a:rPr kumimoji="1" lang="ja-JP" altLang="en-US" sz="2000" dirty="0" smtClean="0"/>
              <a:t>）</a:t>
            </a:r>
            <a:r>
              <a:rPr lang="ja-JP" altLang="en-US" sz="2000" dirty="0" smtClean="0"/>
              <a:t>：</a:t>
            </a:r>
            <a:r>
              <a:rPr lang="ja-JP" altLang="en-US" sz="2000" dirty="0"/>
              <a:t>協調</a:t>
            </a:r>
            <a:r>
              <a:rPr lang="ja-JP" altLang="en-US" sz="2000" dirty="0" smtClean="0"/>
              <a:t>なしマルチ</a:t>
            </a:r>
            <a:r>
              <a:rPr lang="ja-JP" altLang="en-US" sz="2000" dirty="0"/>
              <a:t>エージェント</a:t>
            </a:r>
            <a:endParaRPr kumimoji="1" lang="ja-JP" altLang="en-US" sz="2000" dirty="0"/>
          </a:p>
        </p:txBody>
      </p:sp>
      <p:sp>
        <p:nvSpPr>
          <p:cNvPr id="5" name="テキスト ボックス 4"/>
          <p:cNvSpPr txBox="1"/>
          <p:nvPr/>
        </p:nvSpPr>
        <p:spPr>
          <a:xfrm>
            <a:off x="5941209" y="5602194"/>
            <a:ext cx="1729961" cy="400110"/>
          </a:xfrm>
          <a:prstGeom prst="rect">
            <a:avLst/>
          </a:prstGeom>
          <a:noFill/>
        </p:spPr>
        <p:txBody>
          <a:bodyPr wrap="none" rtlCol="0">
            <a:spAutoFit/>
          </a:bodyPr>
          <a:lstStyle/>
          <a:p>
            <a:r>
              <a:rPr kumimoji="1" lang="ja-JP" altLang="en-US" sz="2000" dirty="0" smtClean="0"/>
              <a:t>（</a:t>
            </a:r>
            <a:r>
              <a:rPr lang="en-US" altLang="ja-JP" sz="2000" dirty="0"/>
              <a:t>b</a:t>
            </a:r>
            <a:r>
              <a:rPr kumimoji="1" lang="ja-JP" altLang="en-US" sz="2000" dirty="0" smtClean="0"/>
              <a:t>）</a:t>
            </a:r>
            <a:r>
              <a:rPr lang="ja-JP" altLang="en-US" sz="2000" dirty="0" smtClean="0"/>
              <a:t>：提案手法</a:t>
            </a:r>
            <a:endParaRPr kumimoji="1" lang="ja-JP" altLang="en-US" sz="2000" dirty="0"/>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2" y="2120797"/>
            <a:ext cx="636143" cy="2912867"/>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6338" y="2118923"/>
            <a:ext cx="631156" cy="2890028"/>
          </a:xfrm>
          <a:prstGeom prst="rect">
            <a:avLst/>
          </a:prstGeom>
        </p:spPr>
      </p:pic>
      <p:pic>
        <p:nvPicPr>
          <p:cNvPr id="14" name="図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868" y="5033664"/>
            <a:ext cx="4256351" cy="494158"/>
          </a:xfrm>
          <a:prstGeom prst="rect">
            <a:avLst/>
          </a:prstGeom>
        </p:spPr>
      </p:pic>
      <p:pic>
        <p:nvPicPr>
          <p:cNvPr id="15" name="図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5005" y="5008950"/>
            <a:ext cx="4256351" cy="494158"/>
          </a:xfrm>
          <a:prstGeom prst="rect">
            <a:avLst/>
          </a:prstGeom>
        </p:spPr>
      </p:pic>
    </p:spTree>
    <p:extLst>
      <p:ext uri="{BB962C8B-B14F-4D97-AF65-F5344CB8AC3E}">
        <p14:creationId xmlns:p14="http://schemas.microsoft.com/office/powerpoint/2010/main" val="2592527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672842"/>
          </a:xfrm>
        </p:spPr>
        <p:txBody>
          <a:bodyPr>
            <a:normAutofit fontScale="90000"/>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1037969"/>
            <a:ext cx="7886700" cy="5138994"/>
          </a:xfrm>
        </p:spPr>
        <p:txBody>
          <a:bodyPr/>
          <a:lstStyle/>
          <a:p>
            <a:r>
              <a:rPr kumimoji="1" lang="ja-JP" altLang="en-US" dirty="0" smtClean="0"/>
              <a:t>各手法の各試行時点での累計行動数</a:t>
            </a:r>
            <a:endParaRPr kumimoji="1" lang="ja-JP" altLang="en-US"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4271" y="1670627"/>
            <a:ext cx="3178865" cy="581608"/>
          </a:xfrm>
          <a:prstGeom prst="rect">
            <a:avLst/>
          </a:prstGeom>
        </p:spPr>
      </p:pic>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711" y="1557209"/>
            <a:ext cx="5467350" cy="4100513"/>
          </a:xfrm>
          <a:prstGeom prst="rect">
            <a:avLst/>
          </a:prstGeom>
        </p:spPr>
      </p:pic>
      <p:sp>
        <p:nvSpPr>
          <p:cNvPr id="6" name="角丸四角形吹き出し 5"/>
          <p:cNvSpPr/>
          <p:nvPr/>
        </p:nvSpPr>
        <p:spPr>
          <a:xfrm>
            <a:off x="6400800" y="3237470"/>
            <a:ext cx="2298357" cy="630195"/>
          </a:xfrm>
          <a:prstGeom prst="wedgeRoundRectCallout">
            <a:avLst>
              <a:gd name="adj1" fmla="val -87030"/>
              <a:gd name="adj2" fmla="val -21295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約</a:t>
            </a:r>
            <a:r>
              <a:rPr lang="en-US" altLang="ja-JP" sz="2400" dirty="0" smtClean="0">
                <a:solidFill>
                  <a:schemeClr val="tx1"/>
                </a:solidFill>
              </a:rPr>
              <a:t>2%</a:t>
            </a:r>
            <a:r>
              <a:rPr lang="ja-JP" altLang="en-US" sz="2400" dirty="0" smtClean="0">
                <a:solidFill>
                  <a:schemeClr val="tx1"/>
                </a:solidFill>
              </a:rPr>
              <a:t>の改善</a:t>
            </a:r>
            <a:endParaRPr kumimoji="1" lang="ja-JP" altLang="en-US" sz="2400" dirty="0">
              <a:solidFill>
                <a:schemeClr val="tx1"/>
              </a:solidFill>
            </a:endParaRPr>
          </a:p>
        </p:txBody>
      </p:sp>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0542" y="5184606"/>
            <a:ext cx="4442663" cy="548929"/>
          </a:xfrm>
          <a:prstGeom prst="rect">
            <a:avLst/>
          </a:prstGeom>
        </p:spPr>
      </p:pic>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45" y="1663143"/>
            <a:ext cx="1378600" cy="3584360"/>
          </a:xfrm>
          <a:prstGeom prst="rect">
            <a:avLst/>
          </a:prstGeom>
        </p:spPr>
      </p:pic>
    </p:spTree>
    <p:extLst>
      <p:ext uri="{BB962C8B-B14F-4D97-AF65-F5344CB8AC3E}">
        <p14:creationId xmlns:p14="http://schemas.microsoft.com/office/powerpoint/2010/main" val="3849947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37" y="2015611"/>
            <a:ext cx="5231827" cy="3923870"/>
          </a:xfrm>
          <a:prstGeom prst="rect">
            <a:avLst/>
          </a:prstGeom>
        </p:spPr>
      </p:pic>
      <p:sp>
        <p:nvSpPr>
          <p:cNvPr id="2" name="タイトル 1"/>
          <p:cNvSpPr>
            <a:spLocks noGrp="1"/>
          </p:cNvSpPr>
          <p:nvPr>
            <p:ph type="title"/>
          </p:nvPr>
        </p:nvSpPr>
        <p:spPr>
          <a:xfrm>
            <a:off x="628650" y="365127"/>
            <a:ext cx="7886700" cy="672842"/>
          </a:xfrm>
        </p:spPr>
        <p:txBody>
          <a:bodyPr>
            <a:normAutofit fontScale="90000"/>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1037969"/>
            <a:ext cx="7886700" cy="5138994"/>
          </a:xfrm>
        </p:spPr>
        <p:txBody>
          <a:bodyPr/>
          <a:lstStyle/>
          <a:p>
            <a:r>
              <a:rPr kumimoji="1" lang="ja-JP" altLang="en-US" dirty="0" smtClean="0"/>
              <a:t>各手法の各試行時点での累計行動数</a:t>
            </a:r>
            <a:endParaRPr kumimoji="1" lang="ja-JP" altLang="en-US" dirty="0"/>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4271" y="1670627"/>
            <a:ext cx="3178865" cy="581608"/>
          </a:xfrm>
          <a:prstGeom prst="rect">
            <a:avLst/>
          </a:prstGeom>
        </p:spPr>
      </p:pic>
      <p:sp>
        <p:nvSpPr>
          <p:cNvPr id="6" name="角丸四角形吹き出し 5"/>
          <p:cNvSpPr/>
          <p:nvPr/>
        </p:nvSpPr>
        <p:spPr>
          <a:xfrm>
            <a:off x="6400800" y="3237470"/>
            <a:ext cx="2298357" cy="630195"/>
          </a:xfrm>
          <a:prstGeom prst="wedgeRoundRectCallout">
            <a:avLst>
              <a:gd name="adj1" fmla="val -86672"/>
              <a:gd name="adj2" fmla="val -14759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約</a:t>
            </a:r>
            <a:r>
              <a:rPr lang="en-US" altLang="ja-JP" sz="2400" dirty="0" smtClean="0">
                <a:solidFill>
                  <a:schemeClr val="tx1"/>
                </a:solidFill>
              </a:rPr>
              <a:t>17%</a:t>
            </a:r>
            <a:r>
              <a:rPr lang="ja-JP" altLang="en-US" sz="2400" dirty="0" smtClean="0">
                <a:solidFill>
                  <a:schemeClr val="tx1"/>
                </a:solidFill>
              </a:rPr>
              <a:t>の改善</a:t>
            </a:r>
            <a:endParaRPr kumimoji="1" lang="ja-JP" altLang="en-US" sz="2400" dirty="0">
              <a:solidFill>
                <a:schemeClr val="tx1"/>
              </a:solidFill>
            </a:endParaRPr>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3374" y="5495088"/>
            <a:ext cx="4550247" cy="604632"/>
          </a:xfrm>
          <a:prstGeom prst="rect">
            <a:avLst/>
          </a:prstGeom>
        </p:spPr>
      </p:pic>
      <p:pic>
        <p:nvPicPr>
          <p:cNvPr id="11" name="図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29" y="2092520"/>
            <a:ext cx="1445573" cy="3451996"/>
          </a:xfrm>
          <a:prstGeom prst="rect">
            <a:avLst/>
          </a:prstGeom>
        </p:spPr>
      </p:pic>
    </p:spTree>
    <p:extLst>
      <p:ext uri="{BB962C8B-B14F-4D97-AF65-F5344CB8AC3E}">
        <p14:creationId xmlns:p14="http://schemas.microsoft.com/office/powerpoint/2010/main" val="1319641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672842"/>
          </a:xfrm>
        </p:spPr>
        <p:txBody>
          <a:bodyPr>
            <a:normAutofit fontScale="90000"/>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1037969"/>
            <a:ext cx="7886700" cy="5138994"/>
          </a:xfrm>
        </p:spPr>
        <p:txBody>
          <a:bodyPr/>
          <a:lstStyle/>
          <a:p>
            <a:r>
              <a:rPr kumimoji="1" lang="ja-JP" altLang="en-US" dirty="0" smtClean="0"/>
              <a:t>各手法の各試行時点での累計行動数</a:t>
            </a:r>
            <a:endParaRPr kumimoji="1" lang="ja-JP" altLang="en-US"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31" y="2053199"/>
            <a:ext cx="5581673" cy="4186255"/>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6976" y="1859092"/>
            <a:ext cx="3360570" cy="896465"/>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3616" y="5746326"/>
            <a:ext cx="4563488" cy="563858"/>
          </a:xfrm>
          <a:prstGeom prst="rect">
            <a:avLst/>
          </a:prstGeom>
        </p:spPr>
      </p:pic>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44" y="2159299"/>
            <a:ext cx="1378600" cy="3584360"/>
          </a:xfrm>
          <a:prstGeom prst="rect">
            <a:avLst/>
          </a:prstGeom>
        </p:spPr>
      </p:pic>
    </p:spTree>
    <p:extLst>
      <p:ext uri="{BB962C8B-B14F-4D97-AF65-F5344CB8AC3E}">
        <p14:creationId xmlns:p14="http://schemas.microsoft.com/office/powerpoint/2010/main" val="2204519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672842"/>
          </a:xfrm>
        </p:spPr>
        <p:txBody>
          <a:bodyPr>
            <a:normAutofit fontScale="90000"/>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1037969"/>
            <a:ext cx="7886700" cy="5138994"/>
          </a:xfrm>
        </p:spPr>
        <p:txBody>
          <a:bodyPr/>
          <a:lstStyle/>
          <a:p>
            <a:r>
              <a:rPr kumimoji="1" lang="ja-JP" altLang="en-US" dirty="0" smtClean="0"/>
              <a:t>各手法の各試行時点での累計行動数</a:t>
            </a:r>
            <a:endParaRPr kumimoji="1" lang="ja-JP" altLang="en-US" dirty="0"/>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6976" y="1859092"/>
            <a:ext cx="3360570" cy="896465"/>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978" y="2224215"/>
            <a:ext cx="5118444" cy="3838833"/>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3947" y="5618657"/>
            <a:ext cx="4550247" cy="604632"/>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092" y="2307324"/>
            <a:ext cx="1411986" cy="3371792"/>
          </a:xfrm>
          <a:prstGeom prst="rect">
            <a:avLst/>
          </a:prstGeom>
        </p:spPr>
      </p:pic>
    </p:spTree>
    <p:extLst>
      <p:ext uri="{BB962C8B-B14F-4D97-AF65-F5344CB8AC3E}">
        <p14:creationId xmlns:p14="http://schemas.microsoft.com/office/powerpoint/2010/main" val="1363504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図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 y="2404549"/>
            <a:ext cx="5294929" cy="3971197"/>
          </a:xfrm>
          <a:prstGeom prst="rect">
            <a:avLst/>
          </a:prstGeom>
        </p:spPr>
      </p:pic>
      <p:sp>
        <p:nvSpPr>
          <p:cNvPr id="2" name="タイトル 1"/>
          <p:cNvSpPr>
            <a:spLocks noGrp="1"/>
          </p:cNvSpPr>
          <p:nvPr>
            <p:ph type="title"/>
          </p:nvPr>
        </p:nvSpPr>
        <p:spPr>
          <a:xfrm>
            <a:off x="628650" y="365127"/>
            <a:ext cx="7886700" cy="672842"/>
          </a:xfrm>
        </p:spPr>
        <p:txBody>
          <a:bodyPr>
            <a:normAutofit fontScale="90000"/>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963829"/>
            <a:ext cx="7886700" cy="5138994"/>
          </a:xfrm>
        </p:spPr>
        <p:txBody>
          <a:bodyPr/>
          <a:lstStyle/>
          <a:p>
            <a:r>
              <a:rPr kumimoji="1" lang="ja-JP" altLang="en-US" dirty="0" smtClean="0"/>
              <a:t>各手法の各試行時点での累計行動数（</a:t>
            </a:r>
            <a:r>
              <a:rPr kumimoji="1" lang="en-US" altLang="ja-JP" dirty="0" smtClean="0"/>
              <a:t>1</a:t>
            </a:r>
            <a:r>
              <a:rPr kumimoji="1" lang="ja-JP" altLang="en-US" dirty="0" smtClean="0"/>
              <a:t>試行から</a:t>
            </a:r>
            <a:r>
              <a:rPr kumimoji="1" lang="en-US" altLang="ja-JP" dirty="0" smtClean="0"/>
              <a:t>3000</a:t>
            </a:r>
            <a:r>
              <a:rPr kumimoji="1" lang="ja-JP" altLang="en-US" dirty="0" smtClean="0"/>
              <a:t>試行）</a:t>
            </a:r>
            <a:endParaRPr kumimoji="1" lang="ja-JP" altLang="en-US" dirty="0"/>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4271" y="1670627"/>
            <a:ext cx="3178865" cy="581608"/>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05" y="2503448"/>
            <a:ext cx="1359649" cy="3422564"/>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2382" y="5933861"/>
            <a:ext cx="4528366" cy="605853"/>
          </a:xfrm>
          <a:prstGeom prst="rect">
            <a:avLst/>
          </a:prstGeom>
        </p:spPr>
      </p:pic>
    </p:spTree>
    <p:extLst>
      <p:ext uri="{BB962C8B-B14F-4D97-AF65-F5344CB8AC3E}">
        <p14:creationId xmlns:p14="http://schemas.microsoft.com/office/powerpoint/2010/main" val="3469300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363" y="2503448"/>
            <a:ext cx="5022506" cy="3766880"/>
          </a:xfrm>
          <a:prstGeom prst="rect">
            <a:avLst/>
          </a:prstGeom>
        </p:spPr>
      </p:pic>
      <p:sp>
        <p:nvSpPr>
          <p:cNvPr id="2" name="タイトル 1"/>
          <p:cNvSpPr>
            <a:spLocks noGrp="1"/>
          </p:cNvSpPr>
          <p:nvPr>
            <p:ph type="title"/>
          </p:nvPr>
        </p:nvSpPr>
        <p:spPr>
          <a:xfrm>
            <a:off x="628650" y="365127"/>
            <a:ext cx="7886700" cy="672842"/>
          </a:xfrm>
        </p:spPr>
        <p:txBody>
          <a:bodyPr>
            <a:normAutofit fontScale="90000"/>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1037969"/>
            <a:ext cx="7886700" cy="5138994"/>
          </a:xfrm>
        </p:spPr>
        <p:txBody>
          <a:bodyPr/>
          <a:lstStyle/>
          <a:p>
            <a:r>
              <a:rPr kumimoji="1" lang="ja-JP" altLang="en-US" dirty="0" smtClean="0"/>
              <a:t>各手法の各試行時点での累計行動数（</a:t>
            </a:r>
            <a:r>
              <a:rPr kumimoji="1" lang="en-US" altLang="ja-JP" dirty="0" smtClean="0"/>
              <a:t>1</a:t>
            </a:r>
            <a:r>
              <a:rPr kumimoji="1" lang="ja-JP" altLang="en-US" dirty="0" smtClean="0"/>
              <a:t>試行から</a:t>
            </a:r>
            <a:r>
              <a:rPr kumimoji="1" lang="en-US" altLang="ja-JP" dirty="0" smtClean="0"/>
              <a:t>3000</a:t>
            </a:r>
            <a:r>
              <a:rPr kumimoji="1" lang="ja-JP" altLang="en-US" dirty="0" smtClean="0"/>
              <a:t>試行）</a:t>
            </a:r>
            <a:endParaRPr kumimoji="1" lang="ja-JP" altLang="en-US" dirty="0"/>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6976" y="1859092"/>
            <a:ext cx="3360570" cy="896465"/>
          </a:xfrm>
          <a:prstGeom prst="rect">
            <a:avLst/>
          </a:prstGeom>
        </p:spPr>
      </p:pic>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05" y="2503448"/>
            <a:ext cx="1359649" cy="3422564"/>
          </a:xfrm>
          <a:prstGeom prst="rect">
            <a:avLst/>
          </a:prstGeom>
        </p:spPr>
      </p:pic>
      <p:pic>
        <p:nvPicPr>
          <p:cNvPr id="14" name="図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8610" y="5874036"/>
            <a:ext cx="4528366" cy="605853"/>
          </a:xfrm>
          <a:prstGeom prst="rect">
            <a:avLst/>
          </a:prstGeom>
        </p:spPr>
      </p:pic>
    </p:spTree>
    <p:extLst>
      <p:ext uri="{BB962C8B-B14F-4D97-AF65-F5344CB8AC3E}">
        <p14:creationId xmlns:p14="http://schemas.microsoft.com/office/powerpoint/2010/main" val="883418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086" y="2027923"/>
            <a:ext cx="5753614" cy="4315211"/>
          </a:xfrm>
          <a:prstGeom prst="rect">
            <a:avLst/>
          </a:prstGeom>
        </p:spPr>
      </p:pic>
      <p:sp>
        <p:nvSpPr>
          <p:cNvPr id="2" name="タイトル 1"/>
          <p:cNvSpPr>
            <a:spLocks noGrp="1"/>
          </p:cNvSpPr>
          <p:nvPr>
            <p:ph type="title"/>
          </p:nvPr>
        </p:nvSpPr>
        <p:spPr>
          <a:xfrm>
            <a:off x="628650" y="365127"/>
            <a:ext cx="7886700" cy="672842"/>
          </a:xfrm>
        </p:spPr>
        <p:txBody>
          <a:bodyPr>
            <a:normAutofit fontScale="90000"/>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1037969"/>
            <a:ext cx="7886700" cy="5138994"/>
          </a:xfrm>
        </p:spPr>
        <p:txBody>
          <a:bodyPr/>
          <a:lstStyle/>
          <a:p>
            <a:r>
              <a:rPr kumimoji="1" lang="ja-JP" altLang="en-US" dirty="0" smtClean="0"/>
              <a:t>各手法の各試行時点での経験済み状態行動対の割合</a:t>
            </a:r>
            <a:endParaRPr kumimoji="1" lang="ja-JP" altLang="en-US" dirty="0"/>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342" y="2201968"/>
            <a:ext cx="3178865" cy="581608"/>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816" y="2027924"/>
            <a:ext cx="839324" cy="3866249"/>
          </a:xfrm>
          <a:prstGeom prst="rect">
            <a:avLst/>
          </a:prstGeom>
        </p:spPr>
      </p:pic>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6140" y="5874408"/>
            <a:ext cx="5027560" cy="621198"/>
          </a:xfrm>
          <a:prstGeom prst="rect">
            <a:avLst/>
          </a:prstGeom>
        </p:spPr>
      </p:pic>
    </p:spTree>
    <p:extLst>
      <p:ext uri="{BB962C8B-B14F-4D97-AF65-F5344CB8AC3E}">
        <p14:creationId xmlns:p14="http://schemas.microsoft.com/office/powerpoint/2010/main" val="3778246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185" y="2125972"/>
            <a:ext cx="5445258" cy="4083943"/>
          </a:xfrm>
          <a:prstGeom prst="rect">
            <a:avLst/>
          </a:prstGeom>
        </p:spPr>
      </p:pic>
      <p:sp>
        <p:nvSpPr>
          <p:cNvPr id="2" name="タイトル 1"/>
          <p:cNvSpPr>
            <a:spLocks noGrp="1"/>
          </p:cNvSpPr>
          <p:nvPr>
            <p:ph type="title"/>
          </p:nvPr>
        </p:nvSpPr>
        <p:spPr>
          <a:xfrm>
            <a:off x="628650" y="365127"/>
            <a:ext cx="7886700" cy="672842"/>
          </a:xfrm>
        </p:spPr>
        <p:txBody>
          <a:bodyPr>
            <a:normAutofit fontScale="90000"/>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1037969"/>
            <a:ext cx="7886700" cy="5138994"/>
          </a:xfrm>
        </p:spPr>
        <p:txBody>
          <a:bodyPr/>
          <a:lstStyle/>
          <a:p>
            <a:r>
              <a:rPr kumimoji="1" lang="ja-JP" altLang="en-US" dirty="0" smtClean="0"/>
              <a:t>各手法の各試行時点での経験済み状態行動対の割合</a:t>
            </a:r>
            <a:endParaRPr kumimoji="1"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115" y="2043592"/>
            <a:ext cx="3512708" cy="937049"/>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177" y="2142447"/>
            <a:ext cx="794223" cy="3658493"/>
          </a:xfrm>
          <a:prstGeom prst="rect">
            <a:avLst/>
          </a:prstGeom>
        </p:spPr>
      </p:pic>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699" y="5770852"/>
            <a:ext cx="4823744" cy="596015"/>
          </a:xfrm>
          <a:prstGeom prst="rect">
            <a:avLst/>
          </a:prstGeom>
        </p:spPr>
      </p:pic>
    </p:spTree>
    <p:extLst>
      <p:ext uri="{BB962C8B-B14F-4D97-AF65-F5344CB8AC3E}">
        <p14:creationId xmlns:p14="http://schemas.microsoft.com/office/powerpoint/2010/main" val="3054905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611058"/>
          </a:xfrm>
        </p:spPr>
        <p:txBody>
          <a:bodyPr>
            <a:normAutofit fontScale="90000"/>
          </a:bodyPr>
          <a:lstStyle/>
          <a:p>
            <a:r>
              <a:rPr kumimoji="1" lang="ja-JP" altLang="en-US" dirty="0" smtClean="0"/>
              <a:t>考察</a:t>
            </a:r>
            <a:endParaRPr kumimoji="1" lang="ja-JP" altLang="en-US" dirty="0"/>
          </a:p>
        </p:txBody>
      </p:sp>
      <p:sp>
        <p:nvSpPr>
          <p:cNvPr id="3" name="コンテンツ プレースホルダー 2"/>
          <p:cNvSpPr>
            <a:spLocks noGrp="1"/>
          </p:cNvSpPr>
          <p:nvPr>
            <p:ph idx="1"/>
          </p:nvPr>
        </p:nvSpPr>
        <p:spPr>
          <a:xfrm>
            <a:off x="628650" y="976185"/>
            <a:ext cx="7886700" cy="914399"/>
          </a:xfrm>
        </p:spPr>
        <p:txBody>
          <a:bodyPr>
            <a:normAutofit/>
          </a:bodyPr>
          <a:lstStyle/>
          <a:p>
            <a:r>
              <a:rPr kumimoji="1" lang="ja-JP" altLang="en-US" sz="2000" dirty="0" smtClean="0"/>
              <a:t>提案手法は行動回数が収束し従来手法と</a:t>
            </a:r>
            <a:r>
              <a:rPr lang="ja-JP" altLang="en-US" sz="2000" dirty="0"/>
              <a:t>同等</a:t>
            </a:r>
            <a:r>
              <a:rPr lang="ja-JP" altLang="en-US" sz="2000" dirty="0" smtClean="0"/>
              <a:t>の行動</a:t>
            </a:r>
            <a:r>
              <a:rPr lang="ja-JP" altLang="en-US" sz="2000" dirty="0"/>
              <a:t>回数</a:t>
            </a:r>
            <a:r>
              <a:rPr lang="ja-JP" altLang="en-US" sz="2000" dirty="0" smtClean="0"/>
              <a:t>となった</a:t>
            </a:r>
            <a:endParaRPr lang="en-US" altLang="ja-JP" sz="2000" dirty="0" smtClean="0"/>
          </a:p>
          <a:p>
            <a:r>
              <a:rPr kumimoji="1" lang="ja-JP" altLang="en-US" sz="2000" dirty="0" smtClean="0"/>
              <a:t>提案</a:t>
            </a:r>
            <a:r>
              <a:rPr kumimoji="1" lang="ja-JP" altLang="en-US" sz="2000" dirty="0"/>
              <a:t>手法</a:t>
            </a:r>
            <a:r>
              <a:rPr kumimoji="1" lang="ja-JP" altLang="en-US" sz="2000" dirty="0" smtClean="0"/>
              <a:t>は累計行動</a:t>
            </a:r>
            <a:r>
              <a:rPr kumimoji="1" lang="ja-JP" altLang="en-US" sz="2000" dirty="0"/>
              <a:t>数</a:t>
            </a:r>
            <a:r>
              <a:rPr kumimoji="1" lang="ja-JP" altLang="en-US" sz="2000" dirty="0" smtClean="0"/>
              <a:t>が従来</a:t>
            </a:r>
            <a:r>
              <a:rPr kumimoji="1" lang="ja-JP" altLang="en-US" sz="2000" dirty="0"/>
              <a:t>手法</a:t>
            </a:r>
            <a:r>
              <a:rPr kumimoji="1" lang="ja-JP" altLang="en-US" sz="2000" dirty="0" smtClean="0"/>
              <a:t>よりも下回った</a:t>
            </a:r>
            <a:endParaRPr kumimoji="1" lang="ja-JP" altLang="en-US" sz="2000" dirty="0"/>
          </a:p>
        </p:txBody>
      </p:sp>
      <p:sp>
        <p:nvSpPr>
          <p:cNvPr id="4" name="下矢印 3"/>
          <p:cNvSpPr/>
          <p:nvPr/>
        </p:nvSpPr>
        <p:spPr>
          <a:xfrm>
            <a:off x="3534032" y="2075935"/>
            <a:ext cx="2310714" cy="6796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22023" y="2940908"/>
            <a:ext cx="8601847" cy="194001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buFont typeface="Arial" panose="020B0604020202020204" pitchFamily="34" charset="0"/>
              <a:buChar char="•"/>
            </a:pPr>
            <a:r>
              <a:rPr kumimoji="1" lang="ja-JP" altLang="en-US" sz="2400" dirty="0" smtClean="0"/>
              <a:t>提案手法を用いることでタスク達成に必要となる行動を学習によって獲得することができる</a:t>
            </a:r>
            <a:endParaRPr kumimoji="1" lang="en-US" altLang="ja-JP" sz="2400" dirty="0" smtClean="0"/>
          </a:p>
          <a:p>
            <a:pPr marL="342900" indent="-342900">
              <a:buFont typeface="Arial" panose="020B0604020202020204" pitchFamily="34" charset="0"/>
              <a:buChar char="•"/>
            </a:pPr>
            <a:r>
              <a:rPr lang="ja-JP" altLang="en-US" sz="2400" dirty="0" smtClean="0"/>
              <a:t>従来</a:t>
            </a:r>
            <a:r>
              <a:rPr lang="ja-JP" altLang="en-US" sz="2400" dirty="0"/>
              <a:t>手法</a:t>
            </a:r>
            <a:r>
              <a:rPr lang="ja-JP" altLang="en-US" sz="2400" dirty="0" smtClean="0"/>
              <a:t>より累計行動数が下回ったのは，エージェント間の協調行動を学習したため最適行動が複数存在する場合でも</a:t>
            </a:r>
            <a:r>
              <a:rPr lang="en-US" altLang="ja-JP" sz="2400" dirty="0" smtClean="0"/>
              <a:t>1</a:t>
            </a:r>
            <a:r>
              <a:rPr lang="ja-JP" altLang="en-US" sz="2400" dirty="0" err="1" smtClean="0"/>
              <a:t>つの</a:t>
            </a:r>
            <a:r>
              <a:rPr lang="ja-JP" altLang="en-US" sz="2400" dirty="0" smtClean="0"/>
              <a:t>行動を選択できるためと考えられる</a:t>
            </a:r>
            <a:endParaRPr kumimoji="1" lang="ja-JP" altLang="en-US" sz="2400" dirty="0"/>
          </a:p>
        </p:txBody>
      </p:sp>
    </p:spTree>
    <p:extLst>
      <p:ext uri="{BB962C8B-B14F-4D97-AF65-F5344CB8AC3E}">
        <p14:creationId xmlns:p14="http://schemas.microsoft.com/office/powerpoint/2010/main" val="952658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796409"/>
          </a:xfrm>
        </p:spPr>
        <p:txBody>
          <a:bodyPr/>
          <a:lstStyle/>
          <a:p>
            <a:r>
              <a:rPr kumimoji="1" lang="ja-JP" altLang="en-US" dirty="0" smtClean="0"/>
              <a:t>先行研究の問題点</a:t>
            </a:r>
            <a:endParaRPr kumimoji="1" lang="ja-JP" altLang="en-US" dirty="0"/>
          </a:p>
        </p:txBody>
      </p:sp>
      <p:sp>
        <p:nvSpPr>
          <p:cNvPr id="4" name="テキスト ボックス 3"/>
          <p:cNvSpPr txBox="1"/>
          <p:nvPr/>
        </p:nvSpPr>
        <p:spPr>
          <a:xfrm>
            <a:off x="2191380" y="1297457"/>
            <a:ext cx="4761240" cy="707886"/>
          </a:xfrm>
          <a:prstGeom prst="rect">
            <a:avLst/>
          </a:prstGeom>
          <a:noFill/>
        </p:spPr>
        <p:txBody>
          <a:bodyPr wrap="none" rtlCol="0">
            <a:spAutoFit/>
          </a:bodyPr>
          <a:lstStyle/>
          <a:p>
            <a:pPr algn="ctr"/>
            <a:r>
              <a:rPr kumimoji="1" lang="ja-JP" altLang="en-US" sz="2000" dirty="0" smtClean="0"/>
              <a:t>各エージェントが他のエージェントと</a:t>
            </a:r>
            <a:endParaRPr kumimoji="1" lang="en-US" altLang="ja-JP" sz="2000" dirty="0" smtClean="0"/>
          </a:p>
          <a:p>
            <a:pPr algn="ctr"/>
            <a:r>
              <a:rPr kumimoji="1" lang="ja-JP" altLang="en-US" sz="2000" dirty="0" smtClean="0"/>
              <a:t>協調する行動を学習するメカニズムが無い</a:t>
            </a:r>
            <a:endParaRPr kumimoji="1" lang="ja-JP" altLang="en-US" sz="2000" dirty="0"/>
          </a:p>
        </p:txBody>
      </p:sp>
      <p:sp>
        <p:nvSpPr>
          <p:cNvPr id="3" name="下矢印 2"/>
          <p:cNvSpPr/>
          <p:nvPr/>
        </p:nvSpPr>
        <p:spPr>
          <a:xfrm>
            <a:off x="3964165" y="2320740"/>
            <a:ext cx="926756" cy="5313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423355" y="3167478"/>
            <a:ext cx="6008375" cy="1200329"/>
          </a:xfrm>
          <a:prstGeom prst="rect">
            <a:avLst/>
          </a:prstGeom>
          <a:noFill/>
        </p:spPr>
        <p:txBody>
          <a:bodyPr wrap="none" rtlCol="0">
            <a:spAutoFit/>
          </a:bodyPr>
          <a:lstStyle/>
          <a:p>
            <a:pPr algn="ctr"/>
            <a:r>
              <a:rPr kumimoji="1" lang="ja-JP" altLang="en-US" sz="2400" dirty="0" smtClean="0"/>
              <a:t>各エージェントが協調して行動を決定しないと</a:t>
            </a:r>
            <a:endParaRPr kumimoji="1" lang="en-US" altLang="ja-JP" sz="2400" dirty="0" smtClean="0"/>
          </a:p>
          <a:p>
            <a:pPr algn="ctr"/>
            <a:r>
              <a:rPr kumimoji="1" lang="ja-JP" altLang="en-US" sz="2400" dirty="0" smtClean="0"/>
              <a:t>ロボットの行動を一意に決定できない場面で</a:t>
            </a:r>
            <a:endParaRPr kumimoji="1" lang="en-US" altLang="ja-JP" sz="2400" dirty="0" smtClean="0"/>
          </a:p>
          <a:p>
            <a:pPr algn="ctr"/>
            <a:r>
              <a:rPr kumimoji="1" lang="ja-JP" altLang="en-US" sz="2400" dirty="0" smtClean="0"/>
              <a:t>最適行動を選択することが難しくなる</a:t>
            </a:r>
            <a:endParaRPr kumimoji="1" lang="ja-JP" altLang="en-US" sz="2400" dirty="0"/>
          </a:p>
        </p:txBody>
      </p:sp>
      <p:sp>
        <p:nvSpPr>
          <p:cNvPr id="13" name="テキスト ボックス 12"/>
          <p:cNvSpPr txBox="1"/>
          <p:nvPr/>
        </p:nvSpPr>
        <p:spPr>
          <a:xfrm>
            <a:off x="1453831" y="4683204"/>
            <a:ext cx="5947462" cy="1200329"/>
          </a:xfrm>
          <a:prstGeom prst="rect">
            <a:avLst/>
          </a:prstGeom>
          <a:noFill/>
        </p:spPr>
        <p:txBody>
          <a:bodyPr wrap="none" rtlCol="0">
            <a:spAutoFit/>
          </a:bodyPr>
          <a:lstStyle/>
          <a:p>
            <a:pPr algn="ctr"/>
            <a:r>
              <a:rPr kumimoji="1" lang="ja-JP" altLang="en-US" sz="2400" dirty="0" smtClean="0">
                <a:solidFill>
                  <a:srgbClr val="FF0000"/>
                </a:solidFill>
              </a:rPr>
              <a:t>環境に対して十分な経験を積んでいても</a:t>
            </a:r>
            <a:endParaRPr kumimoji="1" lang="en-US" altLang="ja-JP" sz="2400" dirty="0" smtClean="0">
              <a:solidFill>
                <a:srgbClr val="FF0000"/>
              </a:solidFill>
            </a:endParaRPr>
          </a:p>
          <a:p>
            <a:pPr algn="ctr"/>
            <a:r>
              <a:rPr lang="ja-JP" altLang="en-US" sz="2400" dirty="0" smtClean="0">
                <a:solidFill>
                  <a:srgbClr val="FF0000"/>
                </a:solidFill>
              </a:rPr>
              <a:t>エージェント</a:t>
            </a:r>
            <a:r>
              <a:rPr lang="ja-JP" altLang="en-US" sz="2400" dirty="0">
                <a:solidFill>
                  <a:srgbClr val="FF0000"/>
                </a:solidFill>
              </a:rPr>
              <a:t>間</a:t>
            </a:r>
            <a:r>
              <a:rPr lang="ja-JP" altLang="en-US" sz="2400" dirty="0" smtClean="0">
                <a:solidFill>
                  <a:srgbClr val="FF0000"/>
                </a:solidFill>
              </a:rPr>
              <a:t>の</a:t>
            </a:r>
            <a:r>
              <a:rPr lang="ja-JP" altLang="en-US" sz="2400" dirty="0">
                <a:solidFill>
                  <a:srgbClr val="FF0000"/>
                </a:solidFill>
              </a:rPr>
              <a:t>協調</a:t>
            </a:r>
            <a:r>
              <a:rPr lang="ja-JP" altLang="en-US" sz="2400" dirty="0" smtClean="0">
                <a:solidFill>
                  <a:srgbClr val="FF0000"/>
                </a:solidFill>
              </a:rPr>
              <a:t>がないことで</a:t>
            </a:r>
            <a:endParaRPr lang="en-US" altLang="ja-JP" sz="2400" dirty="0" smtClean="0">
              <a:solidFill>
                <a:srgbClr val="FF0000"/>
              </a:solidFill>
            </a:endParaRPr>
          </a:p>
          <a:p>
            <a:pPr algn="ctr"/>
            <a:r>
              <a:rPr lang="ja-JP" altLang="en-US" sz="2400" dirty="0" smtClean="0">
                <a:solidFill>
                  <a:srgbClr val="FF0000"/>
                </a:solidFill>
              </a:rPr>
              <a:t>最適行動が出力できないという現象が起きる</a:t>
            </a:r>
            <a:endParaRPr kumimoji="1" lang="ja-JP" altLang="en-US" sz="2400" dirty="0">
              <a:solidFill>
                <a:srgbClr val="FF0000"/>
              </a:solidFill>
            </a:endParaRPr>
          </a:p>
        </p:txBody>
      </p:sp>
    </p:spTree>
    <p:extLst>
      <p:ext uri="{BB962C8B-B14F-4D97-AF65-F5344CB8AC3E}">
        <p14:creationId xmlns:p14="http://schemas.microsoft.com/office/powerpoint/2010/main" val="20253287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697555"/>
          </a:xfrm>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a:xfrm>
            <a:off x="628650" y="1062681"/>
            <a:ext cx="7886700" cy="5114282"/>
          </a:xfrm>
        </p:spPr>
        <p:txBody>
          <a:bodyPr>
            <a:normAutofit/>
          </a:bodyPr>
          <a:lstStyle/>
          <a:p>
            <a:r>
              <a:rPr kumimoji="1" lang="ja-JP" altLang="en-US" sz="2000" dirty="0" smtClean="0"/>
              <a:t>エージェント間の協調行動を学習する事を目標</a:t>
            </a:r>
            <a:r>
              <a:rPr kumimoji="1" lang="ja-JP" altLang="en-US" sz="2000" smtClean="0"/>
              <a:t>とした．</a:t>
            </a:r>
            <a:endParaRPr kumimoji="1" lang="en-US" altLang="ja-JP" sz="2000" dirty="0" smtClean="0"/>
          </a:p>
          <a:p>
            <a:r>
              <a:rPr lang="ja-JP" altLang="en-US" sz="2000" dirty="0"/>
              <a:t>各エージェント</a:t>
            </a:r>
            <a:r>
              <a:rPr lang="ja-JP" altLang="en-US" sz="2000" dirty="0" smtClean="0"/>
              <a:t>の状態に他のエージェントの選択した行動を加えた．また各エージェントの行動選択を仮想的に複数回行う．</a:t>
            </a:r>
            <a:endParaRPr lang="en-US" altLang="ja-JP" sz="2000" dirty="0" smtClean="0"/>
          </a:p>
          <a:p>
            <a:r>
              <a:rPr kumimoji="1" lang="ja-JP" altLang="en-US" sz="2000" dirty="0" smtClean="0"/>
              <a:t>実験</a:t>
            </a:r>
            <a:r>
              <a:rPr kumimoji="1" lang="ja-JP" altLang="en-US" sz="2000" dirty="0"/>
              <a:t>結果</a:t>
            </a:r>
            <a:r>
              <a:rPr kumimoji="1" lang="ja-JP" altLang="en-US" sz="2000" dirty="0" smtClean="0"/>
              <a:t>から従来手法と比較して複数最適行動が存在する環境でも一意に行動を決定することができることが示された．</a:t>
            </a:r>
            <a:endParaRPr kumimoji="1" lang="ja-JP" altLang="en-US" sz="2000" dirty="0"/>
          </a:p>
        </p:txBody>
      </p:sp>
      <p:sp>
        <p:nvSpPr>
          <p:cNvPr id="4" name="テキスト ボックス 3"/>
          <p:cNvSpPr txBox="1"/>
          <p:nvPr/>
        </p:nvSpPr>
        <p:spPr>
          <a:xfrm>
            <a:off x="2646633" y="2927324"/>
            <a:ext cx="3850734" cy="461665"/>
          </a:xfrm>
          <a:prstGeom prst="rect">
            <a:avLst/>
          </a:prstGeom>
          <a:noFill/>
        </p:spPr>
        <p:txBody>
          <a:bodyPr wrap="none" rtlCol="0">
            <a:spAutoFit/>
          </a:bodyPr>
          <a:lstStyle/>
          <a:p>
            <a:r>
              <a:rPr kumimoji="1" lang="ja-JP" altLang="en-US" sz="2400" dirty="0" smtClean="0"/>
              <a:t>目標を達成することができた</a:t>
            </a:r>
            <a:endParaRPr kumimoji="1" lang="ja-JP" altLang="en-US" sz="2400" dirty="0"/>
          </a:p>
        </p:txBody>
      </p:sp>
    </p:spTree>
    <p:extLst>
      <p:ext uri="{BB962C8B-B14F-4D97-AF65-F5344CB8AC3E}">
        <p14:creationId xmlns:p14="http://schemas.microsoft.com/office/powerpoint/2010/main" val="28956904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648128"/>
          </a:xfrm>
        </p:spPr>
        <p:txBody>
          <a:bodyPr>
            <a:normAutofit fontScale="90000"/>
          </a:bodyPr>
          <a:lstStyle/>
          <a:p>
            <a:r>
              <a:rPr kumimoji="1" lang="ja-JP" altLang="en-US" dirty="0" smtClean="0"/>
              <a:t>今後の課題</a:t>
            </a:r>
            <a:endParaRPr kumimoji="1" lang="ja-JP" altLang="en-US" dirty="0"/>
          </a:p>
        </p:txBody>
      </p:sp>
      <p:sp>
        <p:nvSpPr>
          <p:cNvPr id="3" name="コンテンツ プレースホルダー 2"/>
          <p:cNvSpPr>
            <a:spLocks noGrp="1"/>
          </p:cNvSpPr>
          <p:nvPr>
            <p:ph idx="1"/>
          </p:nvPr>
        </p:nvSpPr>
        <p:spPr>
          <a:xfrm>
            <a:off x="628650" y="1186249"/>
            <a:ext cx="7886700" cy="4990714"/>
          </a:xfrm>
        </p:spPr>
        <p:txBody>
          <a:bodyPr/>
          <a:lstStyle/>
          <a:p>
            <a:r>
              <a:rPr kumimoji="1" lang="ja-JP" altLang="en-US" dirty="0" smtClean="0"/>
              <a:t>他の機械学習への適用</a:t>
            </a:r>
            <a:endParaRPr kumimoji="1" lang="en-US" altLang="ja-JP" dirty="0" smtClean="0"/>
          </a:p>
          <a:p>
            <a:r>
              <a:rPr lang="ja-JP" altLang="en-US" dirty="0"/>
              <a:t>実</a:t>
            </a:r>
            <a:r>
              <a:rPr lang="ja-JP" altLang="en-US" dirty="0" smtClean="0"/>
              <a:t>ロボットへの適用</a:t>
            </a:r>
            <a:endParaRPr lang="en-US" altLang="ja-JP" dirty="0" smtClean="0"/>
          </a:p>
          <a:p>
            <a:r>
              <a:rPr kumimoji="1" lang="ja-JP" altLang="en-US" dirty="0" smtClean="0"/>
              <a:t>未知の状態行動対の経験率の向上</a:t>
            </a:r>
            <a:endParaRPr kumimoji="1" lang="en-US" altLang="ja-JP" dirty="0" smtClean="0"/>
          </a:p>
          <a:p>
            <a:r>
              <a:rPr lang="ja-JP" altLang="en-US" dirty="0"/>
              <a:t>各エージェント</a:t>
            </a:r>
            <a:r>
              <a:rPr lang="ja-JP" altLang="en-US" dirty="0" smtClean="0"/>
              <a:t>の探査的行動</a:t>
            </a:r>
            <a:r>
              <a:rPr lang="ja-JP" altLang="en-US" dirty="0"/>
              <a:t>選択</a:t>
            </a:r>
            <a:r>
              <a:rPr lang="ja-JP" altLang="en-US" dirty="0" smtClean="0"/>
              <a:t>の</a:t>
            </a:r>
            <a:r>
              <a:rPr lang="ja-JP" altLang="en-US" dirty="0"/>
              <a:t>割合</a:t>
            </a:r>
            <a:r>
              <a:rPr lang="ja-JP" altLang="en-US" dirty="0" smtClean="0"/>
              <a:t>の</a:t>
            </a:r>
            <a:r>
              <a:rPr lang="ja-JP" altLang="en-US" dirty="0"/>
              <a:t>調整</a:t>
            </a:r>
            <a:endParaRPr kumimoji="1" lang="ja-JP" altLang="en-US" dirty="0"/>
          </a:p>
        </p:txBody>
      </p:sp>
    </p:spTree>
    <p:extLst>
      <p:ext uri="{BB962C8B-B14F-4D97-AF65-F5344CB8AC3E}">
        <p14:creationId xmlns:p14="http://schemas.microsoft.com/office/powerpoint/2010/main" val="87350015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667265"/>
            <a:ext cx="7886700" cy="5509698"/>
          </a:xfrm>
        </p:spPr>
        <p:txBody>
          <a:bodyPr/>
          <a:lstStyle/>
          <a:p>
            <a:r>
              <a:rPr kumimoji="1" lang="ja-JP" altLang="en-US" dirty="0" smtClean="0"/>
              <a:t>これで発表を終了します</a:t>
            </a:r>
            <a:endParaRPr kumimoji="1" lang="en-US" altLang="ja-JP" dirty="0" smtClean="0"/>
          </a:p>
          <a:p>
            <a:pPr marL="0" indent="0">
              <a:buNone/>
            </a:pPr>
            <a:r>
              <a:rPr lang="ja-JP" altLang="en-US" dirty="0"/>
              <a:t>　</a:t>
            </a:r>
            <a:r>
              <a:rPr lang="ja-JP" altLang="en-US" dirty="0" smtClean="0"/>
              <a:t>ご清聴ありがとうございました</a:t>
            </a:r>
            <a:endParaRPr kumimoji="1" lang="ja-JP" altLang="en-US" dirty="0"/>
          </a:p>
        </p:txBody>
      </p:sp>
    </p:spTree>
    <p:extLst>
      <p:ext uri="{BB962C8B-B14F-4D97-AF65-F5344CB8AC3E}">
        <p14:creationId xmlns:p14="http://schemas.microsoft.com/office/powerpoint/2010/main" val="271533688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759339"/>
          </a:xfrm>
        </p:spPr>
        <p:txBody>
          <a:bodyPr/>
          <a:lstStyle/>
          <a:p>
            <a:r>
              <a:rPr kumimoji="1" lang="ja-JP" altLang="en-US" dirty="0" smtClean="0"/>
              <a:t>行動学習手法，選択手法</a:t>
            </a:r>
            <a:endParaRPr kumimoji="1" lang="ja-JP" altLang="en-US" dirty="0"/>
          </a:p>
        </p:txBody>
      </p:sp>
      <p:sp>
        <p:nvSpPr>
          <p:cNvPr id="4" name="コンテンツ プレースホルダー 2"/>
          <p:cNvSpPr>
            <a:spLocks noGrp="1"/>
          </p:cNvSpPr>
          <p:nvPr>
            <p:ph sz="quarter" idx="1"/>
          </p:nvPr>
        </p:nvSpPr>
        <p:spPr>
          <a:xfrm>
            <a:off x="512118" y="1377778"/>
            <a:ext cx="7467600" cy="4873752"/>
          </a:xfrm>
        </p:spPr>
        <p:txBody>
          <a:bodyPr/>
          <a:lstStyle/>
          <a:p>
            <a:r>
              <a:rPr kumimoji="1" lang="ja-JP" altLang="en-US" dirty="0" smtClean="0"/>
              <a:t>行動学習手法：</a:t>
            </a:r>
            <a:r>
              <a:rPr kumimoji="1" lang="en-US" altLang="ja-JP" dirty="0" smtClean="0"/>
              <a:t>Q-learning</a:t>
            </a:r>
          </a:p>
          <a:p>
            <a:pPr marL="342900" indent="-342900">
              <a:buFont typeface="+mj-lt"/>
              <a:buAutoNum type="arabicPeriod"/>
            </a:pPr>
            <a:r>
              <a:rPr lang="ja-JP" altLang="en-US" sz="1800" dirty="0" smtClean="0"/>
              <a:t>エージェントは環境の状態　　を観測する</a:t>
            </a:r>
            <a:endParaRPr lang="en-US" altLang="ja-JP" sz="1800" dirty="0" smtClean="0"/>
          </a:p>
          <a:p>
            <a:pPr marL="342900" indent="-342900">
              <a:buFont typeface="+mj-lt"/>
              <a:buAutoNum type="arabicPeriod"/>
            </a:pPr>
            <a:r>
              <a:rPr kumimoji="1" lang="ja-JP" altLang="en-US" sz="1800" dirty="0"/>
              <a:t>エージェントは任意の行動選択手法に</a:t>
            </a:r>
            <a:r>
              <a:rPr kumimoji="1" lang="ja-JP" altLang="en-US" sz="1800" dirty="0" smtClean="0"/>
              <a:t>従って行動　　を実行する</a:t>
            </a:r>
            <a:endParaRPr kumimoji="1" lang="en-US" altLang="ja-JP" sz="1800" dirty="0" smtClean="0"/>
          </a:p>
          <a:p>
            <a:pPr marL="342900" indent="-342900">
              <a:buFont typeface="+mj-lt"/>
              <a:buAutoNum type="arabicPeriod"/>
            </a:pPr>
            <a:r>
              <a:rPr lang="ja-JP" altLang="en-US" sz="1800" dirty="0"/>
              <a:t>環境</a:t>
            </a:r>
            <a:r>
              <a:rPr lang="ja-JP" altLang="en-US" sz="1800" dirty="0" smtClean="0"/>
              <a:t>から報酬　　を受け取る</a:t>
            </a:r>
            <a:endParaRPr lang="en-US" altLang="ja-JP" sz="1800" dirty="0" smtClean="0"/>
          </a:p>
          <a:p>
            <a:pPr marL="342900" indent="-342900">
              <a:buFont typeface="+mj-lt"/>
              <a:buAutoNum type="arabicPeriod"/>
            </a:pPr>
            <a:r>
              <a:rPr lang="ja-JP" altLang="en-US" sz="1800" dirty="0"/>
              <a:t>状態遷移後の</a:t>
            </a:r>
            <a:r>
              <a:rPr lang="ja-JP" altLang="en-US" sz="1800" dirty="0" smtClean="0"/>
              <a:t>状態　　　を観測する</a:t>
            </a:r>
            <a:endParaRPr lang="en-US" altLang="ja-JP" sz="1800" dirty="0" smtClean="0"/>
          </a:p>
          <a:p>
            <a:pPr marL="342900" indent="-342900">
              <a:buFont typeface="+mj-lt"/>
              <a:buAutoNum type="arabicPeriod"/>
            </a:pPr>
            <a:r>
              <a:rPr kumimoji="1" lang="ja-JP" altLang="en-US" sz="1800" dirty="0"/>
              <a:t>以下の更新式に</a:t>
            </a:r>
            <a:r>
              <a:rPr kumimoji="1" lang="ja-JP" altLang="en-US" sz="1800" dirty="0" smtClean="0"/>
              <a:t>より</a:t>
            </a:r>
            <a:r>
              <a:rPr kumimoji="1" lang="en-US" altLang="ja-JP" sz="1800" dirty="0" smtClean="0"/>
              <a:t>Q</a:t>
            </a:r>
            <a:r>
              <a:rPr kumimoji="1" lang="ja-JP" altLang="en-US" sz="1800" dirty="0" smtClean="0"/>
              <a:t>値を更新</a:t>
            </a:r>
            <a:endParaRPr kumimoji="1" lang="en-US" altLang="ja-JP" sz="1800" dirty="0" smtClean="0"/>
          </a:p>
          <a:p>
            <a:pPr marL="342900" indent="-342900">
              <a:buFont typeface="+mj-lt"/>
              <a:buAutoNum type="arabicPeriod"/>
            </a:pPr>
            <a:endParaRPr lang="en-US" altLang="ja-JP" sz="1800" dirty="0" smtClean="0"/>
          </a:p>
          <a:p>
            <a:pPr marL="342900" indent="-342900">
              <a:buFont typeface="+mj-lt"/>
              <a:buAutoNum type="arabicPeriod"/>
            </a:pPr>
            <a:endParaRPr lang="en-US" altLang="ja-JP" sz="1800" dirty="0"/>
          </a:p>
          <a:p>
            <a:pPr marL="342900" indent="-342900">
              <a:buFont typeface="+mj-lt"/>
              <a:buAutoNum type="arabicPeriod"/>
            </a:pPr>
            <a:endParaRPr kumimoji="1" lang="en-US" altLang="ja-JP" sz="1200" dirty="0" smtClean="0"/>
          </a:p>
          <a:p>
            <a:pPr marL="342900" indent="-342900">
              <a:buFont typeface="+mj-lt"/>
              <a:buAutoNum type="arabicPeriod"/>
            </a:pPr>
            <a:r>
              <a:rPr lang="ja-JP" altLang="en-US" sz="1800" dirty="0"/>
              <a:t>時間</a:t>
            </a:r>
            <a:r>
              <a:rPr lang="ja-JP" altLang="en-US" sz="1800" dirty="0" smtClean="0"/>
              <a:t>ステップ　　を　　　　へ進めて手順</a:t>
            </a:r>
            <a:r>
              <a:rPr lang="en-US" altLang="ja-JP" sz="1800" dirty="0" smtClean="0"/>
              <a:t>1</a:t>
            </a:r>
            <a:r>
              <a:rPr lang="ja-JP" altLang="en-US" sz="1800" dirty="0" smtClean="0"/>
              <a:t>へ戻る</a:t>
            </a:r>
            <a:endParaRPr kumimoji="1" lang="en-US" altLang="ja-JP" sz="1800" dirty="0" smtClean="0"/>
          </a:p>
          <a:p>
            <a:r>
              <a:rPr lang="ja-JP" altLang="en-US" dirty="0"/>
              <a:t>行動選択</a:t>
            </a:r>
            <a:r>
              <a:rPr lang="ja-JP" altLang="en-US" dirty="0" smtClean="0"/>
              <a:t>手法：</a:t>
            </a:r>
            <a:r>
              <a:rPr lang="en-US" altLang="ja-JP" dirty="0" smtClean="0"/>
              <a:t>ε-greedy</a:t>
            </a:r>
            <a:r>
              <a:rPr lang="ja-JP" altLang="en-US" dirty="0" smtClean="0"/>
              <a:t>法</a:t>
            </a:r>
            <a:endParaRPr lang="en-US" altLang="ja-JP" dirty="0" smtClean="0"/>
          </a:p>
          <a:p>
            <a:pPr marL="0" indent="0">
              <a:buNone/>
            </a:pPr>
            <a:r>
              <a:rPr kumimoji="1" lang="ja-JP" altLang="en-US" sz="1800" dirty="0"/>
              <a:t>　</a:t>
            </a:r>
            <a:r>
              <a:rPr kumimoji="1" lang="ja-JP" altLang="en-US" sz="1800" dirty="0" smtClean="0"/>
              <a:t>　</a:t>
            </a:r>
            <a:r>
              <a:rPr kumimoji="1" lang="ja-JP" altLang="en-US" sz="1600" dirty="0" smtClean="0"/>
              <a:t>定められた確率　　でランダム行動，　　　　　の確率で</a:t>
            </a:r>
            <a:r>
              <a:rPr kumimoji="1" lang="en-US" altLang="ja-JP" sz="1600" dirty="0" smtClean="0"/>
              <a:t>Q</a:t>
            </a:r>
            <a:r>
              <a:rPr kumimoji="1" lang="ja-JP" altLang="en-US" sz="1600" dirty="0" smtClean="0"/>
              <a:t>値の大きい行動を選択</a:t>
            </a:r>
            <a:endParaRPr kumimoji="1" lang="ja-JP" altLang="en-US" sz="1600" dirty="0"/>
          </a:p>
        </p:txBody>
      </p:sp>
      <p:graphicFrame>
        <p:nvGraphicFramePr>
          <p:cNvPr id="5" name="オブジェクト 4"/>
          <p:cNvGraphicFramePr>
            <a:graphicFrameLocks noChangeAspect="1"/>
          </p:cNvGraphicFramePr>
          <p:nvPr>
            <p:extLst/>
          </p:nvPr>
        </p:nvGraphicFramePr>
        <p:xfrm>
          <a:off x="882503" y="3566618"/>
          <a:ext cx="7632847" cy="658520"/>
        </p:xfrm>
        <a:graphic>
          <a:graphicData uri="http://schemas.openxmlformats.org/presentationml/2006/ole">
            <mc:AlternateContent xmlns:mc="http://schemas.openxmlformats.org/markup-compatibility/2006">
              <mc:Choice xmlns:v="urn:schemas-microsoft-com:vml" Requires="v">
                <p:oleObj spid="_x0000_s16516" name="数式" r:id="rId3" imgW="3238200" imgH="279360" progId="Equation.3">
                  <p:embed/>
                </p:oleObj>
              </mc:Choice>
              <mc:Fallback>
                <p:oleObj name="数式" r:id="rId3" imgW="3238200" imgH="279360" progId="Equation.3">
                  <p:embed/>
                  <p:pic>
                    <p:nvPicPr>
                      <p:cNvPr id="0" name=""/>
                      <p:cNvPicPr/>
                      <p:nvPr/>
                    </p:nvPicPr>
                    <p:blipFill>
                      <a:blip r:embed="rId4"/>
                      <a:stretch>
                        <a:fillRect/>
                      </a:stretch>
                    </p:blipFill>
                    <p:spPr>
                      <a:xfrm>
                        <a:off x="882503" y="3566618"/>
                        <a:ext cx="7632847" cy="658520"/>
                      </a:xfrm>
                      <a:prstGeom prst="rect">
                        <a:avLst/>
                      </a:prstGeom>
                    </p:spPr>
                  </p:pic>
                </p:oleObj>
              </mc:Fallback>
            </mc:AlternateContent>
          </a:graphicData>
        </a:graphic>
      </p:graphicFrame>
      <p:sp>
        <p:nvSpPr>
          <p:cNvPr id="6" name="テキスト ボックス 5"/>
          <p:cNvSpPr txBox="1"/>
          <p:nvPr/>
        </p:nvSpPr>
        <p:spPr>
          <a:xfrm>
            <a:off x="933278" y="4133390"/>
            <a:ext cx="6463629" cy="369332"/>
          </a:xfrm>
          <a:prstGeom prst="rect">
            <a:avLst/>
          </a:prstGeom>
          <a:noFill/>
        </p:spPr>
        <p:txBody>
          <a:bodyPr wrap="none" rtlCol="0">
            <a:spAutoFit/>
          </a:bodyPr>
          <a:lstStyle/>
          <a:p>
            <a:r>
              <a:rPr kumimoji="1" lang="ja-JP" altLang="en-US" dirty="0" smtClean="0"/>
              <a:t>ただし　　は学習率　　　　　　　　，　　は割引値　　　　　　　　である</a:t>
            </a:r>
            <a:endParaRPr kumimoji="1" lang="ja-JP" altLang="en-US" dirty="0"/>
          </a:p>
        </p:txBody>
      </p:sp>
      <p:graphicFrame>
        <p:nvGraphicFramePr>
          <p:cNvPr id="7" name="オブジェクト 6"/>
          <p:cNvGraphicFramePr>
            <a:graphicFrameLocks noChangeAspect="1"/>
          </p:cNvGraphicFramePr>
          <p:nvPr>
            <p:extLst/>
          </p:nvPr>
        </p:nvGraphicFramePr>
        <p:xfrm>
          <a:off x="3561289" y="1899356"/>
          <a:ext cx="216024" cy="299110"/>
        </p:xfrm>
        <a:graphic>
          <a:graphicData uri="http://schemas.openxmlformats.org/presentationml/2006/ole">
            <mc:AlternateContent xmlns:mc="http://schemas.openxmlformats.org/markup-compatibility/2006">
              <mc:Choice xmlns:v="urn:schemas-microsoft-com:vml" Requires="v">
                <p:oleObj spid="_x0000_s16517" name="数式" r:id="rId5" imgW="164880" imgH="228600" progId="Equation.3">
                  <p:embed/>
                </p:oleObj>
              </mc:Choice>
              <mc:Fallback>
                <p:oleObj name="数式" r:id="rId5" imgW="164880" imgH="228600" progId="Equation.3">
                  <p:embed/>
                  <p:pic>
                    <p:nvPicPr>
                      <p:cNvPr id="0" name=""/>
                      <p:cNvPicPr/>
                      <p:nvPr/>
                    </p:nvPicPr>
                    <p:blipFill>
                      <a:blip r:embed="rId6"/>
                      <a:stretch>
                        <a:fillRect/>
                      </a:stretch>
                    </p:blipFill>
                    <p:spPr>
                      <a:xfrm>
                        <a:off x="3561289" y="1899356"/>
                        <a:ext cx="216024" cy="299110"/>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nvPr>
        </p:nvGraphicFramePr>
        <p:xfrm>
          <a:off x="5707038" y="2209772"/>
          <a:ext cx="288032" cy="398162"/>
        </p:xfrm>
        <a:graphic>
          <a:graphicData uri="http://schemas.openxmlformats.org/presentationml/2006/ole">
            <mc:AlternateContent xmlns:mc="http://schemas.openxmlformats.org/markup-compatibility/2006">
              <mc:Choice xmlns:v="urn:schemas-microsoft-com:vml" Requires="v">
                <p:oleObj spid="_x0000_s16518" name="数式" r:id="rId7" imgW="164880" imgH="228600" progId="Equation.3">
                  <p:embed/>
                </p:oleObj>
              </mc:Choice>
              <mc:Fallback>
                <p:oleObj name="数式" r:id="rId7" imgW="164880" imgH="228600" progId="Equation.3">
                  <p:embed/>
                  <p:pic>
                    <p:nvPicPr>
                      <p:cNvPr id="0" name=""/>
                      <p:cNvPicPr>
                        <a:picLocks noChangeAspect="1" noChangeArrowheads="1"/>
                      </p:cNvPicPr>
                      <p:nvPr/>
                    </p:nvPicPr>
                    <p:blipFill>
                      <a:blip r:embed="rId8"/>
                      <a:srcRect/>
                      <a:stretch>
                        <a:fillRect/>
                      </a:stretch>
                    </p:blipFill>
                    <p:spPr bwMode="auto">
                      <a:xfrm>
                        <a:off x="5707038" y="2209772"/>
                        <a:ext cx="288032" cy="398162"/>
                      </a:xfrm>
                      <a:prstGeom prst="rect">
                        <a:avLst/>
                      </a:prstGeom>
                      <a:noFill/>
                      <a:ln>
                        <a:noFill/>
                      </a:ln>
                    </p:spPr>
                  </p:pic>
                </p:oleObj>
              </mc:Fallback>
            </mc:AlternateContent>
          </a:graphicData>
        </a:graphic>
      </p:graphicFrame>
      <p:graphicFrame>
        <p:nvGraphicFramePr>
          <p:cNvPr id="9" name="オブジェクト 8"/>
          <p:cNvGraphicFramePr>
            <a:graphicFrameLocks noChangeAspect="1"/>
          </p:cNvGraphicFramePr>
          <p:nvPr>
            <p:extLst/>
          </p:nvPr>
        </p:nvGraphicFramePr>
        <p:xfrm>
          <a:off x="2322662" y="2583220"/>
          <a:ext cx="216024" cy="390505"/>
        </p:xfrm>
        <a:graphic>
          <a:graphicData uri="http://schemas.openxmlformats.org/presentationml/2006/ole">
            <mc:AlternateContent xmlns:mc="http://schemas.openxmlformats.org/markup-compatibility/2006">
              <mc:Choice xmlns:v="urn:schemas-microsoft-com:vml" Requires="v">
                <p:oleObj spid="_x0000_s16519" name="数式" r:id="rId9" imgW="126720" imgH="228600" progId="Equation.3">
                  <p:embed/>
                </p:oleObj>
              </mc:Choice>
              <mc:Fallback>
                <p:oleObj name="数式" r:id="rId9" imgW="126720" imgH="228600" progId="Equation.3">
                  <p:embed/>
                  <p:pic>
                    <p:nvPicPr>
                      <p:cNvPr id="0" name=""/>
                      <p:cNvPicPr>
                        <a:picLocks noChangeAspect="1" noChangeArrowheads="1"/>
                      </p:cNvPicPr>
                      <p:nvPr/>
                    </p:nvPicPr>
                    <p:blipFill>
                      <a:blip r:embed="rId10"/>
                      <a:srcRect/>
                      <a:stretch>
                        <a:fillRect/>
                      </a:stretch>
                    </p:blipFill>
                    <p:spPr bwMode="auto">
                      <a:xfrm>
                        <a:off x="2322662" y="2583220"/>
                        <a:ext cx="216024" cy="390505"/>
                      </a:xfrm>
                      <a:prstGeom prst="rect">
                        <a:avLst/>
                      </a:prstGeom>
                      <a:noFill/>
                      <a:ln>
                        <a:noFill/>
                      </a:ln>
                    </p:spPr>
                  </p:pic>
                </p:oleObj>
              </mc:Fallback>
            </mc:AlternateContent>
          </a:graphicData>
        </a:graphic>
      </p:graphicFrame>
      <p:graphicFrame>
        <p:nvGraphicFramePr>
          <p:cNvPr id="10" name="オブジェクト 9"/>
          <p:cNvGraphicFramePr>
            <a:graphicFrameLocks noChangeAspect="1"/>
          </p:cNvGraphicFramePr>
          <p:nvPr>
            <p:extLst/>
          </p:nvPr>
        </p:nvGraphicFramePr>
        <p:xfrm>
          <a:off x="2816743" y="2999274"/>
          <a:ext cx="431800" cy="390525"/>
        </p:xfrm>
        <a:graphic>
          <a:graphicData uri="http://schemas.openxmlformats.org/presentationml/2006/ole">
            <mc:AlternateContent xmlns:mc="http://schemas.openxmlformats.org/markup-compatibility/2006">
              <mc:Choice xmlns:v="urn:schemas-microsoft-com:vml" Requires="v">
                <p:oleObj spid="_x0000_s16520" name="数式" r:id="rId11" imgW="253800" imgH="228600" progId="Equation.3">
                  <p:embed/>
                </p:oleObj>
              </mc:Choice>
              <mc:Fallback>
                <p:oleObj name="数式" r:id="rId11" imgW="253800" imgH="228600" progId="Equation.3">
                  <p:embed/>
                  <p:pic>
                    <p:nvPicPr>
                      <p:cNvPr id="0" name=""/>
                      <p:cNvPicPr>
                        <a:picLocks noChangeAspect="1" noChangeArrowheads="1"/>
                      </p:cNvPicPr>
                      <p:nvPr/>
                    </p:nvPicPr>
                    <p:blipFill>
                      <a:blip r:embed="rId12"/>
                      <a:srcRect/>
                      <a:stretch>
                        <a:fillRect/>
                      </a:stretch>
                    </p:blipFill>
                    <p:spPr bwMode="auto">
                      <a:xfrm>
                        <a:off x="2816743" y="2999274"/>
                        <a:ext cx="4318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オブジェクト 10"/>
          <p:cNvGraphicFramePr>
            <a:graphicFrameLocks noChangeAspect="1"/>
          </p:cNvGraphicFramePr>
          <p:nvPr>
            <p:extLst/>
          </p:nvPr>
        </p:nvGraphicFramePr>
        <p:xfrm>
          <a:off x="1631851" y="4214690"/>
          <a:ext cx="258763" cy="239712"/>
        </p:xfrm>
        <a:graphic>
          <a:graphicData uri="http://schemas.openxmlformats.org/presentationml/2006/ole">
            <mc:AlternateContent xmlns:mc="http://schemas.openxmlformats.org/markup-compatibility/2006">
              <mc:Choice xmlns:v="urn:schemas-microsoft-com:vml" Requires="v">
                <p:oleObj spid="_x0000_s16521" name="数式" r:id="rId13" imgW="152280" imgH="139680" progId="Equation.3">
                  <p:embed/>
                </p:oleObj>
              </mc:Choice>
              <mc:Fallback>
                <p:oleObj name="数式" r:id="rId13" imgW="152280" imgH="139680" progId="Equation.3">
                  <p:embed/>
                  <p:pic>
                    <p:nvPicPr>
                      <p:cNvPr id="0" name=""/>
                      <p:cNvPicPr>
                        <a:picLocks noChangeAspect="1" noChangeArrowheads="1"/>
                      </p:cNvPicPr>
                      <p:nvPr/>
                    </p:nvPicPr>
                    <p:blipFill>
                      <a:blip r:embed="rId14"/>
                      <a:srcRect/>
                      <a:stretch>
                        <a:fillRect/>
                      </a:stretch>
                    </p:blipFill>
                    <p:spPr bwMode="auto">
                      <a:xfrm>
                        <a:off x="1631851" y="4214690"/>
                        <a:ext cx="258763"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オブジェクト 11"/>
          <p:cNvGraphicFramePr>
            <a:graphicFrameLocks noChangeAspect="1"/>
          </p:cNvGraphicFramePr>
          <p:nvPr>
            <p:extLst/>
          </p:nvPr>
        </p:nvGraphicFramePr>
        <p:xfrm>
          <a:off x="2864992" y="4142682"/>
          <a:ext cx="1185862" cy="349250"/>
        </p:xfrm>
        <a:graphic>
          <a:graphicData uri="http://schemas.openxmlformats.org/presentationml/2006/ole">
            <mc:AlternateContent xmlns:mc="http://schemas.openxmlformats.org/markup-compatibility/2006">
              <mc:Choice xmlns:v="urn:schemas-microsoft-com:vml" Requires="v">
                <p:oleObj spid="_x0000_s16522" name="数式" r:id="rId15" imgW="698400" imgH="203040" progId="Equation.3">
                  <p:embed/>
                </p:oleObj>
              </mc:Choice>
              <mc:Fallback>
                <p:oleObj name="数式" r:id="rId15" imgW="698400" imgH="203040" progId="Equation.3">
                  <p:embed/>
                  <p:pic>
                    <p:nvPicPr>
                      <p:cNvPr id="0" name=""/>
                      <p:cNvPicPr>
                        <a:picLocks noChangeAspect="1" noChangeArrowheads="1"/>
                      </p:cNvPicPr>
                      <p:nvPr/>
                    </p:nvPicPr>
                    <p:blipFill>
                      <a:blip r:embed="rId16"/>
                      <a:srcRect/>
                      <a:stretch>
                        <a:fillRect/>
                      </a:stretch>
                    </p:blipFill>
                    <p:spPr bwMode="auto">
                      <a:xfrm>
                        <a:off x="2864992" y="4142682"/>
                        <a:ext cx="118586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オブジェクト 12"/>
          <p:cNvGraphicFramePr>
            <a:graphicFrameLocks noChangeAspect="1"/>
          </p:cNvGraphicFramePr>
          <p:nvPr>
            <p:extLst/>
          </p:nvPr>
        </p:nvGraphicFramePr>
        <p:xfrm>
          <a:off x="4194870" y="4176768"/>
          <a:ext cx="214312" cy="282575"/>
        </p:xfrm>
        <a:graphic>
          <a:graphicData uri="http://schemas.openxmlformats.org/presentationml/2006/ole">
            <mc:AlternateContent xmlns:mc="http://schemas.openxmlformats.org/markup-compatibility/2006">
              <mc:Choice xmlns:v="urn:schemas-microsoft-com:vml" Requires="v">
                <p:oleObj spid="_x0000_s16523" name="数式" r:id="rId17" imgW="126720" imgH="164880" progId="Equation.3">
                  <p:embed/>
                </p:oleObj>
              </mc:Choice>
              <mc:Fallback>
                <p:oleObj name="数式" r:id="rId17" imgW="126720" imgH="164880" progId="Equation.3">
                  <p:embed/>
                  <p:pic>
                    <p:nvPicPr>
                      <p:cNvPr id="0" name=""/>
                      <p:cNvPicPr>
                        <a:picLocks noChangeAspect="1" noChangeArrowheads="1"/>
                      </p:cNvPicPr>
                      <p:nvPr/>
                    </p:nvPicPr>
                    <p:blipFill>
                      <a:blip r:embed="rId18"/>
                      <a:srcRect/>
                      <a:stretch>
                        <a:fillRect/>
                      </a:stretch>
                    </p:blipFill>
                    <p:spPr bwMode="auto">
                      <a:xfrm>
                        <a:off x="4194870" y="4176768"/>
                        <a:ext cx="214312"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オブジェクト 13"/>
          <p:cNvGraphicFramePr>
            <a:graphicFrameLocks noChangeAspect="1"/>
          </p:cNvGraphicFramePr>
          <p:nvPr>
            <p:extLst/>
          </p:nvPr>
        </p:nvGraphicFramePr>
        <p:xfrm>
          <a:off x="5491014" y="4153472"/>
          <a:ext cx="1143000" cy="349250"/>
        </p:xfrm>
        <a:graphic>
          <a:graphicData uri="http://schemas.openxmlformats.org/presentationml/2006/ole">
            <mc:AlternateContent xmlns:mc="http://schemas.openxmlformats.org/markup-compatibility/2006">
              <mc:Choice xmlns:v="urn:schemas-microsoft-com:vml" Requires="v">
                <p:oleObj spid="_x0000_s16524" name="数式" r:id="rId19" imgW="672840" imgH="203040" progId="Equation.3">
                  <p:embed/>
                </p:oleObj>
              </mc:Choice>
              <mc:Fallback>
                <p:oleObj name="数式" r:id="rId19" imgW="672840" imgH="203040" progId="Equation.3">
                  <p:embed/>
                  <p:pic>
                    <p:nvPicPr>
                      <p:cNvPr id="0" name=""/>
                      <p:cNvPicPr>
                        <a:picLocks noChangeAspect="1" noChangeArrowheads="1"/>
                      </p:cNvPicPr>
                      <p:nvPr/>
                    </p:nvPicPr>
                    <p:blipFill>
                      <a:blip r:embed="rId20"/>
                      <a:srcRect/>
                      <a:stretch>
                        <a:fillRect/>
                      </a:stretch>
                    </p:blipFill>
                    <p:spPr bwMode="auto">
                      <a:xfrm>
                        <a:off x="5491014" y="4153472"/>
                        <a:ext cx="11430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オブジェクト 14"/>
          <p:cNvGraphicFramePr>
            <a:graphicFrameLocks noChangeAspect="1"/>
          </p:cNvGraphicFramePr>
          <p:nvPr>
            <p:extLst/>
          </p:nvPr>
        </p:nvGraphicFramePr>
        <p:xfrm>
          <a:off x="2250654" y="4823250"/>
          <a:ext cx="150812" cy="261938"/>
        </p:xfrm>
        <a:graphic>
          <a:graphicData uri="http://schemas.openxmlformats.org/presentationml/2006/ole">
            <mc:AlternateContent xmlns:mc="http://schemas.openxmlformats.org/markup-compatibility/2006">
              <mc:Choice xmlns:v="urn:schemas-microsoft-com:vml" Requires="v">
                <p:oleObj spid="_x0000_s16525" name="数式" r:id="rId21" imgW="88560" imgH="152280" progId="Equation.3">
                  <p:embed/>
                </p:oleObj>
              </mc:Choice>
              <mc:Fallback>
                <p:oleObj name="数式" r:id="rId21" imgW="88560" imgH="152280" progId="Equation.3">
                  <p:embed/>
                  <p:pic>
                    <p:nvPicPr>
                      <p:cNvPr id="0" name=""/>
                      <p:cNvPicPr>
                        <a:picLocks noChangeAspect="1" noChangeArrowheads="1"/>
                      </p:cNvPicPr>
                      <p:nvPr/>
                    </p:nvPicPr>
                    <p:blipFill>
                      <a:blip r:embed="rId22"/>
                      <a:srcRect/>
                      <a:stretch>
                        <a:fillRect/>
                      </a:stretch>
                    </p:blipFill>
                    <p:spPr bwMode="auto">
                      <a:xfrm>
                        <a:off x="2250654" y="4823250"/>
                        <a:ext cx="1508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オブジェクト 15"/>
          <p:cNvGraphicFramePr>
            <a:graphicFrameLocks noChangeAspect="1"/>
          </p:cNvGraphicFramePr>
          <p:nvPr>
            <p:extLst/>
          </p:nvPr>
        </p:nvGraphicFramePr>
        <p:xfrm>
          <a:off x="2763466" y="4784798"/>
          <a:ext cx="495300" cy="306388"/>
        </p:xfrm>
        <a:graphic>
          <a:graphicData uri="http://schemas.openxmlformats.org/presentationml/2006/ole">
            <mc:AlternateContent xmlns:mc="http://schemas.openxmlformats.org/markup-compatibility/2006">
              <mc:Choice xmlns:v="urn:schemas-microsoft-com:vml" Requires="v">
                <p:oleObj spid="_x0000_s16526" name="数式" r:id="rId23" imgW="291960" imgH="177480" progId="Equation.3">
                  <p:embed/>
                </p:oleObj>
              </mc:Choice>
              <mc:Fallback>
                <p:oleObj name="数式" r:id="rId23" imgW="291960" imgH="177480" progId="Equation.3">
                  <p:embed/>
                  <p:pic>
                    <p:nvPicPr>
                      <p:cNvPr id="0" name=""/>
                      <p:cNvPicPr>
                        <a:picLocks noChangeAspect="1" noChangeArrowheads="1"/>
                      </p:cNvPicPr>
                      <p:nvPr/>
                    </p:nvPicPr>
                    <p:blipFill>
                      <a:blip r:embed="rId24"/>
                      <a:srcRect/>
                      <a:stretch>
                        <a:fillRect/>
                      </a:stretch>
                    </p:blipFill>
                    <p:spPr bwMode="auto">
                      <a:xfrm>
                        <a:off x="2763466" y="4784798"/>
                        <a:ext cx="4953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オブジェクト 16"/>
          <p:cNvGraphicFramePr>
            <a:graphicFrameLocks noChangeAspect="1"/>
          </p:cNvGraphicFramePr>
          <p:nvPr>
            <p:extLst/>
          </p:nvPr>
        </p:nvGraphicFramePr>
        <p:xfrm>
          <a:off x="2322662" y="5711704"/>
          <a:ext cx="215900" cy="239712"/>
        </p:xfrm>
        <a:graphic>
          <a:graphicData uri="http://schemas.openxmlformats.org/presentationml/2006/ole">
            <mc:AlternateContent xmlns:mc="http://schemas.openxmlformats.org/markup-compatibility/2006">
              <mc:Choice xmlns:v="urn:schemas-microsoft-com:vml" Requires="v">
                <p:oleObj spid="_x0000_s16527" name="数式" r:id="rId25" imgW="126720" imgH="139680" progId="Equation.3">
                  <p:embed/>
                </p:oleObj>
              </mc:Choice>
              <mc:Fallback>
                <p:oleObj name="数式" r:id="rId25" imgW="126720" imgH="139680" progId="Equation.3">
                  <p:embed/>
                  <p:pic>
                    <p:nvPicPr>
                      <p:cNvPr id="0" name=""/>
                      <p:cNvPicPr>
                        <a:picLocks noChangeAspect="1" noChangeArrowheads="1"/>
                      </p:cNvPicPr>
                      <p:nvPr/>
                    </p:nvPicPr>
                    <p:blipFill>
                      <a:blip r:embed="rId26"/>
                      <a:srcRect/>
                      <a:stretch>
                        <a:fillRect/>
                      </a:stretch>
                    </p:blipFill>
                    <p:spPr bwMode="auto">
                      <a:xfrm>
                        <a:off x="2322662" y="5711704"/>
                        <a:ext cx="215900"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オブジェクト 17"/>
          <p:cNvGraphicFramePr>
            <a:graphicFrameLocks noChangeAspect="1"/>
          </p:cNvGraphicFramePr>
          <p:nvPr>
            <p:extLst/>
          </p:nvPr>
        </p:nvGraphicFramePr>
        <p:xfrm>
          <a:off x="3930006" y="5680164"/>
          <a:ext cx="712787" cy="347663"/>
        </p:xfrm>
        <a:graphic>
          <a:graphicData uri="http://schemas.openxmlformats.org/presentationml/2006/ole">
            <mc:AlternateContent xmlns:mc="http://schemas.openxmlformats.org/markup-compatibility/2006">
              <mc:Choice xmlns:v="urn:schemas-microsoft-com:vml" Requires="v">
                <p:oleObj spid="_x0000_s16528" name="数式" r:id="rId27" imgW="419040" imgH="203040" progId="Equation.3">
                  <p:embed/>
                </p:oleObj>
              </mc:Choice>
              <mc:Fallback>
                <p:oleObj name="数式" r:id="rId27" imgW="419040" imgH="203040" progId="Equation.3">
                  <p:embed/>
                  <p:pic>
                    <p:nvPicPr>
                      <p:cNvPr id="0" name=""/>
                      <p:cNvPicPr>
                        <a:picLocks noChangeAspect="1" noChangeArrowheads="1"/>
                      </p:cNvPicPr>
                      <p:nvPr/>
                    </p:nvPicPr>
                    <p:blipFill>
                      <a:blip r:embed="rId28"/>
                      <a:srcRect/>
                      <a:stretch>
                        <a:fillRect/>
                      </a:stretch>
                    </p:blipFill>
                    <p:spPr bwMode="auto">
                      <a:xfrm>
                        <a:off x="3930006" y="5680164"/>
                        <a:ext cx="71278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86659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722269"/>
          </a:xfrm>
        </p:spPr>
        <p:txBody>
          <a:bodyPr/>
          <a:lstStyle/>
          <a:p>
            <a:r>
              <a:rPr kumimoji="1" lang="ja-JP" altLang="en-US" dirty="0" smtClean="0"/>
              <a:t>実験パラメータ</a:t>
            </a:r>
            <a:endParaRPr kumimoji="1" lang="ja-JP" altLang="en-US" dirty="0"/>
          </a:p>
        </p:txBody>
      </p:sp>
      <p:graphicFrame>
        <p:nvGraphicFramePr>
          <p:cNvPr id="4" name="コンテンツ プレースホルダー 4"/>
          <p:cNvGraphicFramePr>
            <a:graphicFrameLocks/>
          </p:cNvGraphicFramePr>
          <p:nvPr>
            <p:extLst/>
          </p:nvPr>
        </p:nvGraphicFramePr>
        <p:xfrm>
          <a:off x="310592" y="1445568"/>
          <a:ext cx="8302067" cy="3633056"/>
        </p:xfrm>
        <a:graphic>
          <a:graphicData uri="http://schemas.openxmlformats.org/drawingml/2006/table">
            <a:tbl>
              <a:tblPr bandRow="1">
                <a:tableStyleId>{21E4AEA4-8DFA-4A89-87EB-49C32662AFE0}</a:tableStyleId>
              </a:tblPr>
              <a:tblGrid>
                <a:gridCol w="4044686"/>
                <a:gridCol w="4257381"/>
              </a:tblGrid>
              <a:tr h="519008">
                <a:tc>
                  <a:txBody>
                    <a:bodyPr/>
                    <a:lstStyle/>
                    <a:p>
                      <a:r>
                        <a:rPr kumimoji="1" lang="ja-JP" altLang="en-US" sz="2400" dirty="0" smtClean="0"/>
                        <a:t>試行回数</a:t>
                      </a:r>
                      <a:endParaRPr kumimoji="1" lang="ja-JP" altLang="en-US" sz="2400" dirty="0"/>
                    </a:p>
                  </a:txBody>
                  <a:tcPr/>
                </a:tc>
                <a:tc>
                  <a:txBody>
                    <a:bodyPr/>
                    <a:lstStyle/>
                    <a:p>
                      <a:endParaRPr kumimoji="1" lang="ja-JP" altLang="en-US" sz="2400"/>
                    </a:p>
                  </a:txBody>
                  <a:tcPr/>
                </a:tc>
              </a:tr>
              <a:tr h="519008">
                <a:tc>
                  <a:txBody>
                    <a:bodyPr/>
                    <a:lstStyle/>
                    <a:p>
                      <a:r>
                        <a:rPr kumimoji="1" lang="ja-JP" altLang="en-US" sz="2400" dirty="0" smtClean="0"/>
                        <a:t>タスク達成報酬</a:t>
                      </a:r>
                      <a:endParaRPr kumimoji="1" lang="ja-JP" altLang="en-US" sz="2400" dirty="0"/>
                    </a:p>
                  </a:txBody>
                  <a:tcPr/>
                </a:tc>
                <a:tc>
                  <a:txBody>
                    <a:bodyPr/>
                    <a:lstStyle/>
                    <a:p>
                      <a:endParaRPr kumimoji="1" lang="ja-JP" altLang="en-US" sz="2400" dirty="0"/>
                    </a:p>
                  </a:txBody>
                  <a:tcPr/>
                </a:tc>
              </a:tr>
              <a:tr h="519008">
                <a:tc>
                  <a:txBody>
                    <a:bodyPr/>
                    <a:lstStyle/>
                    <a:p>
                      <a:endParaRPr kumimoji="1" lang="ja-JP" altLang="en-US" sz="2400" dirty="0"/>
                    </a:p>
                  </a:txBody>
                  <a:tcPr/>
                </a:tc>
                <a:tc>
                  <a:txBody>
                    <a:bodyPr/>
                    <a:lstStyle/>
                    <a:p>
                      <a:endParaRPr kumimoji="1" lang="ja-JP" altLang="en-US" sz="2400" dirty="0"/>
                    </a:p>
                  </a:txBody>
                  <a:tcPr/>
                </a:tc>
              </a:tr>
              <a:tr h="519008">
                <a:tc>
                  <a:txBody>
                    <a:bodyPr/>
                    <a:lstStyle/>
                    <a:p>
                      <a:endParaRPr kumimoji="1" lang="ja-JP" altLang="en-US" sz="2400" dirty="0"/>
                    </a:p>
                  </a:txBody>
                  <a:tcPr/>
                </a:tc>
                <a:tc>
                  <a:txBody>
                    <a:bodyPr/>
                    <a:lstStyle/>
                    <a:p>
                      <a:endParaRPr kumimoji="1" lang="ja-JP" altLang="en-US" sz="2400" dirty="0"/>
                    </a:p>
                  </a:txBody>
                  <a:tcPr/>
                </a:tc>
              </a:tr>
              <a:tr h="519008">
                <a:tc>
                  <a:txBody>
                    <a:bodyPr/>
                    <a:lstStyle/>
                    <a:p>
                      <a:r>
                        <a:rPr kumimoji="1" lang="ja-JP" altLang="en-US" sz="2400" dirty="0" smtClean="0"/>
                        <a:t>ステップサイズ・パラメータ</a:t>
                      </a:r>
                      <a:endParaRPr kumimoji="1" lang="ja-JP" altLang="en-US" sz="2400" dirty="0"/>
                    </a:p>
                  </a:txBody>
                  <a:tcPr/>
                </a:tc>
                <a:tc>
                  <a:txBody>
                    <a:bodyPr/>
                    <a:lstStyle/>
                    <a:p>
                      <a:endParaRPr kumimoji="1" lang="ja-JP" altLang="en-US" sz="2400" dirty="0"/>
                    </a:p>
                  </a:txBody>
                  <a:tcPr/>
                </a:tc>
              </a:tr>
              <a:tr h="519008">
                <a:tc>
                  <a:txBody>
                    <a:bodyPr/>
                    <a:lstStyle/>
                    <a:p>
                      <a:r>
                        <a:rPr kumimoji="1" lang="ja-JP" altLang="en-US" sz="2400" dirty="0" smtClean="0"/>
                        <a:t>割引値</a:t>
                      </a:r>
                      <a:endParaRPr kumimoji="1" lang="ja-JP" altLang="en-US" sz="2400" dirty="0"/>
                    </a:p>
                  </a:txBody>
                  <a:tcPr/>
                </a:tc>
                <a:tc>
                  <a:txBody>
                    <a:bodyPr/>
                    <a:lstStyle/>
                    <a:p>
                      <a:endParaRPr kumimoji="1" lang="ja-JP" altLang="en-US" sz="2400" dirty="0"/>
                    </a:p>
                  </a:txBody>
                  <a:tcPr/>
                </a:tc>
              </a:tr>
              <a:tr h="519008">
                <a:tc>
                  <a:txBody>
                    <a:bodyPr/>
                    <a:lstStyle/>
                    <a:p>
                      <a:endParaRPr kumimoji="1" lang="ja-JP" altLang="en-US" sz="2400"/>
                    </a:p>
                  </a:txBody>
                  <a:tcPr/>
                </a:tc>
                <a:tc>
                  <a:txBody>
                    <a:bodyPr/>
                    <a:lstStyle/>
                    <a:p>
                      <a:endParaRPr kumimoji="1" lang="ja-JP" altLang="en-US" sz="2400" dirty="0"/>
                    </a:p>
                  </a:txBody>
                  <a:tcPr/>
                </a:tc>
              </a:tr>
            </a:tbl>
          </a:graphicData>
        </a:graphic>
      </p:graphicFrame>
      <p:graphicFrame>
        <p:nvGraphicFramePr>
          <p:cNvPr id="5" name="オブジェクト 4"/>
          <p:cNvGraphicFramePr>
            <a:graphicFrameLocks noChangeAspect="1"/>
          </p:cNvGraphicFramePr>
          <p:nvPr>
            <p:extLst/>
          </p:nvPr>
        </p:nvGraphicFramePr>
        <p:xfrm>
          <a:off x="4541838" y="1497013"/>
          <a:ext cx="2152650" cy="538162"/>
        </p:xfrm>
        <a:graphic>
          <a:graphicData uri="http://schemas.openxmlformats.org/presentationml/2006/ole">
            <mc:AlternateContent xmlns:mc="http://schemas.openxmlformats.org/markup-compatibility/2006">
              <mc:Choice xmlns:v="urn:schemas-microsoft-com:vml" Requires="v">
                <p:oleObj spid="_x0000_s17553" name="数式" r:id="rId3" imgW="812520" imgH="203040" progId="Equation.3">
                  <p:embed/>
                </p:oleObj>
              </mc:Choice>
              <mc:Fallback>
                <p:oleObj name="数式" r:id="rId3" imgW="812520" imgH="203040" progId="Equation.3">
                  <p:embed/>
                  <p:pic>
                    <p:nvPicPr>
                      <p:cNvPr id="0" name=""/>
                      <p:cNvPicPr/>
                      <p:nvPr/>
                    </p:nvPicPr>
                    <p:blipFill>
                      <a:blip r:embed="rId4"/>
                      <a:stretch>
                        <a:fillRect/>
                      </a:stretch>
                    </p:blipFill>
                    <p:spPr>
                      <a:xfrm>
                        <a:off x="4541838" y="1497013"/>
                        <a:ext cx="2152650" cy="538162"/>
                      </a:xfrm>
                      <a:prstGeom prst="rect">
                        <a:avLst/>
                      </a:prstGeom>
                    </p:spPr>
                  </p:pic>
                </p:oleObj>
              </mc:Fallback>
            </mc:AlternateContent>
          </a:graphicData>
        </a:graphic>
      </p:graphicFrame>
      <p:graphicFrame>
        <p:nvGraphicFramePr>
          <p:cNvPr id="6" name="オブジェクト 5"/>
          <p:cNvGraphicFramePr>
            <a:graphicFrameLocks noChangeAspect="1"/>
          </p:cNvGraphicFramePr>
          <p:nvPr>
            <p:extLst/>
          </p:nvPr>
        </p:nvGraphicFramePr>
        <p:xfrm>
          <a:off x="4572857" y="1972362"/>
          <a:ext cx="660400" cy="461963"/>
        </p:xfrm>
        <a:graphic>
          <a:graphicData uri="http://schemas.openxmlformats.org/presentationml/2006/ole">
            <mc:AlternateContent xmlns:mc="http://schemas.openxmlformats.org/markup-compatibility/2006">
              <mc:Choice xmlns:v="urn:schemas-microsoft-com:vml" Requires="v">
                <p:oleObj spid="_x0000_s17554" name="数式" r:id="rId5" imgW="253800" imgH="177480" progId="Equation.3">
                  <p:embed/>
                </p:oleObj>
              </mc:Choice>
              <mc:Fallback>
                <p:oleObj name="数式" r:id="rId5" imgW="253800" imgH="177480" progId="Equation.3">
                  <p:embed/>
                  <p:pic>
                    <p:nvPicPr>
                      <p:cNvPr id="0" name=""/>
                      <p:cNvPicPr/>
                      <p:nvPr/>
                    </p:nvPicPr>
                    <p:blipFill>
                      <a:blip r:embed="rId6"/>
                      <a:stretch>
                        <a:fillRect/>
                      </a:stretch>
                    </p:blipFill>
                    <p:spPr>
                      <a:xfrm>
                        <a:off x="4572857" y="1972362"/>
                        <a:ext cx="660400" cy="461963"/>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nvPr>
        </p:nvGraphicFramePr>
        <p:xfrm>
          <a:off x="430382" y="2573165"/>
          <a:ext cx="348091" cy="382099"/>
        </p:xfrm>
        <a:graphic>
          <a:graphicData uri="http://schemas.openxmlformats.org/presentationml/2006/ole">
            <mc:AlternateContent xmlns:mc="http://schemas.openxmlformats.org/markup-compatibility/2006">
              <mc:Choice xmlns:v="urn:schemas-microsoft-com:vml" Requires="v">
                <p:oleObj spid="_x0000_s17555" name="数式" r:id="rId7" imgW="126720" imgH="139680" progId="Equation.3">
                  <p:embed/>
                </p:oleObj>
              </mc:Choice>
              <mc:Fallback>
                <p:oleObj name="数式" r:id="rId7" imgW="126720" imgH="139680" progId="Equation.3">
                  <p:embed/>
                  <p:pic>
                    <p:nvPicPr>
                      <p:cNvPr id="0" name=""/>
                      <p:cNvPicPr/>
                      <p:nvPr/>
                    </p:nvPicPr>
                    <p:blipFill>
                      <a:blip r:embed="rId8"/>
                      <a:stretch>
                        <a:fillRect/>
                      </a:stretch>
                    </p:blipFill>
                    <p:spPr>
                      <a:xfrm>
                        <a:off x="430382" y="2573165"/>
                        <a:ext cx="348091" cy="382099"/>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nvPr>
        </p:nvGraphicFramePr>
        <p:xfrm>
          <a:off x="4638290" y="2497395"/>
          <a:ext cx="792162" cy="461962"/>
        </p:xfrm>
        <a:graphic>
          <a:graphicData uri="http://schemas.openxmlformats.org/presentationml/2006/ole">
            <mc:AlternateContent xmlns:mc="http://schemas.openxmlformats.org/markup-compatibility/2006">
              <mc:Choice xmlns:v="urn:schemas-microsoft-com:vml" Requires="v">
                <p:oleObj spid="_x0000_s17556" name="数式" r:id="rId9" imgW="304560" imgH="177480" progId="Equation.3">
                  <p:embed/>
                </p:oleObj>
              </mc:Choice>
              <mc:Fallback>
                <p:oleObj name="数式" r:id="rId9" imgW="304560" imgH="177480" progId="Equation.3">
                  <p:embed/>
                  <p:pic>
                    <p:nvPicPr>
                      <p:cNvPr id="0" name=""/>
                      <p:cNvPicPr/>
                      <p:nvPr/>
                    </p:nvPicPr>
                    <p:blipFill>
                      <a:blip r:embed="rId10"/>
                      <a:stretch>
                        <a:fillRect/>
                      </a:stretch>
                    </p:blipFill>
                    <p:spPr>
                      <a:xfrm>
                        <a:off x="4638290" y="2497395"/>
                        <a:ext cx="792162" cy="461962"/>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nvPr>
        </p:nvGraphicFramePr>
        <p:xfrm>
          <a:off x="373446" y="2992335"/>
          <a:ext cx="461962" cy="461962"/>
        </p:xfrm>
        <a:graphic>
          <a:graphicData uri="http://schemas.openxmlformats.org/presentationml/2006/ole">
            <mc:AlternateContent xmlns:mc="http://schemas.openxmlformats.org/markup-compatibility/2006">
              <mc:Choice xmlns:v="urn:schemas-microsoft-com:vml" Requires="v">
                <p:oleObj spid="_x0000_s17557" name="数式" r:id="rId11" imgW="177480" imgH="177480" progId="Equation.3">
                  <p:embed/>
                </p:oleObj>
              </mc:Choice>
              <mc:Fallback>
                <p:oleObj name="数式" r:id="rId11" imgW="177480" imgH="177480" progId="Equation.3">
                  <p:embed/>
                  <p:pic>
                    <p:nvPicPr>
                      <p:cNvPr id="0" name=""/>
                      <p:cNvPicPr/>
                      <p:nvPr/>
                    </p:nvPicPr>
                    <p:blipFill>
                      <a:blip r:embed="rId12"/>
                      <a:stretch>
                        <a:fillRect/>
                      </a:stretch>
                    </p:blipFill>
                    <p:spPr>
                      <a:xfrm>
                        <a:off x="373446" y="2992335"/>
                        <a:ext cx="461962" cy="461962"/>
                      </a:xfrm>
                      <a:prstGeom prst="rect">
                        <a:avLst/>
                      </a:prstGeom>
                    </p:spPr>
                  </p:pic>
                </p:oleObj>
              </mc:Fallback>
            </mc:AlternateContent>
          </a:graphicData>
        </a:graphic>
      </p:graphicFrame>
      <p:graphicFrame>
        <p:nvGraphicFramePr>
          <p:cNvPr id="10" name="オブジェクト 9"/>
          <p:cNvGraphicFramePr>
            <a:graphicFrameLocks noChangeAspect="1"/>
          </p:cNvGraphicFramePr>
          <p:nvPr>
            <p:extLst/>
          </p:nvPr>
        </p:nvGraphicFramePr>
        <p:xfrm>
          <a:off x="4646270" y="3009438"/>
          <a:ext cx="660400" cy="461962"/>
        </p:xfrm>
        <a:graphic>
          <a:graphicData uri="http://schemas.openxmlformats.org/presentationml/2006/ole">
            <mc:AlternateContent xmlns:mc="http://schemas.openxmlformats.org/markup-compatibility/2006">
              <mc:Choice xmlns:v="urn:schemas-microsoft-com:vml" Requires="v">
                <p:oleObj spid="_x0000_s17558" name="数式" r:id="rId13" imgW="253800" imgH="177480" progId="Equation.3">
                  <p:embed/>
                </p:oleObj>
              </mc:Choice>
              <mc:Fallback>
                <p:oleObj name="数式" r:id="rId13" imgW="253800" imgH="177480" progId="Equation.3">
                  <p:embed/>
                  <p:pic>
                    <p:nvPicPr>
                      <p:cNvPr id="0" name=""/>
                      <p:cNvPicPr/>
                      <p:nvPr/>
                    </p:nvPicPr>
                    <p:blipFill>
                      <a:blip r:embed="rId14"/>
                      <a:stretch>
                        <a:fillRect/>
                      </a:stretch>
                    </p:blipFill>
                    <p:spPr>
                      <a:xfrm>
                        <a:off x="4646270" y="3009438"/>
                        <a:ext cx="660400" cy="461962"/>
                      </a:xfrm>
                      <a:prstGeom prst="rect">
                        <a:avLst/>
                      </a:prstGeom>
                    </p:spPr>
                  </p:pic>
                </p:oleObj>
              </mc:Fallback>
            </mc:AlternateContent>
          </a:graphicData>
        </a:graphic>
      </p:graphicFrame>
      <p:graphicFrame>
        <p:nvGraphicFramePr>
          <p:cNvPr id="11" name="オブジェクト 10"/>
          <p:cNvGraphicFramePr>
            <a:graphicFrameLocks noChangeAspect="1"/>
          </p:cNvGraphicFramePr>
          <p:nvPr>
            <p:extLst/>
          </p:nvPr>
        </p:nvGraphicFramePr>
        <p:xfrm>
          <a:off x="3879882" y="3606287"/>
          <a:ext cx="396875" cy="363538"/>
        </p:xfrm>
        <a:graphic>
          <a:graphicData uri="http://schemas.openxmlformats.org/presentationml/2006/ole">
            <mc:AlternateContent xmlns:mc="http://schemas.openxmlformats.org/markup-compatibility/2006">
              <mc:Choice xmlns:v="urn:schemas-microsoft-com:vml" Requires="v">
                <p:oleObj spid="_x0000_s17559" name="数式" r:id="rId15" imgW="152280" imgH="139680" progId="Equation.3">
                  <p:embed/>
                </p:oleObj>
              </mc:Choice>
              <mc:Fallback>
                <p:oleObj name="数式" r:id="rId15" imgW="152280" imgH="139680" progId="Equation.3">
                  <p:embed/>
                  <p:pic>
                    <p:nvPicPr>
                      <p:cNvPr id="0" name=""/>
                      <p:cNvPicPr/>
                      <p:nvPr/>
                    </p:nvPicPr>
                    <p:blipFill>
                      <a:blip r:embed="rId16"/>
                      <a:stretch>
                        <a:fillRect/>
                      </a:stretch>
                    </p:blipFill>
                    <p:spPr>
                      <a:xfrm>
                        <a:off x="3879882" y="3606287"/>
                        <a:ext cx="396875" cy="363538"/>
                      </a:xfrm>
                      <a:prstGeom prst="rect">
                        <a:avLst/>
                      </a:prstGeom>
                    </p:spPr>
                  </p:pic>
                </p:oleObj>
              </mc:Fallback>
            </mc:AlternateContent>
          </a:graphicData>
        </a:graphic>
      </p:graphicFrame>
      <p:graphicFrame>
        <p:nvGraphicFramePr>
          <p:cNvPr id="12" name="オブジェクト 11"/>
          <p:cNvGraphicFramePr>
            <a:graphicFrameLocks noChangeAspect="1"/>
          </p:cNvGraphicFramePr>
          <p:nvPr>
            <p:extLst/>
          </p:nvPr>
        </p:nvGraphicFramePr>
        <p:xfrm>
          <a:off x="4646440" y="3544718"/>
          <a:ext cx="593725" cy="461962"/>
        </p:xfrm>
        <a:graphic>
          <a:graphicData uri="http://schemas.openxmlformats.org/presentationml/2006/ole">
            <mc:AlternateContent xmlns:mc="http://schemas.openxmlformats.org/markup-compatibility/2006">
              <mc:Choice xmlns:v="urn:schemas-microsoft-com:vml" Requires="v">
                <p:oleObj spid="_x0000_s17560" name="数式" r:id="rId17" imgW="228600" imgH="177480" progId="Equation.3">
                  <p:embed/>
                </p:oleObj>
              </mc:Choice>
              <mc:Fallback>
                <p:oleObj name="数式" r:id="rId17" imgW="228600" imgH="177480" progId="Equation.3">
                  <p:embed/>
                  <p:pic>
                    <p:nvPicPr>
                      <p:cNvPr id="0" name=""/>
                      <p:cNvPicPr/>
                      <p:nvPr/>
                    </p:nvPicPr>
                    <p:blipFill>
                      <a:blip r:embed="rId18"/>
                      <a:stretch>
                        <a:fillRect/>
                      </a:stretch>
                    </p:blipFill>
                    <p:spPr>
                      <a:xfrm>
                        <a:off x="4646440" y="3544718"/>
                        <a:ext cx="593725" cy="461962"/>
                      </a:xfrm>
                      <a:prstGeom prst="rect">
                        <a:avLst/>
                      </a:prstGeom>
                    </p:spPr>
                  </p:pic>
                </p:oleObj>
              </mc:Fallback>
            </mc:AlternateContent>
          </a:graphicData>
        </a:graphic>
      </p:graphicFrame>
      <p:graphicFrame>
        <p:nvGraphicFramePr>
          <p:cNvPr id="13" name="オブジェクト 12"/>
          <p:cNvGraphicFramePr>
            <a:graphicFrameLocks noChangeAspect="1"/>
          </p:cNvGraphicFramePr>
          <p:nvPr>
            <p:extLst/>
          </p:nvPr>
        </p:nvGraphicFramePr>
        <p:xfrm>
          <a:off x="4653688" y="4051349"/>
          <a:ext cx="627063" cy="461962"/>
        </p:xfrm>
        <a:graphic>
          <a:graphicData uri="http://schemas.openxmlformats.org/presentationml/2006/ole">
            <mc:AlternateContent xmlns:mc="http://schemas.openxmlformats.org/markup-compatibility/2006">
              <mc:Choice xmlns:v="urn:schemas-microsoft-com:vml" Requires="v">
                <p:oleObj spid="_x0000_s17561" name="数式" r:id="rId19" imgW="241200" imgH="177480" progId="Equation.3">
                  <p:embed/>
                </p:oleObj>
              </mc:Choice>
              <mc:Fallback>
                <p:oleObj name="数式" r:id="rId19" imgW="241200" imgH="177480" progId="Equation.3">
                  <p:embed/>
                  <p:pic>
                    <p:nvPicPr>
                      <p:cNvPr id="0" name=""/>
                      <p:cNvPicPr/>
                      <p:nvPr/>
                    </p:nvPicPr>
                    <p:blipFill>
                      <a:blip r:embed="rId20"/>
                      <a:stretch>
                        <a:fillRect/>
                      </a:stretch>
                    </p:blipFill>
                    <p:spPr>
                      <a:xfrm>
                        <a:off x="4653688" y="4051349"/>
                        <a:ext cx="627063" cy="461962"/>
                      </a:xfrm>
                      <a:prstGeom prst="rect">
                        <a:avLst/>
                      </a:prstGeom>
                    </p:spPr>
                  </p:pic>
                </p:oleObj>
              </mc:Fallback>
            </mc:AlternateContent>
          </a:graphicData>
        </a:graphic>
      </p:graphicFrame>
      <p:graphicFrame>
        <p:nvGraphicFramePr>
          <p:cNvPr id="14" name="オブジェクト 13"/>
          <p:cNvGraphicFramePr>
            <a:graphicFrameLocks noChangeAspect="1"/>
          </p:cNvGraphicFramePr>
          <p:nvPr>
            <p:extLst/>
          </p:nvPr>
        </p:nvGraphicFramePr>
        <p:xfrm>
          <a:off x="1404799" y="4067219"/>
          <a:ext cx="330200" cy="428625"/>
        </p:xfrm>
        <a:graphic>
          <a:graphicData uri="http://schemas.openxmlformats.org/presentationml/2006/ole">
            <mc:AlternateContent xmlns:mc="http://schemas.openxmlformats.org/markup-compatibility/2006">
              <mc:Choice xmlns:v="urn:schemas-microsoft-com:vml" Requires="v">
                <p:oleObj spid="_x0000_s17562" name="数式" r:id="rId21" imgW="126720" imgH="164880" progId="Equation.3">
                  <p:embed/>
                </p:oleObj>
              </mc:Choice>
              <mc:Fallback>
                <p:oleObj name="数式" r:id="rId21" imgW="126720" imgH="164880" progId="Equation.3">
                  <p:embed/>
                  <p:pic>
                    <p:nvPicPr>
                      <p:cNvPr id="0" name=""/>
                      <p:cNvPicPr/>
                      <p:nvPr/>
                    </p:nvPicPr>
                    <p:blipFill>
                      <a:blip r:embed="rId22"/>
                      <a:stretch>
                        <a:fillRect/>
                      </a:stretch>
                    </p:blipFill>
                    <p:spPr>
                      <a:xfrm>
                        <a:off x="1404799" y="4067219"/>
                        <a:ext cx="330200" cy="428625"/>
                      </a:xfrm>
                      <a:prstGeom prst="rect">
                        <a:avLst/>
                      </a:prstGeom>
                    </p:spPr>
                  </p:pic>
                </p:oleObj>
              </mc:Fallback>
            </mc:AlternateContent>
          </a:graphicData>
        </a:graphic>
      </p:graphicFrame>
      <p:graphicFrame>
        <p:nvGraphicFramePr>
          <p:cNvPr id="15" name="オブジェクト 14"/>
          <p:cNvGraphicFramePr>
            <a:graphicFrameLocks noChangeAspect="1"/>
          </p:cNvGraphicFramePr>
          <p:nvPr>
            <p:extLst/>
          </p:nvPr>
        </p:nvGraphicFramePr>
        <p:xfrm>
          <a:off x="4671582" y="4557969"/>
          <a:ext cx="792162" cy="461962"/>
        </p:xfrm>
        <a:graphic>
          <a:graphicData uri="http://schemas.openxmlformats.org/presentationml/2006/ole">
            <mc:AlternateContent xmlns:mc="http://schemas.openxmlformats.org/markup-compatibility/2006">
              <mc:Choice xmlns:v="urn:schemas-microsoft-com:vml" Requires="v">
                <p:oleObj spid="_x0000_s17563" name="数式" r:id="rId23" imgW="304560" imgH="177480" progId="Equation.3">
                  <p:embed/>
                </p:oleObj>
              </mc:Choice>
              <mc:Fallback>
                <p:oleObj name="数式" r:id="rId23" imgW="304560" imgH="177480" progId="Equation.3">
                  <p:embed/>
                  <p:pic>
                    <p:nvPicPr>
                      <p:cNvPr id="0" name=""/>
                      <p:cNvPicPr/>
                      <p:nvPr/>
                    </p:nvPicPr>
                    <p:blipFill>
                      <a:blip r:embed="rId24"/>
                      <a:stretch>
                        <a:fillRect/>
                      </a:stretch>
                    </p:blipFill>
                    <p:spPr>
                      <a:xfrm>
                        <a:off x="4671582" y="4557969"/>
                        <a:ext cx="792162" cy="461962"/>
                      </a:xfrm>
                      <a:prstGeom prst="rect">
                        <a:avLst/>
                      </a:prstGeom>
                    </p:spPr>
                  </p:pic>
                </p:oleObj>
              </mc:Fallback>
            </mc:AlternateContent>
          </a:graphicData>
        </a:graphic>
      </p:graphicFrame>
      <p:graphicFrame>
        <p:nvGraphicFramePr>
          <p:cNvPr id="16" name="オブジェクト 15"/>
          <p:cNvGraphicFramePr>
            <a:graphicFrameLocks noChangeAspect="1"/>
          </p:cNvGraphicFramePr>
          <p:nvPr>
            <p:extLst/>
          </p:nvPr>
        </p:nvGraphicFramePr>
        <p:xfrm>
          <a:off x="382916" y="4550938"/>
          <a:ext cx="396875" cy="527050"/>
        </p:xfrm>
        <a:graphic>
          <a:graphicData uri="http://schemas.openxmlformats.org/presentationml/2006/ole">
            <mc:AlternateContent xmlns:mc="http://schemas.openxmlformats.org/markup-compatibility/2006">
              <mc:Choice xmlns:v="urn:schemas-microsoft-com:vml" Requires="v">
                <p:oleObj spid="_x0000_s17564" name="数式" r:id="rId25" imgW="152280" imgH="203040" progId="Equation.3">
                  <p:embed/>
                </p:oleObj>
              </mc:Choice>
              <mc:Fallback>
                <p:oleObj name="数式" r:id="rId25" imgW="152280" imgH="203040" progId="Equation.3">
                  <p:embed/>
                  <p:pic>
                    <p:nvPicPr>
                      <p:cNvPr id="0" name=""/>
                      <p:cNvPicPr/>
                      <p:nvPr/>
                    </p:nvPicPr>
                    <p:blipFill>
                      <a:blip r:embed="rId26"/>
                      <a:stretch>
                        <a:fillRect/>
                      </a:stretch>
                    </p:blipFill>
                    <p:spPr>
                      <a:xfrm>
                        <a:off x="382916" y="4550938"/>
                        <a:ext cx="396875" cy="527050"/>
                      </a:xfrm>
                      <a:prstGeom prst="rect">
                        <a:avLst/>
                      </a:prstGeom>
                    </p:spPr>
                  </p:pic>
                </p:oleObj>
              </mc:Fallback>
            </mc:AlternateContent>
          </a:graphicData>
        </a:graphic>
      </p:graphicFrame>
      <p:graphicFrame>
        <p:nvGraphicFramePr>
          <p:cNvPr id="17" name="オブジェクト 16"/>
          <p:cNvGraphicFramePr>
            <a:graphicFrameLocks noChangeAspect="1"/>
          </p:cNvGraphicFramePr>
          <p:nvPr>
            <p:extLst/>
          </p:nvPr>
        </p:nvGraphicFramePr>
        <p:xfrm>
          <a:off x="2422396" y="2035068"/>
          <a:ext cx="301625" cy="336550"/>
        </p:xfrm>
        <a:graphic>
          <a:graphicData uri="http://schemas.openxmlformats.org/presentationml/2006/ole">
            <mc:AlternateContent xmlns:mc="http://schemas.openxmlformats.org/markup-compatibility/2006">
              <mc:Choice xmlns:v="urn:schemas-microsoft-com:vml" Requires="v">
                <p:oleObj spid="_x0000_s17565" name="数式" r:id="rId27" imgW="114120" imgH="126720" progId="Equation.3">
                  <p:embed/>
                </p:oleObj>
              </mc:Choice>
              <mc:Fallback>
                <p:oleObj name="数式" r:id="rId27" imgW="114120" imgH="126720" progId="Equation.3">
                  <p:embed/>
                  <p:pic>
                    <p:nvPicPr>
                      <p:cNvPr id="0" name=""/>
                      <p:cNvPicPr/>
                      <p:nvPr/>
                    </p:nvPicPr>
                    <p:blipFill>
                      <a:blip r:embed="rId28"/>
                      <a:stretch>
                        <a:fillRect/>
                      </a:stretch>
                    </p:blipFill>
                    <p:spPr>
                      <a:xfrm>
                        <a:off x="2422396" y="2035068"/>
                        <a:ext cx="301625" cy="336550"/>
                      </a:xfrm>
                      <a:prstGeom prst="rect">
                        <a:avLst/>
                      </a:prstGeom>
                    </p:spPr>
                  </p:pic>
                </p:oleObj>
              </mc:Fallback>
            </mc:AlternateContent>
          </a:graphicData>
        </a:graphic>
      </p:graphicFrame>
    </p:spTree>
    <p:extLst>
      <p:ext uri="{BB962C8B-B14F-4D97-AF65-F5344CB8AC3E}">
        <p14:creationId xmlns:p14="http://schemas.microsoft.com/office/powerpoint/2010/main" val="320638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808766"/>
          </a:xfrm>
        </p:spPr>
        <p:txBody>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1272746"/>
            <a:ext cx="7886700" cy="4904217"/>
          </a:xfrm>
        </p:spPr>
        <p:txBody>
          <a:bodyPr>
            <a:normAutofit/>
          </a:bodyPr>
          <a:lstStyle/>
          <a:p>
            <a:r>
              <a:rPr kumimoji="1" lang="en-US" altLang="ja-JP" sz="2000" dirty="0" smtClean="0"/>
              <a:t>2</a:t>
            </a:r>
            <a:r>
              <a:rPr kumimoji="1" lang="ja-JP" altLang="en-US" sz="2000" dirty="0" smtClean="0"/>
              <a:t>関節時ロボットアームにおける各手法の各試行での行動数の推移</a:t>
            </a:r>
            <a:endParaRPr kumimoji="1" lang="ja-JP" altLang="en-US" sz="2000" dirty="0"/>
          </a:p>
        </p:txBody>
      </p:sp>
      <p:sp>
        <p:nvSpPr>
          <p:cNvPr id="5" name="テキスト ボックス 4"/>
          <p:cNvSpPr txBox="1"/>
          <p:nvPr/>
        </p:nvSpPr>
        <p:spPr>
          <a:xfrm>
            <a:off x="1271204" y="5602194"/>
            <a:ext cx="2929007" cy="400110"/>
          </a:xfrm>
          <a:prstGeom prst="rect">
            <a:avLst/>
          </a:prstGeom>
          <a:noFill/>
        </p:spPr>
        <p:txBody>
          <a:bodyPr wrap="none" rtlCol="0">
            <a:spAutoFit/>
          </a:bodyPr>
          <a:lstStyle/>
          <a:p>
            <a:r>
              <a:rPr kumimoji="1" lang="ja-JP" altLang="en-US" sz="2000" dirty="0" smtClean="0"/>
              <a:t>（</a:t>
            </a:r>
            <a:r>
              <a:rPr kumimoji="1" lang="en-US" altLang="ja-JP" sz="2000" dirty="0" smtClean="0"/>
              <a:t>a</a:t>
            </a:r>
            <a:r>
              <a:rPr kumimoji="1" lang="ja-JP" altLang="en-US" sz="2000" dirty="0" smtClean="0"/>
              <a:t>）</a:t>
            </a:r>
            <a:r>
              <a:rPr lang="ja-JP" altLang="en-US" sz="2000" dirty="0" smtClean="0"/>
              <a:t>：</a:t>
            </a:r>
            <a:r>
              <a:rPr lang="ja-JP" altLang="en-US" sz="2000" dirty="0"/>
              <a:t>シングル</a:t>
            </a:r>
            <a:r>
              <a:rPr lang="ja-JP" altLang="en-US" sz="2000" dirty="0" smtClean="0"/>
              <a:t>エージェント</a:t>
            </a:r>
            <a:endParaRPr kumimoji="1" lang="ja-JP" altLang="en-US" sz="2000" dirty="0"/>
          </a:p>
        </p:txBody>
      </p:sp>
      <p:sp>
        <p:nvSpPr>
          <p:cNvPr id="6" name="テキスト ボックス 5"/>
          <p:cNvSpPr txBox="1"/>
          <p:nvPr/>
        </p:nvSpPr>
        <p:spPr>
          <a:xfrm>
            <a:off x="5941209" y="5602194"/>
            <a:ext cx="1729961" cy="400110"/>
          </a:xfrm>
          <a:prstGeom prst="rect">
            <a:avLst/>
          </a:prstGeom>
          <a:noFill/>
        </p:spPr>
        <p:txBody>
          <a:bodyPr wrap="none" rtlCol="0">
            <a:spAutoFit/>
          </a:bodyPr>
          <a:lstStyle/>
          <a:p>
            <a:r>
              <a:rPr kumimoji="1" lang="ja-JP" altLang="en-US" sz="2000" dirty="0" smtClean="0"/>
              <a:t>（</a:t>
            </a:r>
            <a:r>
              <a:rPr lang="en-US" altLang="ja-JP" sz="2000" dirty="0"/>
              <a:t>b</a:t>
            </a:r>
            <a:r>
              <a:rPr kumimoji="1" lang="ja-JP" altLang="en-US" sz="2000" dirty="0" smtClean="0"/>
              <a:t>）</a:t>
            </a:r>
            <a:r>
              <a:rPr lang="ja-JP" altLang="en-US" sz="2000" dirty="0" smtClean="0"/>
              <a:t>：提案手法</a:t>
            </a:r>
            <a:endParaRPr kumimoji="1" lang="ja-JP" altLang="en-US" sz="2000" dirty="0"/>
          </a:p>
        </p:txBody>
      </p:sp>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686" y="2365755"/>
            <a:ext cx="3998097" cy="2998573"/>
          </a:xfrm>
          <a:prstGeom prst="rect">
            <a:avLst/>
          </a:prstGeom>
        </p:spPr>
      </p:pic>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7752" y="2365754"/>
            <a:ext cx="3998098" cy="2998573"/>
          </a:xfrm>
          <a:prstGeom prst="rect">
            <a:avLst/>
          </a:prstGeom>
        </p:spPr>
      </p:pic>
      <p:sp>
        <p:nvSpPr>
          <p:cNvPr id="11" name="正方形/長方形 10"/>
          <p:cNvSpPr/>
          <p:nvPr/>
        </p:nvSpPr>
        <p:spPr>
          <a:xfrm>
            <a:off x="439532" y="5015607"/>
            <a:ext cx="8465927" cy="4475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678" y="2365755"/>
            <a:ext cx="628858" cy="2649752"/>
          </a:xfrm>
          <a:prstGeom prst="rect">
            <a:avLst/>
          </a:prstGeom>
        </p:spPr>
      </p:pic>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2495" y="2399978"/>
            <a:ext cx="628858" cy="2649752"/>
          </a:xfrm>
          <a:prstGeom prst="rect">
            <a:avLst/>
          </a:prstGeom>
        </p:spPr>
      </p:pic>
      <p:pic>
        <p:nvPicPr>
          <p:cNvPr id="14" name="図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216" y="5083955"/>
            <a:ext cx="3672887" cy="524698"/>
          </a:xfrm>
          <a:prstGeom prst="rect">
            <a:avLst/>
          </a:prstGeom>
        </p:spPr>
      </p:pic>
      <p:pic>
        <p:nvPicPr>
          <p:cNvPr id="15" name="図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1353" y="5046355"/>
            <a:ext cx="3672887" cy="524698"/>
          </a:xfrm>
          <a:prstGeom prst="rect">
            <a:avLst/>
          </a:prstGeom>
        </p:spPr>
      </p:pic>
      <p:pic>
        <p:nvPicPr>
          <p:cNvPr id="7" name="図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554" y="2288832"/>
            <a:ext cx="666199" cy="2807090"/>
          </a:xfrm>
          <a:prstGeom prst="rect">
            <a:avLst/>
          </a:prstGeom>
        </p:spPr>
      </p:pic>
      <p:pic>
        <p:nvPicPr>
          <p:cNvPr id="16" name="図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0945" y="2315663"/>
            <a:ext cx="666199" cy="2807090"/>
          </a:xfrm>
          <a:prstGeom prst="rect">
            <a:avLst/>
          </a:prstGeom>
        </p:spPr>
      </p:pic>
    </p:spTree>
    <p:extLst>
      <p:ext uri="{BB962C8B-B14F-4D97-AF65-F5344CB8AC3E}">
        <p14:creationId xmlns:p14="http://schemas.microsoft.com/office/powerpoint/2010/main" val="3785215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808766"/>
          </a:xfrm>
        </p:spPr>
        <p:txBody>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1272746"/>
            <a:ext cx="7886700" cy="4904217"/>
          </a:xfrm>
        </p:spPr>
        <p:txBody>
          <a:bodyPr>
            <a:normAutofit/>
          </a:bodyPr>
          <a:lstStyle/>
          <a:p>
            <a:r>
              <a:rPr kumimoji="1" lang="en-US" altLang="ja-JP" sz="2000" dirty="0" smtClean="0"/>
              <a:t>2</a:t>
            </a:r>
            <a:r>
              <a:rPr kumimoji="1" lang="ja-JP" altLang="en-US" sz="2000" dirty="0" smtClean="0"/>
              <a:t>関節時ロボットアームにおける各手法の各試行での行動数の推移</a:t>
            </a:r>
            <a:endParaRPr kumimoji="1" lang="ja-JP" altLang="en-US" sz="2000" dirty="0"/>
          </a:p>
        </p:txBody>
      </p:sp>
      <p:sp>
        <p:nvSpPr>
          <p:cNvPr id="5" name="テキスト ボックス 4"/>
          <p:cNvSpPr txBox="1"/>
          <p:nvPr/>
        </p:nvSpPr>
        <p:spPr>
          <a:xfrm>
            <a:off x="505082" y="5667183"/>
            <a:ext cx="3666388" cy="400110"/>
          </a:xfrm>
          <a:prstGeom prst="rect">
            <a:avLst/>
          </a:prstGeom>
          <a:noFill/>
        </p:spPr>
        <p:txBody>
          <a:bodyPr wrap="none" rtlCol="0">
            <a:spAutoFit/>
          </a:bodyPr>
          <a:lstStyle/>
          <a:p>
            <a:r>
              <a:rPr kumimoji="1" lang="ja-JP" altLang="en-US" sz="2000" dirty="0" smtClean="0"/>
              <a:t>（</a:t>
            </a:r>
            <a:r>
              <a:rPr kumimoji="1" lang="en-US" altLang="ja-JP" sz="2000" dirty="0" smtClean="0"/>
              <a:t>a</a:t>
            </a:r>
            <a:r>
              <a:rPr kumimoji="1" lang="ja-JP" altLang="en-US" sz="2000" dirty="0" smtClean="0"/>
              <a:t>）</a:t>
            </a:r>
            <a:r>
              <a:rPr lang="ja-JP" altLang="en-US" sz="2000" dirty="0" smtClean="0"/>
              <a:t>：協調なしマルチエージェント</a:t>
            </a:r>
            <a:endParaRPr kumimoji="1" lang="ja-JP" altLang="en-US" sz="2000" dirty="0"/>
          </a:p>
        </p:txBody>
      </p:sp>
      <p:sp>
        <p:nvSpPr>
          <p:cNvPr id="6" name="テキスト ボックス 5"/>
          <p:cNvSpPr txBox="1"/>
          <p:nvPr/>
        </p:nvSpPr>
        <p:spPr>
          <a:xfrm>
            <a:off x="5941209" y="5602194"/>
            <a:ext cx="1729961" cy="400110"/>
          </a:xfrm>
          <a:prstGeom prst="rect">
            <a:avLst/>
          </a:prstGeom>
          <a:noFill/>
        </p:spPr>
        <p:txBody>
          <a:bodyPr wrap="none" rtlCol="0">
            <a:spAutoFit/>
          </a:bodyPr>
          <a:lstStyle/>
          <a:p>
            <a:r>
              <a:rPr kumimoji="1" lang="ja-JP" altLang="en-US" sz="2000" dirty="0" smtClean="0"/>
              <a:t>（</a:t>
            </a:r>
            <a:r>
              <a:rPr lang="en-US" altLang="ja-JP" sz="2000" dirty="0"/>
              <a:t>b</a:t>
            </a:r>
            <a:r>
              <a:rPr kumimoji="1" lang="ja-JP" altLang="en-US" sz="2000" dirty="0" smtClean="0"/>
              <a:t>）</a:t>
            </a:r>
            <a:r>
              <a:rPr lang="ja-JP" altLang="en-US" sz="2000" dirty="0" smtClean="0"/>
              <a:t>：提案手法</a:t>
            </a:r>
            <a:endParaRPr kumimoji="1" lang="ja-JP" altLang="en-US" sz="2000" dirty="0"/>
          </a:p>
        </p:txBody>
      </p:sp>
      <p:pic>
        <p:nvPicPr>
          <p:cNvPr id="12" name="図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4992" y="2289666"/>
            <a:ext cx="4053016" cy="3039762"/>
          </a:xfrm>
          <a:prstGeom prst="rect">
            <a:avLst/>
          </a:prstGeom>
        </p:spPr>
      </p:pic>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004" y="2271840"/>
            <a:ext cx="4076784" cy="3057588"/>
          </a:xfrm>
          <a:prstGeom prst="rect">
            <a:avLst/>
          </a:prstGeom>
        </p:spPr>
      </p:pic>
      <p:sp>
        <p:nvSpPr>
          <p:cNvPr id="14" name="正方形/長方形 13"/>
          <p:cNvSpPr/>
          <p:nvPr/>
        </p:nvSpPr>
        <p:spPr>
          <a:xfrm>
            <a:off x="339036" y="4966929"/>
            <a:ext cx="8706111" cy="5034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3405" y="5044541"/>
            <a:ext cx="3672887" cy="524698"/>
          </a:xfrm>
          <a:prstGeom prst="rect">
            <a:avLst/>
          </a:prstGeom>
        </p:spPr>
      </p:pic>
      <p:pic>
        <p:nvPicPr>
          <p:cNvPr id="16" name="図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739" y="5143048"/>
            <a:ext cx="3672887" cy="524698"/>
          </a:xfrm>
          <a:prstGeom prst="rect">
            <a:avLst/>
          </a:prstGeom>
        </p:spPr>
      </p:pic>
      <p:pic>
        <p:nvPicPr>
          <p:cNvPr id="17" name="図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295" y="2317177"/>
            <a:ext cx="628858" cy="2649752"/>
          </a:xfrm>
          <a:prstGeom prst="rect">
            <a:avLst/>
          </a:prstGeom>
        </p:spPr>
      </p:pic>
      <p:pic>
        <p:nvPicPr>
          <p:cNvPr id="18" name="図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0642" y="2317177"/>
            <a:ext cx="628858" cy="2649752"/>
          </a:xfrm>
          <a:prstGeom prst="rect">
            <a:avLst/>
          </a:prstGeom>
        </p:spPr>
      </p:pic>
      <p:pic>
        <p:nvPicPr>
          <p:cNvPr id="19" name="図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769" y="2288832"/>
            <a:ext cx="666199" cy="2807090"/>
          </a:xfrm>
          <a:prstGeom prst="rect">
            <a:avLst/>
          </a:prstGeom>
        </p:spPr>
      </p:pic>
      <p:pic>
        <p:nvPicPr>
          <p:cNvPr id="20" name="図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81971" y="2271840"/>
            <a:ext cx="666199" cy="2807090"/>
          </a:xfrm>
          <a:prstGeom prst="rect">
            <a:avLst/>
          </a:prstGeom>
        </p:spPr>
      </p:pic>
    </p:spTree>
    <p:extLst>
      <p:ext uri="{BB962C8B-B14F-4D97-AF65-F5344CB8AC3E}">
        <p14:creationId xmlns:p14="http://schemas.microsoft.com/office/powerpoint/2010/main" val="372779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808766"/>
          </a:xfrm>
        </p:spPr>
        <p:txBody>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1272746"/>
            <a:ext cx="7886700" cy="4904217"/>
          </a:xfrm>
        </p:spPr>
        <p:txBody>
          <a:bodyPr>
            <a:normAutofit/>
          </a:bodyPr>
          <a:lstStyle/>
          <a:p>
            <a:r>
              <a:rPr kumimoji="1" lang="en-US" altLang="ja-JP" sz="2000" dirty="0" smtClean="0"/>
              <a:t>2</a:t>
            </a:r>
            <a:r>
              <a:rPr kumimoji="1" lang="ja-JP" altLang="en-US" sz="2000" dirty="0" smtClean="0"/>
              <a:t>関節時ロボットアームにおける各手法の各試行での行動数の推移（</a:t>
            </a:r>
            <a:r>
              <a:rPr kumimoji="1" lang="en-US" altLang="ja-JP" sz="2000" dirty="0" smtClean="0"/>
              <a:t>1</a:t>
            </a:r>
            <a:r>
              <a:rPr kumimoji="1" lang="ja-JP" altLang="en-US" sz="2000" dirty="0" smtClean="0"/>
              <a:t>試行から</a:t>
            </a:r>
            <a:r>
              <a:rPr kumimoji="1" lang="en-US" altLang="ja-JP" sz="2000" dirty="0" smtClean="0"/>
              <a:t>1000</a:t>
            </a:r>
            <a:r>
              <a:rPr kumimoji="1" lang="ja-JP" altLang="en-US" sz="2000" dirty="0" smtClean="0"/>
              <a:t>試行）</a:t>
            </a:r>
            <a:endParaRPr kumimoji="1" lang="ja-JP" altLang="en-US" sz="2000" dirty="0"/>
          </a:p>
        </p:txBody>
      </p:sp>
      <p:sp>
        <p:nvSpPr>
          <p:cNvPr id="5" name="テキスト ボックス 4"/>
          <p:cNvSpPr txBox="1"/>
          <p:nvPr/>
        </p:nvSpPr>
        <p:spPr>
          <a:xfrm>
            <a:off x="628650" y="5602194"/>
            <a:ext cx="2954655" cy="400110"/>
          </a:xfrm>
          <a:prstGeom prst="rect">
            <a:avLst/>
          </a:prstGeom>
          <a:noFill/>
        </p:spPr>
        <p:txBody>
          <a:bodyPr wrap="none" rtlCol="0">
            <a:spAutoFit/>
          </a:bodyPr>
          <a:lstStyle/>
          <a:p>
            <a:r>
              <a:rPr kumimoji="1" lang="ja-JP" altLang="en-US" sz="2000" dirty="0" smtClean="0"/>
              <a:t>（</a:t>
            </a:r>
            <a:r>
              <a:rPr kumimoji="1" lang="en-US" altLang="ja-JP" sz="2000" dirty="0" smtClean="0"/>
              <a:t>a</a:t>
            </a:r>
            <a:r>
              <a:rPr kumimoji="1" lang="ja-JP" altLang="en-US" sz="2000" dirty="0" smtClean="0"/>
              <a:t>）</a:t>
            </a:r>
            <a:r>
              <a:rPr lang="ja-JP" altLang="en-US" sz="2000" dirty="0" smtClean="0"/>
              <a:t>：シングル</a:t>
            </a:r>
            <a:r>
              <a:rPr lang="ja-JP" altLang="en-US" sz="2000" dirty="0"/>
              <a:t>エージェント</a:t>
            </a:r>
            <a:endParaRPr kumimoji="1" lang="ja-JP" altLang="en-US" sz="2000" dirty="0"/>
          </a:p>
        </p:txBody>
      </p:sp>
      <p:sp>
        <p:nvSpPr>
          <p:cNvPr id="6" name="テキスト ボックス 5"/>
          <p:cNvSpPr txBox="1"/>
          <p:nvPr/>
        </p:nvSpPr>
        <p:spPr>
          <a:xfrm>
            <a:off x="5941209" y="5602194"/>
            <a:ext cx="1729961" cy="400110"/>
          </a:xfrm>
          <a:prstGeom prst="rect">
            <a:avLst/>
          </a:prstGeom>
          <a:noFill/>
        </p:spPr>
        <p:txBody>
          <a:bodyPr wrap="none" rtlCol="0">
            <a:spAutoFit/>
          </a:bodyPr>
          <a:lstStyle/>
          <a:p>
            <a:r>
              <a:rPr kumimoji="1" lang="ja-JP" altLang="en-US" sz="2000" dirty="0" smtClean="0"/>
              <a:t>（</a:t>
            </a:r>
            <a:r>
              <a:rPr lang="en-US" altLang="ja-JP" sz="2000" dirty="0"/>
              <a:t>b</a:t>
            </a:r>
            <a:r>
              <a:rPr kumimoji="1" lang="ja-JP" altLang="en-US" sz="2000" dirty="0" smtClean="0"/>
              <a:t>）</a:t>
            </a:r>
            <a:r>
              <a:rPr lang="ja-JP" altLang="en-US" sz="2000" dirty="0" smtClean="0"/>
              <a:t>：提案手法</a:t>
            </a:r>
            <a:endParaRPr kumimoji="1" lang="ja-JP" altLang="en-US" sz="20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586" y="2226559"/>
            <a:ext cx="4147143" cy="3110358"/>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5400" y="2279598"/>
            <a:ext cx="4076426" cy="3057319"/>
          </a:xfrm>
          <a:prstGeom prst="rect">
            <a:avLst/>
          </a:prstGeom>
        </p:spPr>
      </p:pic>
      <p:sp>
        <p:nvSpPr>
          <p:cNvPr id="11" name="正方形/長方形 10"/>
          <p:cNvSpPr/>
          <p:nvPr/>
        </p:nvSpPr>
        <p:spPr>
          <a:xfrm>
            <a:off x="472131" y="5015606"/>
            <a:ext cx="8564777" cy="4119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051" y="5050148"/>
            <a:ext cx="3913197" cy="523549"/>
          </a:xfrm>
          <a:prstGeom prst="rect">
            <a:avLst/>
          </a:prstGeom>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6611" y="5037281"/>
            <a:ext cx="3774367" cy="504975"/>
          </a:xfrm>
          <a:prstGeom prst="rect">
            <a:avLst/>
          </a:prstGeom>
        </p:spPr>
      </p:pic>
      <p:pic>
        <p:nvPicPr>
          <p:cNvPr id="13" name="図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15" y="2317177"/>
            <a:ext cx="628858" cy="2649752"/>
          </a:xfrm>
          <a:prstGeom prst="rect">
            <a:avLst/>
          </a:prstGeom>
        </p:spPr>
      </p:pic>
      <p:pic>
        <p:nvPicPr>
          <p:cNvPr id="14" name="図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4141" y="2362817"/>
            <a:ext cx="628858" cy="2649752"/>
          </a:xfrm>
          <a:prstGeom prst="rect">
            <a:avLst/>
          </a:prstGeom>
        </p:spPr>
      </p:pic>
      <p:pic>
        <p:nvPicPr>
          <p:cNvPr id="15" name="図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84" y="2239404"/>
            <a:ext cx="666199" cy="2807090"/>
          </a:xfrm>
          <a:prstGeom prst="rect">
            <a:avLst/>
          </a:prstGeom>
        </p:spPr>
      </p:pic>
      <p:pic>
        <p:nvPicPr>
          <p:cNvPr id="16" name="図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74417" y="2250501"/>
            <a:ext cx="666199" cy="2807090"/>
          </a:xfrm>
          <a:prstGeom prst="rect">
            <a:avLst/>
          </a:prstGeom>
        </p:spPr>
      </p:pic>
    </p:spTree>
    <p:extLst>
      <p:ext uri="{BB962C8B-B14F-4D97-AF65-F5344CB8AC3E}">
        <p14:creationId xmlns:p14="http://schemas.microsoft.com/office/powerpoint/2010/main" val="3158607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808766"/>
          </a:xfrm>
        </p:spPr>
        <p:txBody>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1272746"/>
            <a:ext cx="7886700" cy="4904217"/>
          </a:xfrm>
        </p:spPr>
        <p:txBody>
          <a:bodyPr>
            <a:normAutofit/>
          </a:bodyPr>
          <a:lstStyle/>
          <a:p>
            <a:r>
              <a:rPr kumimoji="1" lang="en-US" altLang="ja-JP" sz="2000" dirty="0" smtClean="0"/>
              <a:t>2</a:t>
            </a:r>
            <a:r>
              <a:rPr kumimoji="1" lang="ja-JP" altLang="en-US" sz="2000" dirty="0" smtClean="0"/>
              <a:t>関節時ロボットアームにおける各手法の各試行での行動数の推移（</a:t>
            </a:r>
            <a:r>
              <a:rPr kumimoji="1" lang="en-US" altLang="ja-JP" sz="2000" dirty="0" smtClean="0"/>
              <a:t>1</a:t>
            </a:r>
            <a:r>
              <a:rPr kumimoji="1" lang="ja-JP" altLang="en-US" sz="2000" dirty="0" smtClean="0"/>
              <a:t>試行から</a:t>
            </a:r>
            <a:r>
              <a:rPr kumimoji="1" lang="en-US" altLang="ja-JP" sz="2000" dirty="0" smtClean="0"/>
              <a:t>1000</a:t>
            </a:r>
            <a:r>
              <a:rPr kumimoji="1" lang="ja-JP" altLang="en-US" sz="2000" dirty="0" smtClean="0"/>
              <a:t>試行）</a:t>
            </a:r>
            <a:endParaRPr kumimoji="1" lang="ja-JP" altLang="en-US" sz="2000" dirty="0"/>
          </a:p>
        </p:txBody>
      </p:sp>
      <p:sp>
        <p:nvSpPr>
          <p:cNvPr id="5" name="テキスト ボックス 4"/>
          <p:cNvSpPr txBox="1"/>
          <p:nvPr/>
        </p:nvSpPr>
        <p:spPr>
          <a:xfrm>
            <a:off x="628650" y="5602194"/>
            <a:ext cx="3666388" cy="400110"/>
          </a:xfrm>
          <a:prstGeom prst="rect">
            <a:avLst/>
          </a:prstGeom>
          <a:noFill/>
        </p:spPr>
        <p:txBody>
          <a:bodyPr wrap="none" rtlCol="0">
            <a:spAutoFit/>
          </a:bodyPr>
          <a:lstStyle/>
          <a:p>
            <a:r>
              <a:rPr kumimoji="1" lang="ja-JP" altLang="en-US" sz="2000" dirty="0" smtClean="0"/>
              <a:t>（</a:t>
            </a:r>
            <a:r>
              <a:rPr kumimoji="1" lang="en-US" altLang="ja-JP" sz="2000" dirty="0" smtClean="0"/>
              <a:t>a</a:t>
            </a:r>
            <a:r>
              <a:rPr kumimoji="1" lang="ja-JP" altLang="en-US" sz="2000" dirty="0" smtClean="0"/>
              <a:t>）</a:t>
            </a:r>
            <a:r>
              <a:rPr lang="ja-JP" altLang="en-US" sz="2000" dirty="0" smtClean="0"/>
              <a:t>：</a:t>
            </a:r>
            <a:r>
              <a:rPr lang="ja-JP" altLang="en-US" sz="2000" dirty="0"/>
              <a:t>協調</a:t>
            </a:r>
            <a:r>
              <a:rPr lang="ja-JP" altLang="en-US" sz="2000" dirty="0" smtClean="0"/>
              <a:t>なしマルチ</a:t>
            </a:r>
            <a:r>
              <a:rPr lang="ja-JP" altLang="en-US" sz="2000" dirty="0"/>
              <a:t>エージェント</a:t>
            </a:r>
            <a:endParaRPr kumimoji="1" lang="ja-JP" altLang="en-US" sz="2000" dirty="0"/>
          </a:p>
        </p:txBody>
      </p:sp>
      <p:sp>
        <p:nvSpPr>
          <p:cNvPr id="6" name="テキスト ボックス 5"/>
          <p:cNvSpPr txBox="1"/>
          <p:nvPr/>
        </p:nvSpPr>
        <p:spPr>
          <a:xfrm>
            <a:off x="5941209" y="5602194"/>
            <a:ext cx="1729961" cy="400110"/>
          </a:xfrm>
          <a:prstGeom prst="rect">
            <a:avLst/>
          </a:prstGeom>
          <a:noFill/>
        </p:spPr>
        <p:txBody>
          <a:bodyPr wrap="none" rtlCol="0">
            <a:spAutoFit/>
          </a:bodyPr>
          <a:lstStyle/>
          <a:p>
            <a:r>
              <a:rPr kumimoji="1" lang="ja-JP" altLang="en-US" sz="2000" dirty="0" smtClean="0"/>
              <a:t>（</a:t>
            </a:r>
            <a:r>
              <a:rPr lang="en-US" altLang="ja-JP" sz="2000" dirty="0"/>
              <a:t>b</a:t>
            </a:r>
            <a:r>
              <a:rPr kumimoji="1" lang="ja-JP" altLang="en-US" sz="2000" dirty="0" smtClean="0"/>
              <a:t>）</a:t>
            </a:r>
            <a:r>
              <a:rPr lang="ja-JP" altLang="en-US" sz="2000" dirty="0" smtClean="0"/>
              <a:t>：提案手法</a:t>
            </a:r>
            <a:endParaRPr kumimoji="1" lang="ja-JP" altLang="en-US" sz="2000" dirty="0"/>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3784" y="2276564"/>
            <a:ext cx="4015645" cy="3011734"/>
          </a:xfrm>
          <a:prstGeom prst="rect">
            <a:avLst/>
          </a:prstGeom>
        </p:spPr>
      </p:pic>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38" y="2267749"/>
            <a:ext cx="4059276" cy="3044457"/>
          </a:xfrm>
          <a:prstGeom prst="rect">
            <a:avLst/>
          </a:prstGeom>
        </p:spPr>
      </p:pic>
      <p:sp>
        <p:nvSpPr>
          <p:cNvPr id="10" name="正方形/長方形 9"/>
          <p:cNvSpPr/>
          <p:nvPr/>
        </p:nvSpPr>
        <p:spPr>
          <a:xfrm>
            <a:off x="339036" y="4966929"/>
            <a:ext cx="8799614" cy="4194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15" y="2317177"/>
            <a:ext cx="628858" cy="2649752"/>
          </a:xfrm>
          <a:prstGeom prst="rect">
            <a:avLst/>
          </a:prstGeom>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3497" y="2317177"/>
            <a:ext cx="628858" cy="2649752"/>
          </a:xfrm>
          <a:prstGeom prst="rect">
            <a:avLst/>
          </a:prstGeom>
        </p:spPr>
      </p:pic>
      <p:pic>
        <p:nvPicPr>
          <p:cNvPr id="13" name="図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571" y="5026523"/>
            <a:ext cx="3913197" cy="523549"/>
          </a:xfrm>
          <a:prstGeom prst="rect">
            <a:avLst/>
          </a:prstGeom>
        </p:spPr>
      </p:pic>
      <p:pic>
        <p:nvPicPr>
          <p:cNvPr id="14" name="図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2248" y="5034883"/>
            <a:ext cx="3913197" cy="523549"/>
          </a:xfrm>
          <a:prstGeom prst="rect">
            <a:avLst/>
          </a:prstGeom>
        </p:spPr>
      </p:pic>
      <p:pic>
        <p:nvPicPr>
          <p:cNvPr id="15" name="図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1" y="2276475"/>
            <a:ext cx="666199" cy="2807090"/>
          </a:xfrm>
          <a:prstGeom prst="rect">
            <a:avLst/>
          </a:prstGeom>
        </p:spPr>
      </p:pic>
      <p:pic>
        <p:nvPicPr>
          <p:cNvPr id="16" name="図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9596" y="2276475"/>
            <a:ext cx="666199" cy="2807090"/>
          </a:xfrm>
          <a:prstGeom prst="rect">
            <a:avLst/>
          </a:prstGeom>
        </p:spPr>
      </p:pic>
    </p:spTree>
    <p:extLst>
      <p:ext uri="{BB962C8B-B14F-4D97-AF65-F5344CB8AC3E}">
        <p14:creationId xmlns:p14="http://schemas.microsoft.com/office/powerpoint/2010/main" val="1891716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808766"/>
          </a:xfrm>
        </p:spPr>
        <p:txBody>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1272746"/>
            <a:ext cx="7886700" cy="4904217"/>
          </a:xfrm>
        </p:spPr>
        <p:txBody>
          <a:bodyPr>
            <a:normAutofit/>
          </a:bodyPr>
          <a:lstStyle/>
          <a:p>
            <a:r>
              <a:rPr kumimoji="1" lang="en-US" altLang="ja-JP" sz="2000" dirty="0" smtClean="0"/>
              <a:t>2</a:t>
            </a:r>
            <a:r>
              <a:rPr kumimoji="1" lang="ja-JP" altLang="en-US" sz="2000" dirty="0" smtClean="0"/>
              <a:t>関節時ロボットアームにおける各手法の各試行での行動数の推移（</a:t>
            </a:r>
            <a:r>
              <a:rPr kumimoji="1" lang="en-US" altLang="ja-JP" sz="2000" dirty="0" smtClean="0"/>
              <a:t>199000</a:t>
            </a:r>
            <a:r>
              <a:rPr kumimoji="1" lang="ja-JP" altLang="en-US" sz="2000" dirty="0" smtClean="0"/>
              <a:t>試行から</a:t>
            </a:r>
            <a:r>
              <a:rPr lang="en-US" altLang="ja-JP" sz="2000" dirty="0"/>
              <a:t>200</a:t>
            </a:r>
            <a:r>
              <a:rPr kumimoji="1" lang="en-US" altLang="ja-JP" sz="2000" dirty="0" smtClean="0"/>
              <a:t>000</a:t>
            </a:r>
            <a:r>
              <a:rPr kumimoji="1" lang="ja-JP" altLang="en-US" sz="2000" dirty="0" smtClean="0"/>
              <a:t>試行）</a:t>
            </a:r>
            <a:endParaRPr kumimoji="1" lang="ja-JP" altLang="en-US" sz="2000" dirty="0"/>
          </a:p>
        </p:txBody>
      </p:sp>
      <p:sp>
        <p:nvSpPr>
          <p:cNvPr id="5" name="テキスト ボックス 4"/>
          <p:cNvSpPr txBox="1"/>
          <p:nvPr/>
        </p:nvSpPr>
        <p:spPr>
          <a:xfrm>
            <a:off x="974639" y="5602194"/>
            <a:ext cx="2929007" cy="400110"/>
          </a:xfrm>
          <a:prstGeom prst="rect">
            <a:avLst/>
          </a:prstGeom>
          <a:noFill/>
        </p:spPr>
        <p:txBody>
          <a:bodyPr wrap="none" rtlCol="0">
            <a:spAutoFit/>
          </a:bodyPr>
          <a:lstStyle/>
          <a:p>
            <a:r>
              <a:rPr kumimoji="1" lang="ja-JP" altLang="en-US" sz="2000" dirty="0" smtClean="0"/>
              <a:t>（</a:t>
            </a:r>
            <a:r>
              <a:rPr kumimoji="1" lang="en-US" altLang="ja-JP" sz="2000" dirty="0" smtClean="0"/>
              <a:t>a</a:t>
            </a:r>
            <a:r>
              <a:rPr kumimoji="1" lang="ja-JP" altLang="en-US" sz="2000" dirty="0" smtClean="0"/>
              <a:t>）</a:t>
            </a:r>
            <a:r>
              <a:rPr lang="ja-JP" altLang="en-US" sz="2000" dirty="0" smtClean="0"/>
              <a:t>：</a:t>
            </a:r>
            <a:r>
              <a:rPr lang="ja-JP" altLang="en-US" sz="2000" dirty="0"/>
              <a:t>シングル</a:t>
            </a:r>
            <a:r>
              <a:rPr lang="ja-JP" altLang="en-US" sz="2000" dirty="0" smtClean="0"/>
              <a:t>エージェント</a:t>
            </a:r>
            <a:endParaRPr kumimoji="1" lang="ja-JP" altLang="en-US" sz="2000" dirty="0"/>
          </a:p>
        </p:txBody>
      </p:sp>
      <p:sp>
        <p:nvSpPr>
          <p:cNvPr id="6" name="テキスト ボックス 5"/>
          <p:cNvSpPr txBox="1"/>
          <p:nvPr/>
        </p:nvSpPr>
        <p:spPr>
          <a:xfrm>
            <a:off x="5941209" y="5602194"/>
            <a:ext cx="1729961" cy="400110"/>
          </a:xfrm>
          <a:prstGeom prst="rect">
            <a:avLst/>
          </a:prstGeom>
          <a:noFill/>
        </p:spPr>
        <p:txBody>
          <a:bodyPr wrap="none" rtlCol="0">
            <a:spAutoFit/>
          </a:bodyPr>
          <a:lstStyle/>
          <a:p>
            <a:r>
              <a:rPr kumimoji="1" lang="ja-JP" altLang="en-US" sz="2000" dirty="0" smtClean="0"/>
              <a:t>（</a:t>
            </a:r>
            <a:r>
              <a:rPr lang="en-US" altLang="ja-JP" sz="2000" dirty="0"/>
              <a:t>b</a:t>
            </a:r>
            <a:r>
              <a:rPr kumimoji="1" lang="ja-JP" altLang="en-US" sz="2000" dirty="0" smtClean="0"/>
              <a:t>）</a:t>
            </a:r>
            <a:r>
              <a:rPr lang="ja-JP" altLang="en-US" sz="2000" dirty="0" smtClean="0"/>
              <a:t>：提案手法</a:t>
            </a:r>
            <a:endParaRPr kumimoji="1" lang="ja-JP" altLang="en-US" sz="2000" dirty="0"/>
          </a:p>
        </p:txBody>
      </p:sp>
      <p:pic>
        <p:nvPicPr>
          <p:cNvPr id="13" name="図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583" y="2305287"/>
            <a:ext cx="4151871" cy="3113903"/>
          </a:xfrm>
          <a:prstGeom prst="rect">
            <a:avLst/>
          </a:prstGeom>
        </p:spPr>
      </p:pic>
      <p:pic>
        <p:nvPicPr>
          <p:cNvPr id="14" name="図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4106" y="2305199"/>
            <a:ext cx="4148977" cy="3111734"/>
          </a:xfrm>
          <a:prstGeom prst="rect">
            <a:avLst/>
          </a:prstGeom>
        </p:spPr>
      </p:pic>
      <p:sp>
        <p:nvSpPr>
          <p:cNvPr id="15" name="正方形/長方形 14"/>
          <p:cNvSpPr/>
          <p:nvPr/>
        </p:nvSpPr>
        <p:spPr>
          <a:xfrm>
            <a:off x="315608" y="5047133"/>
            <a:ext cx="8658289" cy="332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88" y="2306089"/>
            <a:ext cx="711028" cy="2837530"/>
          </a:xfrm>
          <a:prstGeom prst="rect">
            <a:avLst/>
          </a:prstGeom>
        </p:spPr>
      </p:pic>
      <p:pic>
        <p:nvPicPr>
          <p:cNvPr id="17" name="図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0811" y="2354627"/>
            <a:ext cx="711028" cy="2837530"/>
          </a:xfrm>
          <a:prstGeom prst="rect">
            <a:avLst/>
          </a:prstGeom>
        </p:spPr>
      </p:pic>
      <p:pic>
        <p:nvPicPr>
          <p:cNvPr id="18" name="図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997" y="5129942"/>
            <a:ext cx="3852620" cy="445423"/>
          </a:xfrm>
          <a:prstGeom prst="rect">
            <a:avLst/>
          </a:prstGeom>
        </p:spPr>
      </p:pic>
      <p:pic>
        <p:nvPicPr>
          <p:cNvPr id="19" name="図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9323" y="5097749"/>
            <a:ext cx="3852620" cy="445423"/>
          </a:xfrm>
          <a:prstGeom prst="rect">
            <a:avLst/>
          </a:prstGeom>
        </p:spPr>
      </p:pic>
      <p:pic>
        <p:nvPicPr>
          <p:cNvPr id="4" name="図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84" y="2223969"/>
            <a:ext cx="746470" cy="2978968"/>
          </a:xfrm>
          <a:prstGeom prst="rect">
            <a:avLst/>
          </a:prstGeom>
        </p:spPr>
      </p:pic>
      <p:pic>
        <p:nvPicPr>
          <p:cNvPr id="20" name="図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2750" y="2354627"/>
            <a:ext cx="711251" cy="2838420"/>
          </a:xfrm>
          <a:prstGeom prst="rect">
            <a:avLst/>
          </a:prstGeom>
        </p:spPr>
      </p:pic>
    </p:spTree>
    <p:extLst>
      <p:ext uri="{BB962C8B-B14F-4D97-AF65-F5344CB8AC3E}">
        <p14:creationId xmlns:p14="http://schemas.microsoft.com/office/powerpoint/2010/main" val="2844550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821122"/>
          </a:xfrm>
        </p:spPr>
        <p:txBody>
          <a:bodyPr>
            <a:normAutofit/>
          </a:bodyPr>
          <a:lstStyle/>
          <a:p>
            <a:r>
              <a:rPr kumimoji="1" lang="ja-JP" altLang="en-US" dirty="0" smtClean="0"/>
              <a:t>先行研究の問題点</a:t>
            </a:r>
            <a:endParaRPr kumimoji="1" lang="ja-JP" altLang="en-US" dirty="0"/>
          </a:p>
        </p:txBody>
      </p:sp>
      <p:sp>
        <p:nvSpPr>
          <p:cNvPr id="3" name="コンテンツ プレースホルダー 2"/>
          <p:cNvSpPr>
            <a:spLocks noGrp="1"/>
          </p:cNvSpPr>
          <p:nvPr>
            <p:ph idx="1"/>
          </p:nvPr>
        </p:nvSpPr>
        <p:spPr>
          <a:xfrm>
            <a:off x="628650" y="1186249"/>
            <a:ext cx="7886700" cy="4990714"/>
          </a:xfrm>
        </p:spPr>
        <p:txBody>
          <a:bodyPr/>
          <a:lstStyle/>
          <a:p>
            <a:r>
              <a:rPr kumimoji="1" lang="ja-JP" altLang="en-US" dirty="0" smtClean="0"/>
              <a:t>問題点によって発生する事象の例</a:t>
            </a:r>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13" y="1788360"/>
            <a:ext cx="8933935" cy="4026852"/>
          </a:xfrm>
          <a:prstGeom prst="rect">
            <a:avLst/>
          </a:prstGeom>
        </p:spPr>
      </p:pic>
      <p:sp>
        <p:nvSpPr>
          <p:cNvPr id="5" name="テキスト ボックス 4"/>
          <p:cNvSpPr txBox="1"/>
          <p:nvPr/>
        </p:nvSpPr>
        <p:spPr>
          <a:xfrm>
            <a:off x="795966" y="5838510"/>
            <a:ext cx="7552067" cy="707886"/>
          </a:xfrm>
          <a:prstGeom prst="rect">
            <a:avLst/>
          </a:prstGeom>
          <a:noFill/>
        </p:spPr>
        <p:txBody>
          <a:bodyPr wrap="none" rtlCol="0">
            <a:spAutoFit/>
          </a:bodyPr>
          <a:lstStyle/>
          <a:p>
            <a:r>
              <a:rPr kumimoji="1" lang="en-US" altLang="ja-JP" sz="2000" dirty="0" smtClean="0"/>
              <a:t>1</a:t>
            </a:r>
            <a:r>
              <a:rPr kumimoji="1" lang="ja-JP" altLang="en-US" sz="2000" dirty="0" err="1" smtClean="0"/>
              <a:t>つの</a:t>
            </a:r>
            <a:r>
              <a:rPr kumimoji="1" lang="ja-JP" altLang="en-US" sz="2000" dirty="0" smtClean="0"/>
              <a:t>目標地点に対して最適行動が複数存在する．</a:t>
            </a:r>
            <a:endParaRPr kumimoji="1" lang="en-US" altLang="ja-JP" sz="2000" dirty="0" smtClean="0"/>
          </a:p>
          <a:p>
            <a:r>
              <a:rPr kumimoji="1" lang="ja-JP" altLang="en-US" sz="2000" dirty="0" smtClean="0"/>
              <a:t>各エージェントが協調しなければ</a:t>
            </a:r>
            <a:r>
              <a:rPr kumimoji="1" lang="en-US" altLang="ja-JP" sz="2000" dirty="0" smtClean="0"/>
              <a:t>1</a:t>
            </a:r>
            <a:r>
              <a:rPr kumimoji="1" lang="ja-JP" altLang="en-US" sz="2000" dirty="0" err="1" smtClean="0"/>
              <a:t>つの</a:t>
            </a:r>
            <a:r>
              <a:rPr kumimoji="1" lang="ja-JP" altLang="en-US" sz="2000" dirty="0" smtClean="0"/>
              <a:t>行動に定めることができない</a:t>
            </a:r>
            <a:endParaRPr kumimoji="1" lang="ja-JP" altLang="en-US" sz="2000" dirty="0"/>
          </a:p>
        </p:txBody>
      </p:sp>
    </p:spTree>
    <p:extLst>
      <p:ext uri="{BB962C8B-B14F-4D97-AF65-F5344CB8AC3E}">
        <p14:creationId xmlns:p14="http://schemas.microsoft.com/office/powerpoint/2010/main" val="2894225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808766"/>
          </a:xfrm>
        </p:spPr>
        <p:txBody>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1272746"/>
            <a:ext cx="7886700" cy="4904217"/>
          </a:xfrm>
        </p:spPr>
        <p:txBody>
          <a:bodyPr>
            <a:normAutofit/>
          </a:bodyPr>
          <a:lstStyle/>
          <a:p>
            <a:r>
              <a:rPr kumimoji="1" lang="en-US" altLang="ja-JP" sz="2000" dirty="0" smtClean="0"/>
              <a:t>2</a:t>
            </a:r>
            <a:r>
              <a:rPr kumimoji="1" lang="ja-JP" altLang="en-US" sz="2000" dirty="0" smtClean="0"/>
              <a:t>関節時ロボットアームにおける各手法の各試行での行動数の推移（</a:t>
            </a:r>
            <a:r>
              <a:rPr kumimoji="1" lang="en-US" altLang="ja-JP" sz="2000" dirty="0" smtClean="0"/>
              <a:t>199000</a:t>
            </a:r>
            <a:r>
              <a:rPr kumimoji="1" lang="ja-JP" altLang="en-US" sz="2000" dirty="0" smtClean="0"/>
              <a:t>試行から</a:t>
            </a:r>
            <a:r>
              <a:rPr lang="en-US" altLang="ja-JP" sz="2000" dirty="0"/>
              <a:t>200</a:t>
            </a:r>
            <a:r>
              <a:rPr kumimoji="1" lang="en-US" altLang="ja-JP" sz="2000" dirty="0" smtClean="0"/>
              <a:t>000</a:t>
            </a:r>
            <a:r>
              <a:rPr kumimoji="1" lang="ja-JP" altLang="en-US" sz="2000" dirty="0" smtClean="0"/>
              <a:t>試行）</a:t>
            </a:r>
            <a:endParaRPr kumimoji="1" lang="ja-JP" altLang="en-US" sz="2000" dirty="0"/>
          </a:p>
        </p:txBody>
      </p:sp>
      <p:sp>
        <p:nvSpPr>
          <p:cNvPr id="5" name="テキスト ボックス 4"/>
          <p:cNvSpPr txBox="1"/>
          <p:nvPr/>
        </p:nvSpPr>
        <p:spPr>
          <a:xfrm>
            <a:off x="1024069" y="5602194"/>
            <a:ext cx="3640740" cy="400110"/>
          </a:xfrm>
          <a:prstGeom prst="rect">
            <a:avLst/>
          </a:prstGeom>
          <a:noFill/>
        </p:spPr>
        <p:txBody>
          <a:bodyPr wrap="none" rtlCol="0">
            <a:spAutoFit/>
          </a:bodyPr>
          <a:lstStyle/>
          <a:p>
            <a:r>
              <a:rPr kumimoji="1" lang="ja-JP" altLang="en-US" sz="2000" dirty="0" smtClean="0"/>
              <a:t>（</a:t>
            </a:r>
            <a:r>
              <a:rPr kumimoji="1" lang="en-US" altLang="ja-JP" sz="2000" dirty="0" smtClean="0"/>
              <a:t>a</a:t>
            </a:r>
            <a:r>
              <a:rPr kumimoji="1" lang="ja-JP" altLang="en-US" sz="2000" dirty="0" smtClean="0"/>
              <a:t>）</a:t>
            </a:r>
            <a:r>
              <a:rPr lang="ja-JP" altLang="en-US" sz="2000" dirty="0" smtClean="0"/>
              <a:t>：</a:t>
            </a:r>
            <a:r>
              <a:rPr lang="ja-JP" altLang="en-US" sz="2000" dirty="0"/>
              <a:t>協調</a:t>
            </a:r>
            <a:r>
              <a:rPr lang="ja-JP" altLang="en-US" sz="2000" dirty="0" smtClean="0"/>
              <a:t>なし</a:t>
            </a:r>
            <a:r>
              <a:rPr lang="ja-JP" altLang="en-US" sz="2000" dirty="0"/>
              <a:t>マルチ</a:t>
            </a:r>
            <a:r>
              <a:rPr lang="ja-JP" altLang="en-US" sz="2000" dirty="0" smtClean="0"/>
              <a:t>エージェント</a:t>
            </a:r>
            <a:endParaRPr kumimoji="1" lang="ja-JP" altLang="en-US" sz="2000" dirty="0"/>
          </a:p>
        </p:txBody>
      </p:sp>
      <p:sp>
        <p:nvSpPr>
          <p:cNvPr id="6" name="テキスト ボックス 5"/>
          <p:cNvSpPr txBox="1"/>
          <p:nvPr/>
        </p:nvSpPr>
        <p:spPr>
          <a:xfrm>
            <a:off x="5941209" y="5602194"/>
            <a:ext cx="1729961" cy="400110"/>
          </a:xfrm>
          <a:prstGeom prst="rect">
            <a:avLst/>
          </a:prstGeom>
          <a:noFill/>
        </p:spPr>
        <p:txBody>
          <a:bodyPr wrap="none" rtlCol="0">
            <a:spAutoFit/>
          </a:bodyPr>
          <a:lstStyle/>
          <a:p>
            <a:r>
              <a:rPr kumimoji="1" lang="ja-JP" altLang="en-US" sz="2000" dirty="0" smtClean="0"/>
              <a:t>（</a:t>
            </a:r>
            <a:r>
              <a:rPr lang="en-US" altLang="ja-JP" sz="2000" dirty="0"/>
              <a:t>b</a:t>
            </a:r>
            <a:r>
              <a:rPr kumimoji="1" lang="ja-JP" altLang="en-US" sz="2000" dirty="0" smtClean="0"/>
              <a:t>）</a:t>
            </a:r>
            <a:r>
              <a:rPr lang="ja-JP" altLang="en-US" sz="2000" dirty="0" smtClean="0"/>
              <a:t>：提案手法</a:t>
            </a:r>
            <a:endParaRPr kumimoji="1" lang="ja-JP" altLang="en-US" sz="2000" dirty="0"/>
          </a:p>
        </p:txBody>
      </p:sp>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2114" y="1988366"/>
            <a:ext cx="4302463" cy="3226848"/>
          </a:xfrm>
          <a:prstGeom prst="rect">
            <a:avLst/>
          </a:prstGeom>
        </p:spPr>
      </p:pic>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393" y="1988366"/>
            <a:ext cx="4335416" cy="3251562"/>
          </a:xfrm>
          <a:prstGeom prst="rect">
            <a:avLst/>
          </a:prstGeom>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82" y="2044845"/>
            <a:ext cx="711028" cy="2837530"/>
          </a:xfrm>
          <a:prstGeom prst="rect">
            <a:avLst/>
          </a:prstGeom>
        </p:spPr>
      </p:pic>
      <p:pic>
        <p:nvPicPr>
          <p:cNvPr id="13" name="図 12"/>
          <p:cNvPicPr>
            <a:picLocks noChangeAspect="1"/>
          </p:cNvPicPr>
          <p:nvPr/>
        </p:nvPicPr>
        <p:blipFill>
          <a:blip r:embed="rId5"/>
          <a:stretch>
            <a:fillRect/>
          </a:stretch>
        </p:blipFill>
        <p:spPr>
          <a:xfrm>
            <a:off x="4556154" y="2008509"/>
            <a:ext cx="707197" cy="2840982"/>
          </a:xfrm>
          <a:prstGeom prst="rect">
            <a:avLst/>
          </a:prstGeom>
        </p:spPr>
      </p:pic>
      <p:sp>
        <p:nvSpPr>
          <p:cNvPr id="15" name="正方形/長方形 14"/>
          <p:cNvSpPr/>
          <p:nvPr/>
        </p:nvSpPr>
        <p:spPr>
          <a:xfrm>
            <a:off x="628650" y="4882375"/>
            <a:ext cx="8465927" cy="332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9840" y="4900525"/>
            <a:ext cx="3852620" cy="445423"/>
          </a:xfrm>
          <a:prstGeom prst="rect">
            <a:avLst/>
          </a:prstGeom>
        </p:spPr>
      </p:pic>
      <p:pic>
        <p:nvPicPr>
          <p:cNvPr id="17" name="図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41748" y="4868037"/>
            <a:ext cx="3912781" cy="452379"/>
          </a:xfrm>
          <a:prstGeom prst="rect">
            <a:avLst/>
          </a:prstGeom>
        </p:spPr>
      </p:pic>
      <p:pic>
        <p:nvPicPr>
          <p:cNvPr id="14" name="図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955" y="1939762"/>
            <a:ext cx="746470" cy="2978968"/>
          </a:xfrm>
          <a:prstGeom prst="rect">
            <a:avLst/>
          </a:prstGeom>
        </p:spPr>
      </p:pic>
      <p:pic>
        <p:nvPicPr>
          <p:cNvPr id="18" name="図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80044" y="1974126"/>
            <a:ext cx="746470" cy="2978968"/>
          </a:xfrm>
          <a:prstGeom prst="rect">
            <a:avLst/>
          </a:prstGeom>
        </p:spPr>
      </p:pic>
    </p:spTree>
    <p:extLst>
      <p:ext uri="{BB962C8B-B14F-4D97-AF65-F5344CB8AC3E}">
        <p14:creationId xmlns:p14="http://schemas.microsoft.com/office/powerpoint/2010/main" val="2246910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672842"/>
          </a:xfrm>
        </p:spPr>
        <p:txBody>
          <a:bodyPr>
            <a:normAutofit fontScale="90000"/>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1037969"/>
            <a:ext cx="7886700" cy="5138994"/>
          </a:xfrm>
        </p:spPr>
        <p:txBody>
          <a:bodyPr/>
          <a:lstStyle/>
          <a:p>
            <a:r>
              <a:rPr lang="en-US" altLang="ja-JP" sz="2000" dirty="0"/>
              <a:t>2</a:t>
            </a:r>
            <a:r>
              <a:rPr lang="ja-JP" altLang="en-US" sz="2000" dirty="0"/>
              <a:t>関節時ロボットアームにおける各手法</a:t>
            </a:r>
            <a:r>
              <a:rPr kumimoji="1" lang="ja-JP" altLang="en-US" sz="2000" dirty="0" smtClean="0"/>
              <a:t>の各試行時点での累計行動数</a:t>
            </a:r>
            <a:endParaRPr kumimoji="1" lang="ja-JP" altLang="en-US" sz="2000"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791" y="1604963"/>
            <a:ext cx="6096000" cy="4572000"/>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1745" y="5648583"/>
            <a:ext cx="5103856" cy="729122"/>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3251" y="1710811"/>
            <a:ext cx="2580749" cy="688440"/>
          </a:xfrm>
          <a:prstGeom prst="rect">
            <a:avLst/>
          </a:prstGeom>
        </p:spPr>
      </p:pic>
      <p:pic>
        <p:nvPicPr>
          <p:cNvPr id="4" name="図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637" y="1627808"/>
            <a:ext cx="1600200" cy="4124325"/>
          </a:xfrm>
          <a:prstGeom prst="rect">
            <a:avLst/>
          </a:prstGeom>
        </p:spPr>
      </p:pic>
    </p:spTree>
    <p:extLst>
      <p:ext uri="{BB962C8B-B14F-4D97-AF65-F5344CB8AC3E}">
        <p14:creationId xmlns:p14="http://schemas.microsoft.com/office/powerpoint/2010/main" val="798762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672842"/>
          </a:xfrm>
        </p:spPr>
        <p:txBody>
          <a:bodyPr>
            <a:normAutofit fontScale="90000"/>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1037969"/>
            <a:ext cx="7886700" cy="5138994"/>
          </a:xfrm>
        </p:spPr>
        <p:txBody>
          <a:bodyPr>
            <a:normAutofit/>
          </a:bodyPr>
          <a:lstStyle/>
          <a:p>
            <a:r>
              <a:rPr lang="en-US" altLang="ja-JP" sz="2000" dirty="0"/>
              <a:t>2</a:t>
            </a:r>
            <a:r>
              <a:rPr lang="ja-JP" altLang="en-US" sz="2000" dirty="0"/>
              <a:t>関節時ロボットアームにおける各手法</a:t>
            </a:r>
            <a:r>
              <a:rPr kumimoji="1" lang="ja-JP" altLang="en-US" sz="2000" dirty="0" smtClean="0"/>
              <a:t>の各試行時点での経験済み状態行動対の割合</a:t>
            </a:r>
            <a:endParaRPr kumimoji="1" lang="ja-JP" altLang="en-US" sz="20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324" y="1876167"/>
            <a:ext cx="6096000" cy="4572000"/>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975" y="1811681"/>
            <a:ext cx="895350" cy="4124325"/>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973" y="5974104"/>
            <a:ext cx="5600700" cy="800100"/>
          </a:xfrm>
          <a:prstGeom prst="rect">
            <a:avLst/>
          </a:prstGeom>
        </p:spPr>
      </p:pic>
      <p:pic>
        <p:nvPicPr>
          <p:cNvPr id="9" name="図 8"/>
          <p:cNvPicPr>
            <a:picLocks noChangeAspect="1"/>
          </p:cNvPicPr>
          <p:nvPr/>
        </p:nvPicPr>
        <p:blipFill>
          <a:blip r:embed="rId5"/>
          <a:stretch>
            <a:fillRect/>
          </a:stretch>
        </p:blipFill>
        <p:spPr>
          <a:xfrm>
            <a:off x="6231729" y="2046578"/>
            <a:ext cx="2946917" cy="787238"/>
          </a:xfrm>
          <a:prstGeom prst="rect">
            <a:avLst/>
          </a:prstGeom>
        </p:spPr>
      </p:pic>
      <p:pic>
        <p:nvPicPr>
          <p:cNvPr id="5" name="図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975" y="1826739"/>
            <a:ext cx="895350" cy="4124325"/>
          </a:xfrm>
          <a:prstGeom prst="rect">
            <a:avLst/>
          </a:prstGeom>
        </p:spPr>
      </p:pic>
    </p:spTree>
    <p:extLst>
      <p:ext uri="{BB962C8B-B14F-4D97-AF65-F5344CB8AC3E}">
        <p14:creationId xmlns:p14="http://schemas.microsoft.com/office/powerpoint/2010/main" val="3502516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1330" y="2259550"/>
            <a:ext cx="4127157" cy="3095368"/>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331" y="2247829"/>
            <a:ext cx="4114119" cy="3085589"/>
          </a:xfrm>
          <a:prstGeom prst="rect">
            <a:avLst/>
          </a:prstGeom>
        </p:spPr>
      </p:pic>
      <p:sp>
        <p:nvSpPr>
          <p:cNvPr id="2" name="タイトル 1"/>
          <p:cNvSpPr>
            <a:spLocks noGrp="1"/>
          </p:cNvSpPr>
          <p:nvPr>
            <p:ph type="title"/>
          </p:nvPr>
        </p:nvSpPr>
        <p:spPr>
          <a:xfrm>
            <a:off x="628650" y="365127"/>
            <a:ext cx="7886700" cy="808766"/>
          </a:xfrm>
        </p:spPr>
        <p:txBody>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1272746"/>
            <a:ext cx="7886700" cy="4904217"/>
          </a:xfrm>
        </p:spPr>
        <p:txBody>
          <a:bodyPr>
            <a:normAutofit/>
          </a:bodyPr>
          <a:lstStyle/>
          <a:p>
            <a:r>
              <a:rPr lang="en-US" altLang="ja-JP" sz="2000" dirty="0"/>
              <a:t>3</a:t>
            </a:r>
            <a:r>
              <a:rPr kumimoji="1" lang="ja-JP" altLang="en-US" sz="2000" dirty="0" smtClean="0"/>
              <a:t>関節時ロボットアームにおける各手法の各試行での行動数の推移</a:t>
            </a:r>
            <a:endParaRPr kumimoji="1" lang="ja-JP" altLang="en-US" sz="2000" dirty="0"/>
          </a:p>
        </p:txBody>
      </p:sp>
      <p:sp>
        <p:nvSpPr>
          <p:cNvPr id="5" name="テキスト ボックス 4"/>
          <p:cNvSpPr txBox="1"/>
          <p:nvPr/>
        </p:nvSpPr>
        <p:spPr>
          <a:xfrm>
            <a:off x="1271204" y="5602194"/>
            <a:ext cx="2929007" cy="400110"/>
          </a:xfrm>
          <a:prstGeom prst="rect">
            <a:avLst/>
          </a:prstGeom>
          <a:noFill/>
        </p:spPr>
        <p:txBody>
          <a:bodyPr wrap="none" rtlCol="0">
            <a:spAutoFit/>
          </a:bodyPr>
          <a:lstStyle/>
          <a:p>
            <a:r>
              <a:rPr kumimoji="1" lang="ja-JP" altLang="en-US" sz="2000" dirty="0" smtClean="0"/>
              <a:t>（</a:t>
            </a:r>
            <a:r>
              <a:rPr kumimoji="1" lang="en-US" altLang="ja-JP" sz="2000" dirty="0" smtClean="0"/>
              <a:t>a</a:t>
            </a:r>
            <a:r>
              <a:rPr kumimoji="1" lang="ja-JP" altLang="en-US" sz="2000" dirty="0" smtClean="0"/>
              <a:t>）</a:t>
            </a:r>
            <a:r>
              <a:rPr lang="ja-JP" altLang="en-US" sz="2000" dirty="0" smtClean="0"/>
              <a:t>：</a:t>
            </a:r>
            <a:r>
              <a:rPr lang="ja-JP" altLang="en-US" sz="2000" dirty="0"/>
              <a:t>シングル</a:t>
            </a:r>
            <a:r>
              <a:rPr lang="ja-JP" altLang="en-US" sz="2000" dirty="0" smtClean="0"/>
              <a:t>エージェント</a:t>
            </a:r>
            <a:endParaRPr kumimoji="1" lang="ja-JP" altLang="en-US" sz="2000" dirty="0"/>
          </a:p>
        </p:txBody>
      </p:sp>
      <p:sp>
        <p:nvSpPr>
          <p:cNvPr id="6" name="テキスト ボックス 5"/>
          <p:cNvSpPr txBox="1"/>
          <p:nvPr/>
        </p:nvSpPr>
        <p:spPr>
          <a:xfrm>
            <a:off x="5941209" y="5602194"/>
            <a:ext cx="1729961" cy="400110"/>
          </a:xfrm>
          <a:prstGeom prst="rect">
            <a:avLst/>
          </a:prstGeom>
          <a:noFill/>
        </p:spPr>
        <p:txBody>
          <a:bodyPr wrap="none" rtlCol="0">
            <a:spAutoFit/>
          </a:bodyPr>
          <a:lstStyle/>
          <a:p>
            <a:r>
              <a:rPr kumimoji="1" lang="ja-JP" altLang="en-US" sz="2000" dirty="0" smtClean="0"/>
              <a:t>（</a:t>
            </a:r>
            <a:r>
              <a:rPr lang="en-US" altLang="ja-JP" sz="2000" dirty="0"/>
              <a:t>b</a:t>
            </a:r>
            <a:r>
              <a:rPr kumimoji="1" lang="ja-JP" altLang="en-US" sz="2000" dirty="0" smtClean="0"/>
              <a:t>）</a:t>
            </a:r>
            <a:r>
              <a:rPr lang="ja-JP" altLang="en-US" sz="2000" dirty="0" smtClean="0"/>
              <a:t>：提案手法</a:t>
            </a:r>
            <a:endParaRPr kumimoji="1" lang="ja-JP" altLang="en-US" sz="2000" dirty="0"/>
          </a:p>
        </p:txBody>
      </p:sp>
      <p:sp>
        <p:nvSpPr>
          <p:cNvPr id="11" name="正方形/長方形 10"/>
          <p:cNvSpPr/>
          <p:nvPr/>
        </p:nvSpPr>
        <p:spPr>
          <a:xfrm>
            <a:off x="439532" y="5015607"/>
            <a:ext cx="8465927" cy="4475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216" y="5083955"/>
            <a:ext cx="3672887" cy="524698"/>
          </a:xfrm>
          <a:prstGeom prst="rect">
            <a:avLst/>
          </a:prstGeom>
        </p:spPr>
      </p:pic>
      <p:pic>
        <p:nvPicPr>
          <p:cNvPr id="15" name="図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1353" y="5046355"/>
            <a:ext cx="3672887" cy="524698"/>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530" y="2321972"/>
            <a:ext cx="597122" cy="2659906"/>
          </a:xfrm>
          <a:prstGeom prst="rect">
            <a:avLst/>
          </a:prstGeom>
        </p:spPr>
      </p:pic>
      <p:pic>
        <p:nvPicPr>
          <p:cNvPr id="16" name="図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7568" y="2330989"/>
            <a:ext cx="597122" cy="2659906"/>
          </a:xfrm>
          <a:prstGeom prst="rect">
            <a:avLst/>
          </a:prstGeom>
        </p:spPr>
      </p:pic>
      <p:pic>
        <p:nvPicPr>
          <p:cNvPr id="9" name="図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753" y="2288630"/>
            <a:ext cx="607380" cy="2705605"/>
          </a:xfrm>
          <a:prstGeom prst="rect">
            <a:avLst/>
          </a:prstGeom>
        </p:spPr>
      </p:pic>
      <p:pic>
        <p:nvPicPr>
          <p:cNvPr id="17" name="図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4036" y="2304861"/>
            <a:ext cx="607380" cy="2705605"/>
          </a:xfrm>
          <a:prstGeom prst="rect">
            <a:avLst/>
          </a:prstGeom>
        </p:spPr>
      </p:pic>
    </p:spTree>
    <p:extLst>
      <p:ext uri="{BB962C8B-B14F-4D97-AF65-F5344CB8AC3E}">
        <p14:creationId xmlns:p14="http://schemas.microsoft.com/office/powerpoint/2010/main" val="3243396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667" y="2259550"/>
            <a:ext cx="4114140" cy="3085605"/>
          </a:xfrm>
          <a:prstGeom prst="rect">
            <a:avLst/>
          </a:prstGeom>
        </p:spPr>
      </p:pic>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1330" y="2259550"/>
            <a:ext cx="4127157" cy="3095368"/>
          </a:xfrm>
          <a:prstGeom prst="rect">
            <a:avLst/>
          </a:prstGeom>
        </p:spPr>
      </p:pic>
      <p:sp>
        <p:nvSpPr>
          <p:cNvPr id="2" name="タイトル 1"/>
          <p:cNvSpPr>
            <a:spLocks noGrp="1"/>
          </p:cNvSpPr>
          <p:nvPr>
            <p:ph type="title"/>
          </p:nvPr>
        </p:nvSpPr>
        <p:spPr>
          <a:xfrm>
            <a:off x="628650" y="365127"/>
            <a:ext cx="7886700" cy="808766"/>
          </a:xfrm>
        </p:spPr>
        <p:txBody>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1272746"/>
            <a:ext cx="7886700" cy="4904217"/>
          </a:xfrm>
        </p:spPr>
        <p:txBody>
          <a:bodyPr>
            <a:normAutofit/>
          </a:bodyPr>
          <a:lstStyle/>
          <a:p>
            <a:r>
              <a:rPr lang="en-US" altLang="ja-JP" sz="2000" dirty="0"/>
              <a:t>3</a:t>
            </a:r>
            <a:r>
              <a:rPr kumimoji="1" lang="ja-JP" altLang="en-US" sz="2000" dirty="0" smtClean="0"/>
              <a:t>関節時ロボットアームにおける各手法の各試行での行動数の推移</a:t>
            </a:r>
            <a:endParaRPr kumimoji="1" lang="ja-JP" altLang="en-US" sz="2000" dirty="0"/>
          </a:p>
        </p:txBody>
      </p:sp>
      <p:sp>
        <p:nvSpPr>
          <p:cNvPr id="5" name="テキスト ボックス 4"/>
          <p:cNvSpPr txBox="1"/>
          <p:nvPr/>
        </p:nvSpPr>
        <p:spPr>
          <a:xfrm>
            <a:off x="834597" y="5602194"/>
            <a:ext cx="3666388" cy="400110"/>
          </a:xfrm>
          <a:prstGeom prst="rect">
            <a:avLst/>
          </a:prstGeom>
          <a:noFill/>
        </p:spPr>
        <p:txBody>
          <a:bodyPr wrap="none" rtlCol="0">
            <a:spAutoFit/>
          </a:bodyPr>
          <a:lstStyle/>
          <a:p>
            <a:r>
              <a:rPr kumimoji="1" lang="ja-JP" altLang="en-US" sz="2000" dirty="0" smtClean="0"/>
              <a:t>（</a:t>
            </a:r>
            <a:r>
              <a:rPr kumimoji="1" lang="en-US" altLang="ja-JP" sz="2000" dirty="0" smtClean="0"/>
              <a:t>a</a:t>
            </a:r>
            <a:r>
              <a:rPr kumimoji="1" lang="ja-JP" altLang="en-US" sz="2000" dirty="0" smtClean="0"/>
              <a:t>）</a:t>
            </a:r>
            <a:r>
              <a:rPr lang="ja-JP" altLang="en-US" sz="2000" dirty="0" smtClean="0"/>
              <a:t>：</a:t>
            </a:r>
            <a:r>
              <a:rPr lang="ja-JP" altLang="en-US" sz="2000" dirty="0"/>
              <a:t>協調</a:t>
            </a:r>
            <a:r>
              <a:rPr lang="ja-JP" altLang="en-US" sz="2000" dirty="0" smtClean="0"/>
              <a:t>なしマルチ</a:t>
            </a:r>
            <a:r>
              <a:rPr lang="ja-JP" altLang="en-US" sz="2000" dirty="0"/>
              <a:t>エージェント</a:t>
            </a:r>
            <a:endParaRPr kumimoji="1" lang="ja-JP" altLang="en-US" sz="2000" dirty="0"/>
          </a:p>
        </p:txBody>
      </p:sp>
      <p:sp>
        <p:nvSpPr>
          <p:cNvPr id="6" name="テキスト ボックス 5"/>
          <p:cNvSpPr txBox="1"/>
          <p:nvPr/>
        </p:nvSpPr>
        <p:spPr>
          <a:xfrm>
            <a:off x="5941209" y="5602194"/>
            <a:ext cx="1729961" cy="400110"/>
          </a:xfrm>
          <a:prstGeom prst="rect">
            <a:avLst/>
          </a:prstGeom>
          <a:noFill/>
        </p:spPr>
        <p:txBody>
          <a:bodyPr wrap="none" rtlCol="0">
            <a:spAutoFit/>
          </a:bodyPr>
          <a:lstStyle/>
          <a:p>
            <a:r>
              <a:rPr kumimoji="1" lang="ja-JP" altLang="en-US" sz="2000" dirty="0" smtClean="0"/>
              <a:t>（</a:t>
            </a:r>
            <a:r>
              <a:rPr lang="en-US" altLang="ja-JP" sz="2000" dirty="0"/>
              <a:t>b</a:t>
            </a:r>
            <a:r>
              <a:rPr kumimoji="1" lang="ja-JP" altLang="en-US" sz="2000" dirty="0" smtClean="0"/>
              <a:t>）</a:t>
            </a:r>
            <a:r>
              <a:rPr lang="ja-JP" altLang="en-US" sz="2000" dirty="0" smtClean="0"/>
              <a:t>：提案手法</a:t>
            </a:r>
            <a:endParaRPr kumimoji="1" lang="ja-JP" altLang="en-US" sz="2000" dirty="0"/>
          </a:p>
        </p:txBody>
      </p:sp>
      <p:sp>
        <p:nvSpPr>
          <p:cNvPr id="11" name="正方形/長方形 10"/>
          <p:cNvSpPr/>
          <p:nvPr/>
        </p:nvSpPr>
        <p:spPr>
          <a:xfrm>
            <a:off x="439532" y="5015607"/>
            <a:ext cx="8465927" cy="4475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216" y="5083955"/>
            <a:ext cx="3672887" cy="524698"/>
          </a:xfrm>
          <a:prstGeom prst="rect">
            <a:avLst/>
          </a:prstGeom>
        </p:spPr>
      </p:pic>
      <p:pic>
        <p:nvPicPr>
          <p:cNvPr id="15" name="図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1353" y="5046355"/>
            <a:ext cx="3672887" cy="524698"/>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530" y="2321972"/>
            <a:ext cx="597122" cy="2659906"/>
          </a:xfrm>
          <a:prstGeom prst="rect">
            <a:avLst/>
          </a:prstGeom>
        </p:spPr>
      </p:pic>
      <p:pic>
        <p:nvPicPr>
          <p:cNvPr id="16" name="図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7568" y="2330989"/>
            <a:ext cx="597122" cy="2659906"/>
          </a:xfrm>
          <a:prstGeom prst="rect">
            <a:avLst/>
          </a:prstGeom>
        </p:spPr>
      </p:pic>
      <p:pic>
        <p:nvPicPr>
          <p:cNvPr id="13" name="図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753" y="2288630"/>
            <a:ext cx="607380" cy="2705605"/>
          </a:xfrm>
          <a:prstGeom prst="rect">
            <a:avLst/>
          </a:prstGeom>
        </p:spPr>
      </p:pic>
      <p:pic>
        <p:nvPicPr>
          <p:cNvPr id="17" name="図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3439" y="2300986"/>
            <a:ext cx="607380" cy="2705605"/>
          </a:xfrm>
          <a:prstGeom prst="rect">
            <a:avLst/>
          </a:prstGeom>
        </p:spPr>
      </p:pic>
    </p:spTree>
    <p:extLst>
      <p:ext uri="{BB962C8B-B14F-4D97-AF65-F5344CB8AC3E}">
        <p14:creationId xmlns:p14="http://schemas.microsoft.com/office/powerpoint/2010/main" val="3358086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図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454" y="2322553"/>
            <a:ext cx="4006600" cy="3004950"/>
          </a:xfrm>
          <a:prstGeom prst="rect">
            <a:avLst/>
          </a:prstGeom>
        </p:spPr>
      </p:pic>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550" y="2380738"/>
            <a:ext cx="3926177" cy="2944633"/>
          </a:xfrm>
          <a:prstGeom prst="rect">
            <a:avLst/>
          </a:prstGeom>
        </p:spPr>
      </p:pic>
      <p:sp>
        <p:nvSpPr>
          <p:cNvPr id="2" name="タイトル 1"/>
          <p:cNvSpPr>
            <a:spLocks noGrp="1"/>
          </p:cNvSpPr>
          <p:nvPr>
            <p:ph type="title"/>
          </p:nvPr>
        </p:nvSpPr>
        <p:spPr>
          <a:xfrm>
            <a:off x="628650" y="365127"/>
            <a:ext cx="7886700" cy="808766"/>
          </a:xfrm>
        </p:spPr>
        <p:txBody>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1272746"/>
            <a:ext cx="7886700" cy="4904217"/>
          </a:xfrm>
        </p:spPr>
        <p:txBody>
          <a:bodyPr>
            <a:normAutofit/>
          </a:bodyPr>
          <a:lstStyle/>
          <a:p>
            <a:r>
              <a:rPr lang="en-US" altLang="ja-JP" sz="2000" dirty="0"/>
              <a:t>3</a:t>
            </a:r>
            <a:r>
              <a:rPr kumimoji="1" lang="ja-JP" altLang="en-US" sz="2000" dirty="0" smtClean="0"/>
              <a:t>関節時ロボットアームにおける各手法の各試行での行動数の推移（</a:t>
            </a:r>
            <a:r>
              <a:rPr kumimoji="1" lang="en-US" altLang="ja-JP" sz="2000" dirty="0" smtClean="0"/>
              <a:t>1</a:t>
            </a:r>
            <a:r>
              <a:rPr kumimoji="1" lang="ja-JP" altLang="en-US" sz="2000" dirty="0" smtClean="0"/>
              <a:t>試行から</a:t>
            </a:r>
            <a:r>
              <a:rPr kumimoji="1" lang="en-US" altLang="ja-JP" sz="2000" dirty="0" smtClean="0"/>
              <a:t>1000</a:t>
            </a:r>
            <a:r>
              <a:rPr kumimoji="1" lang="ja-JP" altLang="en-US" sz="2000" dirty="0" smtClean="0"/>
              <a:t>試行）</a:t>
            </a:r>
            <a:endParaRPr kumimoji="1" lang="ja-JP" altLang="en-US" sz="2000" dirty="0"/>
          </a:p>
        </p:txBody>
      </p:sp>
      <p:sp>
        <p:nvSpPr>
          <p:cNvPr id="5" name="テキスト ボックス 4"/>
          <p:cNvSpPr txBox="1"/>
          <p:nvPr/>
        </p:nvSpPr>
        <p:spPr>
          <a:xfrm>
            <a:off x="1024070" y="5602194"/>
            <a:ext cx="2954655" cy="400110"/>
          </a:xfrm>
          <a:prstGeom prst="rect">
            <a:avLst/>
          </a:prstGeom>
          <a:noFill/>
        </p:spPr>
        <p:txBody>
          <a:bodyPr wrap="none" rtlCol="0">
            <a:spAutoFit/>
          </a:bodyPr>
          <a:lstStyle/>
          <a:p>
            <a:r>
              <a:rPr kumimoji="1" lang="ja-JP" altLang="en-US" sz="2000" dirty="0" smtClean="0"/>
              <a:t>（</a:t>
            </a:r>
            <a:r>
              <a:rPr kumimoji="1" lang="en-US" altLang="ja-JP" sz="2000" dirty="0" smtClean="0"/>
              <a:t>a</a:t>
            </a:r>
            <a:r>
              <a:rPr kumimoji="1" lang="ja-JP" altLang="en-US" sz="2000" dirty="0" smtClean="0"/>
              <a:t>）</a:t>
            </a:r>
            <a:r>
              <a:rPr lang="ja-JP" altLang="en-US" sz="2000" dirty="0" smtClean="0"/>
              <a:t>：シングルエージェント</a:t>
            </a:r>
            <a:endParaRPr kumimoji="1" lang="ja-JP" altLang="en-US" sz="2000" dirty="0"/>
          </a:p>
        </p:txBody>
      </p:sp>
      <p:sp>
        <p:nvSpPr>
          <p:cNvPr id="6" name="テキスト ボックス 5"/>
          <p:cNvSpPr txBox="1"/>
          <p:nvPr/>
        </p:nvSpPr>
        <p:spPr>
          <a:xfrm>
            <a:off x="5941209" y="5602194"/>
            <a:ext cx="1729961" cy="400110"/>
          </a:xfrm>
          <a:prstGeom prst="rect">
            <a:avLst/>
          </a:prstGeom>
          <a:noFill/>
        </p:spPr>
        <p:txBody>
          <a:bodyPr wrap="none" rtlCol="0">
            <a:spAutoFit/>
          </a:bodyPr>
          <a:lstStyle/>
          <a:p>
            <a:r>
              <a:rPr kumimoji="1" lang="ja-JP" altLang="en-US" sz="2000" dirty="0" smtClean="0"/>
              <a:t>（</a:t>
            </a:r>
            <a:r>
              <a:rPr lang="en-US" altLang="ja-JP" sz="2000" dirty="0"/>
              <a:t>b</a:t>
            </a:r>
            <a:r>
              <a:rPr kumimoji="1" lang="ja-JP" altLang="en-US" sz="2000" dirty="0" smtClean="0"/>
              <a:t>）</a:t>
            </a:r>
            <a:r>
              <a:rPr lang="ja-JP" altLang="en-US" sz="2000" dirty="0" smtClean="0"/>
              <a:t>：提案手法</a:t>
            </a:r>
            <a:endParaRPr kumimoji="1" lang="ja-JP" altLang="en-US" sz="2000" dirty="0"/>
          </a:p>
        </p:txBody>
      </p:sp>
      <p:sp>
        <p:nvSpPr>
          <p:cNvPr id="11" name="正方形/長方形 10"/>
          <p:cNvSpPr/>
          <p:nvPr/>
        </p:nvSpPr>
        <p:spPr>
          <a:xfrm>
            <a:off x="439532" y="5015607"/>
            <a:ext cx="8465927" cy="4475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530" y="2321972"/>
            <a:ext cx="597122" cy="2659906"/>
          </a:xfrm>
          <a:prstGeom prst="rect">
            <a:avLst/>
          </a:prstGeom>
        </p:spPr>
      </p:pic>
      <p:pic>
        <p:nvPicPr>
          <p:cNvPr id="16" name="図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7568" y="2330989"/>
            <a:ext cx="597122" cy="2659906"/>
          </a:xfrm>
          <a:prstGeom prst="rect">
            <a:avLst/>
          </a:prstGeom>
        </p:spPr>
      </p:pic>
      <p:pic>
        <p:nvPicPr>
          <p:cNvPr id="12" name="図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799" y="5020801"/>
            <a:ext cx="3504639" cy="468888"/>
          </a:xfrm>
          <a:prstGeom prst="rect">
            <a:avLst/>
          </a:prstGeom>
        </p:spPr>
      </p:pic>
      <p:pic>
        <p:nvPicPr>
          <p:cNvPr id="17" name="図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2241" y="5044444"/>
            <a:ext cx="3504639" cy="468888"/>
          </a:xfrm>
          <a:prstGeom prst="rect">
            <a:avLst/>
          </a:prstGeom>
        </p:spPr>
      </p:pic>
      <p:pic>
        <p:nvPicPr>
          <p:cNvPr id="14" name="図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753" y="2288630"/>
            <a:ext cx="607380" cy="2705605"/>
          </a:xfrm>
          <a:prstGeom prst="rect">
            <a:avLst/>
          </a:prstGeom>
        </p:spPr>
      </p:pic>
      <p:pic>
        <p:nvPicPr>
          <p:cNvPr id="15" name="図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6235" y="2325701"/>
            <a:ext cx="607380" cy="2705605"/>
          </a:xfrm>
          <a:prstGeom prst="rect">
            <a:avLst/>
          </a:prstGeom>
        </p:spPr>
      </p:pic>
    </p:spTree>
    <p:extLst>
      <p:ext uri="{BB962C8B-B14F-4D97-AF65-F5344CB8AC3E}">
        <p14:creationId xmlns:p14="http://schemas.microsoft.com/office/powerpoint/2010/main" val="1224914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7550" y="2380738"/>
            <a:ext cx="3926177" cy="2944633"/>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198" y="2328804"/>
            <a:ext cx="3990381" cy="2992786"/>
          </a:xfrm>
          <a:prstGeom prst="rect">
            <a:avLst/>
          </a:prstGeom>
        </p:spPr>
      </p:pic>
      <p:sp>
        <p:nvSpPr>
          <p:cNvPr id="2" name="タイトル 1"/>
          <p:cNvSpPr>
            <a:spLocks noGrp="1"/>
          </p:cNvSpPr>
          <p:nvPr>
            <p:ph type="title"/>
          </p:nvPr>
        </p:nvSpPr>
        <p:spPr>
          <a:xfrm>
            <a:off x="628650" y="365127"/>
            <a:ext cx="7886700" cy="808766"/>
          </a:xfrm>
        </p:spPr>
        <p:txBody>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1272746"/>
            <a:ext cx="7886700" cy="4904217"/>
          </a:xfrm>
        </p:spPr>
        <p:txBody>
          <a:bodyPr>
            <a:normAutofit/>
          </a:bodyPr>
          <a:lstStyle/>
          <a:p>
            <a:r>
              <a:rPr lang="en-US" altLang="ja-JP" sz="2000" dirty="0"/>
              <a:t>3</a:t>
            </a:r>
            <a:r>
              <a:rPr kumimoji="1" lang="ja-JP" altLang="en-US" sz="2000" dirty="0" smtClean="0"/>
              <a:t>関節時ロボットアームにおける各手法の各試行での行動数の推移（</a:t>
            </a:r>
            <a:r>
              <a:rPr kumimoji="1" lang="en-US" altLang="ja-JP" sz="2000" dirty="0" smtClean="0"/>
              <a:t>1</a:t>
            </a:r>
            <a:r>
              <a:rPr kumimoji="1" lang="ja-JP" altLang="en-US" sz="2000" dirty="0" smtClean="0"/>
              <a:t>試行から</a:t>
            </a:r>
            <a:r>
              <a:rPr kumimoji="1" lang="en-US" altLang="ja-JP" sz="2000" dirty="0" smtClean="0"/>
              <a:t>1000</a:t>
            </a:r>
            <a:r>
              <a:rPr kumimoji="1" lang="ja-JP" altLang="en-US" sz="2000" dirty="0" smtClean="0"/>
              <a:t>試行）</a:t>
            </a:r>
            <a:endParaRPr kumimoji="1" lang="ja-JP" altLang="en-US" sz="2000" dirty="0"/>
          </a:p>
        </p:txBody>
      </p:sp>
      <p:sp>
        <p:nvSpPr>
          <p:cNvPr id="5" name="テキスト ボックス 4"/>
          <p:cNvSpPr txBox="1"/>
          <p:nvPr/>
        </p:nvSpPr>
        <p:spPr>
          <a:xfrm>
            <a:off x="834597" y="5602194"/>
            <a:ext cx="3666388" cy="400110"/>
          </a:xfrm>
          <a:prstGeom prst="rect">
            <a:avLst/>
          </a:prstGeom>
          <a:noFill/>
        </p:spPr>
        <p:txBody>
          <a:bodyPr wrap="none" rtlCol="0">
            <a:spAutoFit/>
          </a:bodyPr>
          <a:lstStyle/>
          <a:p>
            <a:r>
              <a:rPr kumimoji="1" lang="ja-JP" altLang="en-US" sz="2000" dirty="0" smtClean="0"/>
              <a:t>（</a:t>
            </a:r>
            <a:r>
              <a:rPr kumimoji="1" lang="en-US" altLang="ja-JP" sz="2000" dirty="0" smtClean="0"/>
              <a:t>a</a:t>
            </a:r>
            <a:r>
              <a:rPr kumimoji="1" lang="ja-JP" altLang="en-US" sz="2000" dirty="0" smtClean="0"/>
              <a:t>）</a:t>
            </a:r>
            <a:r>
              <a:rPr lang="ja-JP" altLang="en-US" sz="2000" dirty="0" smtClean="0"/>
              <a:t>：</a:t>
            </a:r>
            <a:r>
              <a:rPr lang="ja-JP" altLang="en-US" sz="2000" dirty="0"/>
              <a:t>協調</a:t>
            </a:r>
            <a:r>
              <a:rPr lang="ja-JP" altLang="en-US" sz="2000" dirty="0" smtClean="0"/>
              <a:t>なしマルチ</a:t>
            </a:r>
            <a:r>
              <a:rPr lang="ja-JP" altLang="en-US" sz="2000" dirty="0"/>
              <a:t>エージェント</a:t>
            </a:r>
            <a:endParaRPr kumimoji="1" lang="ja-JP" altLang="en-US" sz="2000" dirty="0"/>
          </a:p>
        </p:txBody>
      </p:sp>
      <p:sp>
        <p:nvSpPr>
          <p:cNvPr id="6" name="テキスト ボックス 5"/>
          <p:cNvSpPr txBox="1"/>
          <p:nvPr/>
        </p:nvSpPr>
        <p:spPr>
          <a:xfrm>
            <a:off x="5941209" y="5602194"/>
            <a:ext cx="1729961" cy="400110"/>
          </a:xfrm>
          <a:prstGeom prst="rect">
            <a:avLst/>
          </a:prstGeom>
          <a:noFill/>
        </p:spPr>
        <p:txBody>
          <a:bodyPr wrap="none" rtlCol="0">
            <a:spAutoFit/>
          </a:bodyPr>
          <a:lstStyle/>
          <a:p>
            <a:r>
              <a:rPr kumimoji="1" lang="ja-JP" altLang="en-US" sz="2000" dirty="0" smtClean="0"/>
              <a:t>（</a:t>
            </a:r>
            <a:r>
              <a:rPr lang="en-US" altLang="ja-JP" sz="2000" dirty="0"/>
              <a:t>b</a:t>
            </a:r>
            <a:r>
              <a:rPr kumimoji="1" lang="ja-JP" altLang="en-US" sz="2000" dirty="0" smtClean="0"/>
              <a:t>）</a:t>
            </a:r>
            <a:r>
              <a:rPr lang="ja-JP" altLang="en-US" sz="2000" dirty="0" smtClean="0"/>
              <a:t>：提案手法</a:t>
            </a:r>
            <a:endParaRPr kumimoji="1" lang="ja-JP" altLang="en-US" sz="2000" dirty="0"/>
          </a:p>
        </p:txBody>
      </p:sp>
      <p:sp>
        <p:nvSpPr>
          <p:cNvPr id="11" name="正方形/長方形 10"/>
          <p:cNvSpPr/>
          <p:nvPr/>
        </p:nvSpPr>
        <p:spPr>
          <a:xfrm>
            <a:off x="439532" y="5015607"/>
            <a:ext cx="8465927" cy="4475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530" y="2321972"/>
            <a:ext cx="597122" cy="2659906"/>
          </a:xfrm>
          <a:prstGeom prst="rect">
            <a:avLst/>
          </a:prstGeom>
        </p:spPr>
      </p:pic>
      <p:pic>
        <p:nvPicPr>
          <p:cNvPr id="16" name="図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7568" y="2330989"/>
            <a:ext cx="597122" cy="2659906"/>
          </a:xfrm>
          <a:prstGeom prst="rect">
            <a:avLst/>
          </a:prstGeom>
        </p:spPr>
      </p:pic>
      <p:pic>
        <p:nvPicPr>
          <p:cNvPr id="12" name="図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799" y="5020801"/>
            <a:ext cx="3504639" cy="468888"/>
          </a:xfrm>
          <a:prstGeom prst="rect">
            <a:avLst/>
          </a:prstGeom>
        </p:spPr>
      </p:pic>
      <p:pic>
        <p:nvPicPr>
          <p:cNvPr id="17" name="図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2241" y="5044444"/>
            <a:ext cx="3504639" cy="468888"/>
          </a:xfrm>
          <a:prstGeom prst="rect">
            <a:avLst/>
          </a:prstGeom>
        </p:spPr>
      </p:pic>
      <p:pic>
        <p:nvPicPr>
          <p:cNvPr id="13" name="図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6396" y="2313344"/>
            <a:ext cx="607380" cy="2705605"/>
          </a:xfrm>
          <a:prstGeom prst="rect">
            <a:avLst/>
          </a:prstGeom>
        </p:spPr>
      </p:pic>
      <p:pic>
        <p:nvPicPr>
          <p:cNvPr id="14" name="図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5309" y="2335039"/>
            <a:ext cx="607380" cy="2705605"/>
          </a:xfrm>
          <a:prstGeom prst="rect">
            <a:avLst/>
          </a:prstGeom>
        </p:spPr>
      </p:pic>
    </p:spTree>
    <p:extLst>
      <p:ext uri="{BB962C8B-B14F-4D97-AF65-F5344CB8AC3E}">
        <p14:creationId xmlns:p14="http://schemas.microsoft.com/office/powerpoint/2010/main" val="3845707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 name="図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973" y="2294541"/>
            <a:ext cx="4056500" cy="3042375"/>
          </a:xfrm>
          <a:prstGeom prst="rect">
            <a:avLst/>
          </a:prstGeom>
        </p:spPr>
      </p:pic>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1105" y="2264306"/>
            <a:ext cx="4085968" cy="3064476"/>
          </a:xfrm>
          <a:prstGeom prst="rect">
            <a:avLst/>
          </a:prstGeom>
        </p:spPr>
      </p:pic>
      <p:sp>
        <p:nvSpPr>
          <p:cNvPr id="2" name="タイトル 1"/>
          <p:cNvSpPr>
            <a:spLocks noGrp="1"/>
          </p:cNvSpPr>
          <p:nvPr>
            <p:ph type="title"/>
          </p:nvPr>
        </p:nvSpPr>
        <p:spPr>
          <a:xfrm>
            <a:off x="628650" y="365127"/>
            <a:ext cx="7886700" cy="808766"/>
          </a:xfrm>
        </p:spPr>
        <p:txBody>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1272746"/>
            <a:ext cx="7886700" cy="4904217"/>
          </a:xfrm>
        </p:spPr>
        <p:txBody>
          <a:bodyPr>
            <a:normAutofit/>
          </a:bodyPr>
          <a:lstStyle/>
          <a:p>
            <a:r>
              <a:rPr lang="en-US" altLang="ja-JP" sz="2000" dirty="0"/>
              <a:t>3</a:t>
            </a:r>
            <a:r>
              <a:rPr kumimoji="1" lang="ja-JP" altLang="en-US" sz="2000" dirty="0" smtClean="0"/>
              <a:t>関節時ロボットアームにおける各手法の各試行での行動数の推移（</a:t>
            </a:r>
            <a:r>
              <a:rPr kumimoji="1" lang="en-US" altLang="ja-JP" sz="2000" dirty="0" smtClean="0"/>
              <a:t>199000</a:t>
            </a:r>
            <a:r>
              <a:rPr kumimoji="1" lang="ja-JP" altLang="en-US" sz="2000" dirty="0" smtClean="0"/>
              <a:t>試行から</a:t>
            </a:r>
            <a:r>
              <a:rPr lang="en-US" altLang="ja-JP" sz="2000" dirty="0"/>
              <a:t>200</a:t>
            </a:r>
            <a:r>
              <a:rPr kumimoji="1" lang="en-US" altLang="ja-JP" sz="2000" dirty="0" smtClean="0"/>
              <a:t>000</a:t>
            </a:r>
            <a:r>
              <a:rPr kumimoji="1" lang="ja-JP" altLang="en-US" sz="2000" dirty="0" smtClean="0"/>
              <a:t>試行）</a:t>
            </a:r>
            <a:endParaRPr kumimoji="1" lang="ja-JP" altLang="en-US" sz="2000" dirty="0"/>
          </a:p>
        </p:txBody>
      </p:sp>
      <p:sp>
        <p:nvSpPr>
          <p:cNvPr id="5" name="テキスト ボックス 4"/>
          <p:cNvSpPr txBox="1"/>
          <p:nvPr/>
        </p:nvSpPr>
        <p:spPr>
          <a:xfrm>
            <a:off x="1205301" y="5602194"/>
            <a:ext cx="2954655" cy="400110"/>
          </a:xfrm>
          <a:prstGeom prst="rect">
            <a:avLst/>
          </a:prstGeom>
          <a:noFill/>
        </p:spPr>
        <p:txBody>
          <a:bodyPr wrap="none" rtlCol="0">
            <a:spAutoFit/>
          </a:bodyPr>
          <a:lstStyle/>
          <a:p>
            <a:r>
              <a:rPr kumimoji="1" lang="ja-JP" altLang="en-US" sz="2000" dirty="0" smtClean="0"/>
              <a:t>（</a:t>
            </a:r>
            <a:r>
              <a:rPr kumimoji="1" lang="en-US" altLang="ja-JP" sz="2000" dirty="0" smtClean="0"/>
              <a:t>a</a:t>
            </a:r>
            <a:r>
              <a:rPr kumimoji="1" lang="ja-JP" altLang="en-US" sz="2000" dirty="0" smtClean="0"/>
              <a:t>）</a:t>
            </a:r>
            <a:r>
              <a:rPr lang="ja-JP" altLang="en-US" sz="2000" dirty="0" smtClean="0"/>
              <a:t>：シングルエージェント</a:t>
            </a:r>
            <a:endParaRPr kumimoji="1" lang="ja-JP" altLang="en-US" sz="2000" dirty="0"/>
          </a:p>
        </p:txBody>
      </p:sp>
      <p:sp>
        <p:nvSpPr>
          <p:cNvPr id="6" name="テキスト ボックス 5"/>
          <p:cNvSpPr txBox="1"/>
          <p:nvPr/>
        </p:nvSpPr>
        <p:spPr>
          <a:xfrm>
            <a:off x="5941209" y="5602194"/>
            <a:ext cx="1729961" cy="400110"/>
          </a:xfrm>
          <a:prstGeom prst="rect">
            <a:avLst/>
          </a:prstGeom>
          <a:noFill/>
        </p:spPr>
        <p:txBody>
          <a:bodyPr wrap="none" rtlCol="0">
            <a:spAutoFit/>
          </a:bodyPr>
          <a:lstStyle/>
          <a:p>
            <a:r>
              <a:rPr kumimoji="1" lang="ja-JP" altLang="en-US" sz="2000" dirty="0" smtClean="0"/>
              <a:t>（</a:t>
            </a:r>
            <a:r>
              <a:rPr lang="en-US" altLang="ja-JP" sz="2000" dirty="0"/>
              <a:t>b</a:t>
            </a:r>
            <a:r>
              <a:rPr kumimoji="1" lang="ja-JP" altLang="en-US" sz="2000" dirty="0" smtClean="0"/>
              <a:t>）</a:t>
            </a:r>
            <a:r>
              <a:rPr lang="ja-JP" altLang="en-US" sz="2000" dirty="0" smtClean="0"/>
              <a:t>：提案手法</a:t>
            </a:r>
            <a:endParaRPr kumimoji="1" lang="ja-JP" altLang="en-US" sz="2000" dirty="0"/>
          </a:p>
        </p:txBody>
      </p:sp>
      <p:sp>
        <p:nvSpPr>
          <p:cNvPr id="11" name="正方形/長方形 10"/>
          <p:cNvSpPr/>
          <p:nvPr/>
        </p:nvSpPr>
        <p:spPr>
          <a:xfrm>
            <a:off x="439532" y="5015607"/>
            <a:ext cx="8465927" cy="4475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004" y="5055347"/>
            <a:ext cx="3641574" cy="421022"/>
          </a:xfrm>
          <a:prstGeom prst="rect">
            <a:avLst/>
          </a:prstGeom>
        </p:spPr>
      </p:pic>
      <p:pic>
        <p:nvPicPr>
          <p:cNvPr id="18" name="図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5875" y="5015607"/>
            <a:ext cx="3641574" cy="421022"/>
          </a:xfrm>
          <a:prstGeom prst="rect">
            <a:avLst/>
          </a:prstGeom>
        </p:spPr>
      </p:pic>
      <p:pic>
        <p:nvPicPr>
          <p:cNvPr id="15" name="図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582" y="2364258"/>
            <a:ext cx="655754" cy="2616947"/>
          </a:xfrm>
          <a:prstGeom prst="rect">
            <a:avLst/>
          </a:prstGeom>
        </p:spPr>
      </p:pic>
      <p:pic>
        <p:nvPicPr>
          <p:cNvPr id="19" name="図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1821" y="2346684"/>
            <a:ext cx="655754" cy="2616947"/>
          </a:xfrm>
          <a:prstGeom prst="rect">
            <a:avLst/>
          </a:prstGeom>
        </p:spPr>
      </p:pic>
      <p:pic>
        <p:nvPicPr>
          <p:cNvPr id="4" name="図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338" y="2326092"/>
            <a:ext cx="664650" cy="2652448"/>
          </a:xfrm>
          <a:prstGeom prst="rect">
            <a:avLst/>
          </a:prstGeom>
        </p:spPr>
      </p:pic>
      <p:pic>
        <p:nvPicPr>
          <p:cNvPr id="14" name="図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0455" y="2344626"/>
            <a:ext cx="664650" cy="2652448"/>
          </a:xfrm>
          <a:prstGeom prst="rect">
            <a:avLst/>
          </a:prstGeom>
        </p:spPr>
      </p:pic>
    </p:spTree>
    <p:extLst>
      <p:ext uri="{BB962C8B-B14F-4D97-AF65-F5344CB8AC3E}">
        <p14:creationId xmlns:p14="http://schemas.microsoft.com/office/powerpoint/2010/main" val="428040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593" y="2288454"/>
            <a:ext cx="4075739" cy="3056804"/>
          </a:xfrm>
          <a:prstGeom prst="rect">
            <a:avLst/>
          </a:prstGeom>
        </p:spPr>
      </p:pic>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1105" y="2264306"/>
            <a:ext cx="4085968" cy="3064476"/>
          </a:xfrm>
          <a:prstGeom prst="rect">
            <a:avLst/>
          </a:prstGeom>
        </p:spPr>
      </p:pic>
      <p:sp>
        <p:nvSpPr>
          <p:cNvPr id="2" name="タイトル 1"/>
          <p:cNvSpPr>
            <a:spLocks noGrp="1"/>
          </p:cNvSpPr>
          <p:nvPr>
            <p:ph type="title"/>
          </p:nvPr>
        </p:nvSpPr>
        <p:spPr>
          <a:xfrm>
            <a:off x="628650" y="365127"/>
            <a:ext cx="7886700" cy="808766"/>
          </a:xfrm>
        </p:spPr>
        <p:txBody>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1272746"/>
            <a:ext cx="7886700" cy="4904217"/>
          </a:xfrm>
        </p:spPr>
        <p:txBody>
          <a:bodyPr>
            <a:normAutofit/>
          </a:bodyPr>
          <a:lstStyle/>
          <a:p>
            <a:r>
              <a:rPr lang="en-US" altLang="ja-JP" sz="2000" dirty="0"/>
              <a:t>3</a:t>
            </a:r>
            <a:r>
              <a:rPr kumimoji="1" lang="ja-JP" altLang="en-US" sz="2000" dirty="0" smtClean="0"/>
              <a:t>関節時ロボットアームにおける各手法の各試行での行動数の推移（</a:t>
            </a:r>
            <a:r>
              <a:rPr kumimoji="1" lang="en-US" altLang="ja-JP" sz="2000" dirty="0" smtClean="0"/>
              <a:t>199000</a:t>
            </a:r>
            <a:r>
              <a:rPr kumimoji="1" lang="ja-JP" altLang="en-US" sz="2000" dirty="0" smtClean="0"/>
              <a:t>試行から</a:t>
            </a:r>
            <a:r>
              <a:rPr lang="en-US" altLang="ja-JP" sz="2000" dirty="0"/>
              <a:t>200</a:t>
            </a:r>
            <a:r>
              <a:rPr kumimoji="1" lang="en-US" altLang="ja-JP" sz="2000" dirty="0" smtClean="0"/>
              <a:t>000</a:t>
            </a:r>
            <a:r>
              <a:rPr kumimoji="1" lang="ja-JP" altLang="en-US" sz="2000" dirty="0" smtClean="0"/>
              <a:t>試行）</a:t>
            </a:r>
            <a:endParaRPr kumimoji="1" lang="ja-JP" altLang="en-US" sz="2000" dirty="0"/>
          </a:p>
        </p:txBody>
      </p:sp>
      <p:sp>
        <p:nvSpPr>
          <p:cNvPr id="5" name="テキスト ボックス 4"/>
          <p:cNvSpPr txBox="1"/>
          <p:nvPr/>
        </p:nvSpPr>
        <p:spPr>
          <a:xfrm>
            <a:off x="834597" y="5602194"/>
            <a:ext cx="3666388" cy="400110"/>
          </a:xfrm>
          <a:prstGeom prst="rect">
            <a:avLst/>
          </a:prstGeom>
          <a:noFill/>
        </p:spPr>
        <p:txBody>
          <a:bodyPr wrap="none" rtlCol="0">
            <a:spAutoFit/>
          </a:bodyPr>
          <a:lstStyle/>
          <a:p>
            <a:r>
              <a:rPr kumimoji="1" lang="ja-JP" altLang="en-US" sz="2000" dirty="0" smtClean="0"/>
              <a:t>（</a:t>
            </a:r>
            <a:r>
              <a:rPr kumimoji="1" lang="en-US" altLang="ja-JP" sz="2000" dirty="0" smtClean="0"/>
              <a:t>a</a:t>
            </a:r>
            <a:r>
              <a:rPr kumimoji="1" lang="ja-JP" altLang="en-US" sz="2000" dirty="0" smtClean="0"/>
              <a:t>）</a:t>
            </a:r>
            <a:r>
              <a:rPr lang="ja-JP" altLang="en-US" sz="2000" dirty="0" smtClean="0"/>
              <a:t>：</a:t>
            </a:r>
            <a:r>
              <a:rPr lang="ja-JP" altLang="en-US" sz="2000" dirty="0"/>
              <a:t>協調</a:t>
            </a:r>
            <a:r>
              <a:rPr lang="ja-JP" altLang="en-US" sz="2000" dirty="0" smtClean="0"/>
              <a:t>なしマルチ</a:t>
            </a:r>
            <a:r>
              <a:rPr lang="ja-JP" altLang="en-US" sz="2000" dirty="0"/>
              <a:t>エージェント</a:t>
            </a:r>
            <a:endParaRPr kumimoji="1" lang="ja-JP" altLang="en-US" sz="2000" dirty="0"/>
          </a:p>
        </p:txBody>
      </p:sp>
      <p:sp>
        <p:nvSpPr>
          <p:cNvPr id="6" name="テキスト ボックス 5"/>
          <p:cNvSpPr txBox="1"/>
          <p:nvPr/>
        </p:nvSpPr>
        <p:spPr>
          <a:xfrm>
            <a:off x="5941209" y="5602194"/>
            <a:ext cx="1729961" cy="400110"/>
          </a:xfrm>
          <a:prstGeom prst="rect">
            <a:avLst/>
          </a:prstGeom>
          <a:noFill/>
        </p:spPr>
        <p:txBody>
          <a:bodyPr wrap="none" rtlCol="0">
            <a:spAutoFit/>
          </a:bodyPr>
          <a:lstStyle/>
          <a:p>
            <a:r>
              <a:rPr kumimoji="1" lang="ja-JP" altLang="en-US" sz="2000" dirty="0" smtClean="0"/>
              <a:t>（</a:t>
            </a:r>
            <a:r>
              <a:rPr lang="en-US" altLang="ja-JP" sz="2000" dirty="0"/>
              <a:t>b</a:t>
            </a:r>
            <a:r>
              <a:rPr kumimoji="1" lang="ja-JP" altLang="en-US" sz="2000" dirty="0" smtClean="0"/>
              <a:t>）</a:t>
            </a:r>
            <a:r>
              <a:rPr lang="ja-JP" altLang="en-US" sz="2000" dirty="0" smtClean="0"/>
              <a:t>：提案手法</a:t>
            </a:r>
            <a:endParaRPr kumimoji="1" lang="ja-JP" altLang="en-US" sz="2000" dirty="0"/>
          </a:p>
        </p:txBody>
      </p:sp>
      <p:sp>
        <p:nvSpPr>
          <p:cNvPr id="11" name="正方形/長方形 10"/>
          <p:cNvSpPr/>
          <p:nvPr/>
        </p:nvSpPr>
        <p:spPr>
          <a:xfrm>
            <a:off x="439532" y="5015607"/>
            <a:ext cx="8465927" cy="4475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004" y="5055347"/>
            <a:ext cx="3641574" cy="421022"/>
          </a:xfrm>
          <a:prstGeom prst="rect">
            <a:avLst/>
          </a:prstGeom>
        </p:spPr>
      </p:pic>
      <p:pic>
        <p:nvPicPr>
          <p:cNvPr id="18" name="図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5875" y="5015607"/>
            <a:ext cx="3641574" cy="421022"/>
          </a:xfrm>
          <a:prstGeom prst="rect">
            <a:avLst/>
          </a:prstGeom>
        </p:spPr>
      </p:pic>
      <p:pic>
        <p:nvPicPr>
          <p:cNvPr id="15" name="図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582" y="2364258"/>
            <a:ext cx="655754" cy="2616947"/>
          </a:xfrm>
          <a:prstGeom prst="rect">
            <a:avLst/>
          </a:prstGeom>
        </p:spPr>
      </p:pic>
      <p:pic>
        <p:nvPicPr>
          <p:cNvPr id="19" name="図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1821" y="2346684"/>
            <a:ext cx="655754" cy="2616947"/>
          </a:xfrm>
          <a:prstGeom prst="rect">
            <a:avLst/>
          </a:prstGeom>
        </p:spPr>
      </p:pic>
      <p:pic>
        <p:nvPicPr>
          <p:cNvPr id="14" name="図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338" y="2326092"/>
            <a:ext cx="664650" cy="2652448"/>
          </a:xfrm>
          <a:prstGeom prst="rect">
            <a:avLst/>
          </a:prstGeom>
        </p:spPr>
      </p:pic>
      <p:pic>
        <p:nvPicPr>
          <p:cNvPr id="16" name="図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2311183"/>
            <a:ext cx="664650" cy="2652448"/>
          </a:xfrm>
          <a:prstGeom prst="rect">
            <a:avLst/>
          </a:prstGeom>
        </p:spPr>
      </p:pic>
    </p:spTree>
    <p:extLst>
      <p:ext uri="{BB962C8B-B14F-4D97-AF65-F5344CB8AC3E}">
        <p14:creationId xmlns:p14="http://schemas.microsoft.com/office/powerpoint/2010/main" val="3016709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499" y="1597957"/>
            <a:ext cx="6096000" cy="4572000"/>
          </a:xfrm>
          <a:prstGeom prst="rect">
            <a:avLst/>
          </a:prstGeom>
        </p:spPr>
      </p:pic>
      <p:sp>
        <p:nvSpPr>
          <p:cNvPr id="2" name="タイトル 1"/>
          <p:cNvSpPr>
            <a:spLocks noGrp="1"/>
          </p:cNvSpPr>
          <p:nvPr>
            <p:ph type="title"/>
          </p:nvPr>
        </p:nvSpPr>
        <p:spPr>
          <a:xfrm>
            <a:off x="628650" y="365127"/>
            <a:ext cx="7886700" cy="672842"/>
          </a:xfrm>
        </p:spPr>
        <p:txBody>
          <a:bodyPr>
            <a:normAutofit fontScale="90000"/>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1037969"/>
            <a:ext cx="7886700" cy="5138994"/>
          </a:xfrm>
        </p:spPr>
        <p:txBody>
          <a:bodyPr/>
          <a:lstStyle/>
          <a:p>
            <a:r>
              <a:rPr lang="en-US" altLang="ja-JP" sz="2000" dirty="0" smtClean="0"/>
              <a:t>3</a:t>
            </a:r>
            <a:r>
              <a:rPr lang="ja-JP" altLang="en-US" sz="2000" dirty="0" smtClean="0"/>
              <a:t>関節</a:t>
            </a:r>
            <a:r>
              <a:rPr lang="ja-JP" altLang="en-US" sz="2000" dirty="0"/>
              <a:t>時ロボットアームにおける各手法</a:t>
            </a:r>
            <a:r>
              <a:rPr kumimoji="1" lang="ja-JP" altLang="en-US" sz="2000" dirty="0" smtClean="0"/>
              <a:t>の各試行時点での累計行動数</a:t>
            </a:r>
            <a:endParaRPr kumimoji="1" lang="ja-JP" altLang="en-US" sz="2000" dirty="0"/>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1745" y="5648583"/>
            <a:ext cx="5103856" cy="729122"/>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3251" y="1710811"/>
            <a:ext cx="2580749" cy="688440"/>
          </a:xfrm>
          <a:prstGeom prst="rect">
            <a:avLst/>
          </a:prstGeom>
        </p:spPr>
      </p:pic>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78" y="1579003"/>
            <a:ext cx="1657350" cy="4114800"/>
          </a:xfrm>
          <a:prstGeom prst="rect">
            <a:avLst/>
          </a:prstGeom>
        </p:spPr>
      </p:pic>
      <p:pic>
        <p:nvPicPr>
          <p:cNvPr id="6" name="図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49" y="1590951"/>
            <a:ext cx="1657350" cy="4114800"/>
          </a:xfrm>
          <a:prstGeom prst="rect">
            <a:avLst/>
          </a:prstGeom>
        </p:spPr>
      </p:pic>
    </p:spTree>
    <p:extLst>
      <p:ext uri="{BB962C8B-B14F-4D97-AF65-F5344CB8AC3E}">
        <p14:creationId xmlns:p14="http://schemas.microsoft.com/office/powerpoint/2010/main" val="1260471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808766"/>
          </a:xfrm>
        </p:spPr>
        <p:txBody>
          <a:bodyPr/>
          <a:lstStyle/>
          <a:p>
            <a:r>
              <a:rPr kumimoji="1" lang="ja-JP" altLang="en-US" dirty="0" smtClean="0"/>
              <a:t>先行研究の問題点</a:t>
            </a:r>
            <a:endParaRPr kumimoji="1" lang="ja-JP" altLang="en-US" dirty="0"/>
          </a:p>
        </p:txBody>
      </p:sp>
      <p:sp>
        <p:nvSpPr>
          <p:cNvPr id="3" name="コンテンツ プレースホルダー 2"/>
          <p:cNvSpPr>
            <a:spLocks noGrp="1"/>
          </p:cNvSpPr>
          <p:nvPr>
            <p:ph idx="1"/>
          </p:nvPr>
        </p:nvSpPr>
        <p:spPr>
          <a:xfrm>
            <a:off x="628650" y="1173893"/>
            <a:ext cx="7886700" cy="481912"/>
          </a:xfrm>
        </p:spPr>
        <p:txBody>
          <a:bodyPr/>
          <a:lstStyle/>
          <a:p>
            <a:r>
              <a:rPr kumimoji="1" lang="ja-JP" altLang="en-US" dirty="0" smtClean="0"/>
              <a:t>問題点によって発生する現象</a:t>
            </a:r>
            <a:endParaRPr kumimoji="1" lang="ja-JP" altLang="en-US" dirty="0"/>
          </a:p>
        </p:txBody>
      </p:sp>
      <p:sp>
        <p:nvSpPr>
          <p:cNvPr id="4" name="テキスト ボックス 3"/>
          <p:cNvSpPr txBox="1"/>
          <p:nvPr/>
        </p:nvSpPr>
        <p:spPr>
          <a:xfrm>
            <a:off x="877329" y="1719614"/>
            <a:ext cx="7965642" cy="707886"/>
          </a:xfrm>
          <a:prstGeom prst="rect">
            <a:avLst/>
          </a:prstGeom>
          <a:noFill/>
        </p:spPr>
        <p:txBody>
          <a:bodyPr wrap="none" rtlCol="0">
            <a:spAutoFit/>
          </a:bodyPr>
          <a:lstStyle/>
          <a:p>
            <a:pPr marL="285750" indent="-285750">
              <a:buFont typeface="Arial" panose="020B0604020202020204" pitchFamily="34" charset="0"/>
              <a:buChar char="•"/>
            </a:pPr>
            <a:r>
              <a:rPr kumimoji="1" lang="ja-JP" altLang="en-US" sz="2000" dirty="0" smtClean="0"/>
              <a:t>ノイズ等で一部のエージェントが最適行動を選択しないとき</a:t>
            </a:r>
            <a:endParaRPr kumimoji="1" lang="en-US" altLang="ja-JP" sz="2000" dirty="0" smtClean="0"/>
          </a:p>
          <a:p>
            <a:pPr marL="285750" indent="-285750">
              <a:buFont typeface="Arial" panose="020B0604020202020204" pitchFamily="34" charset="0"/>
              <a:buChar char="•"/>
            </a:pPr>
            <a:r>
              <a:rPr lang="ja-JP" altLang="en-US" sz="2000" dirty="0"/>
              <a:t>アクチュエータ</a:t>
            </a:r>
            <a:r>
              <a:rPr lang="ja-JP" altLang="en-US" sz="2000" dirty="0" smtClean="0"/>
              <a:t>の故障</a:t>
            </a:r>
            <a:r>
              <a:rPr lang="ja-JP" altLang="en-US" sz="2000" dirty="0"/>
              <a:t>等</a:t>
            </a:r>
            <a:r>
              <a:rPr lang="ja-JP" altLang="en-US" sz="2000" dirty="0" smtClean="0"/>
              <a:t>で一部のエージェントの行動が制限されるとき</a:t>
            </a:r>
            <a:endParaRPr kumimoji="1" lang="ja-JP" altLang="en-US" sz="2000" dirty="0"/>
          </a:p>
        </p:txBody>
      </p:sp>
      <p:sp>
        <p:nvSpPr>
          <p:cNvPr id="5" name="下矢印 4"/>
          <p:cNvSpPr/>
          <p:nvPr/>
        </p:nvSpPr>
        <p:spPr>
          <a:xfrm>
            <a:off x="3571103" y="2755557"/>
            <a:ext cx="1668162" cy="5807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013871" y="3664381"/>
            <a:ext cx="6782626" cy="830997"/>
          </a:xfrm>
          <a:prstGeom prst="rect">
            <a:avLst/>
          </a:prstGeom>
          <a:noFill/>
        </p:spPr>
        <p:txBody>
          <a:bodyPr wrap="none" rtlCol="0">
            <a:spAutoFit/>
          </a:bodyPr>
          <a:lstStyle/>
          <a:p>
            <a:r>
              <a:rPr kumimoji="1" lang="ja-JP" altLang="en-US" sz="2400" dirty="0" smtClean="0"/>
              <a:t>一部のアクチュエータの行動が制限されているため</a:t>
            </a:r>
            <a:endParaRPr kumimoji="1" lang="en-US" altLang="ja-JP" sz="2400" dirty="0" smtClean="0"/>
          </a:p>
          <a:p>
            <a:r>
              <a:rPr lang="ja-JP" altLang="en-US" sz="2400" dirty="0"/>
              <a:t>ロボット</a:t>
            </a:r>
            <a:r>
              <a:rPr lang="ja-JP" altLang="en-US" sz="2400" dirty="0" smtClean="0"/>
              <a:t>の最適</a:t>
            </a:r>
            <a:r>
              <a:rPr lang="ja-JP" altLang="en-US" sz="2400" dirty="0"/>
              <a:t>行動</a:t>
            </a:r>
            <a:r>
              <a:rPr lang="ja-JP" altLang="en-US" sz="2400" dirty="0" smtClean="0"/>
              <a:t>が</a:t>
            </a:r>
            <a:r>
              <a:rPr lang="ja-JP" altLang="en-US" sz="2400" dirty="0"/>
              <a:t>出力</a:t>
            </a:r>
            <a:r>
              <a:rPr lang="ja-JP" altLang="en-US" sz="2400" dirty="0" smtClean="0"/>
              <a:t>できない</a:t>
            </a:r>
            <a:endParaRPr kumimoji="1" lang="ja-JP" altLang="en-US" sz="2400" dirty="0"/>
          </a:p>
        </p:txBody>
      </p:sp>
    </p:spTree>
    <p:extLst>
      <p:ext uri="{BB962C8B-B14F-4D97-AF65-F5344CB8AC3E}">
        <p14:creationId xmlns:p14="http://schemas.microsoft.com/office/powerpoint/2010/main" val="2357695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274" y="1873724"/>
            <a:ext cx="6096000" cy="4572000"/>
          </a:xfrm>
          <a:prstGeom prst="rect">
            <a:avLst/>
          </a:prstGeom>
        </p:spPr>
      </p:pic>
      <p:sp>
        <p:nvSpPr>
          <p:cNvPr id="2" name="タイトル 1"/>
          <p:cNvSpPr>
            <a:spLocks noGrp="1"/>
          </p:cNvSpPr>
          <p:nvPr>
            <p:ph type="title"/>
          </p:nvPr>
        </p:nvSpPr>
        <p:spPr>
          <a:xfrm>
            <a:off x="628650" y="365127"/>
            <a:ext cx="7886700" cy="672842"/>
          </a:xfrm>
        </p:spPr>
        <p:txBody>
          <a:bodyPr>
            <a:normAutofit fontScale="90000"/>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1037969"/>
            <a:ext cx="7886700" cy="5138994"/>
          </a:xfrm>
        </p:spPr>
        <p:txBody>
          <a:bodyPr>
            <a:normAutofit/>
          </a:bodyPr>
          <a:lstStyle/>
          <a:p>
            <a:r>
              <a:rPr lang="en-US" altLang="ja-JP" sz="2000" dirty="0" smtClean="0"/>
              <a:t>3</a:t>
            </a:r>
            <a:r>
              <a:rPr lang="ja-JP" altLang="en-US" sz="2000" dirty="0" smtClean="0"/>
              <a:t>関節</a:t>
            </a:r>
            <a:r>
              <a:rPr lang="ja-JP" altLang="en-US" sz="2000" dirty="0"/>
              <a:t>時ロボットアームにおける各手法</a:t>
            </a:r>
            <a:r>
              <a:rPr kumimoji="1" lang="ja-JP" altLang="en-US" sz="2000" dirty="0" smtClean="0"/>
              <a:t>の各試行時点での経験済み状態行動対の割合</a:t>
            </a:r>
            <a:endParaRPr kumimoji="1" lang="ja-JP" altLang="en-US" sz="2000" dirty="0"/>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975" y="1811681"/>
            <a:ext cx="895350" cy="4124325"/>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973" y="5974104"/>
            <a:ext cx="5600700" cy="800100"/>
          </a:xfrm>
          <a:prstGeom prst="rect">
            <a:avLst/>
          </a:prstGeom>
        </p:spPr>
      </p:pic>
      <p:pic>
        <p:nvPicPr>
          <p:cNvPr id="9" name="図 8"/>
          <p:cNvPicPr>
            <a:picLocks noChangeAspect="1"/>
          </p:cNvPicPr>
          <p:nvPr/>
        </p:nvPicPr>
        <p:blipFill>
          <a:blip r:embed="rId5"/>
          <a:stretch>
            <a:fillRect/>
          </a:stretch>
        </p:blipFill>
        <p:spPr>
          <a:xfrm>
            <a:off x="6231729" y="2046578"/>
            <a:ext cx="2946917" cy="787238"/>
          </a:xfrm>
          <a:prstGeom prst="rect">
            <a:avLst/>
          </a:prstGeom>
        </p:spPr>
      </p:pic>
      <p:pic>
        <p:nvPicPr>
          <p:cNvPr id="4" name="図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6449" y="1830730"/>
            <a:ext cx="895350" cy="4124325"/>
          </a:xfrm>
          <a:prstGeom prst="rect">
            <a:avLst/>
          </a:prstGeom>
        </p:spPr>
      </p:pic>
    </p:spTree>
    <p:extLst>
      <p:ext uri="{BB962C8B-B14F-4D97-AF65-F5344CB8AC3E}">
        <p14:creationId xmlns:p14="http://schemas.microsoft.com/office/powerpoint/2010/main" val="3894741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697555"/>
          </a:xfrm>
        </p:spPr>
        <p:txBody>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1186249"/>
            <a:ext cx="7886700" cy="531340"/>
          </a:xfrm>
        </p:spPr>
        <p:txBody>
          <a:bodyPr/>
          <a:lstStyle/>
          <a:p>
            <a:r>
              <a:rPr kumimoji="1" lang="ja-JP" altLang="en-US" dirty="0" smtClean="0"/>
              <a:t>各手法の各試行での行動数の推移</a:t>
            </a:r>
            <a:endParaRPr kumimoji="1" lang="ja-JP" altLang="en-US"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0498" y="2189831"/>
            <a:ext cx="4395645" cy="3139746"/>
          </a:xfrm>
          <a:prstGeom prst="rect">
            <a:avLst/>
          </a:prstGeom>
        </p:spPr>
      </p:pic>
      <p:sp>
        <p:nvSpPr>
          <p:cNvPr id="7" name="テキスト ボックス 6"/>
          <p:cNvSpPr txBox="1"/>
          <p:nvPr/>
        </p:nvSpPr>
        <p:spPr>
          <a:xfrm>
            <a:off x="1295915" y="5457200"/>
            <a:ext cx="2954655" cy="400110"/>
          </a:xfrm>
          <a:prstGeom prst="rect">
            <a:avLst/>
          </a:prstGeom>
          <a:noFill/>
        </p:spPr>
        <p:txBody>
          <a:bodyPr wrap="none" rtlCol="0">
            <a:spAutoFit/>
          </a:bodyPr>
          <a:lstStyle/>
          <a:p>
            <a:r>
              <a:rPr kumimoji="1" lang="ja-JP" altLang="en-US" sz="2000" dirty="0" smtClean="0"/>
              <a:t>（</a:t>
            </a:r>
            <a:r>
              <a:rPr kumimoji="1" lang="en-US" altLang="ja-JP" sz="2000" dirty="0" smtClean="0"/>
              <a:t>a</a:t>
            </a:r>
            <a:r>
              <a:rPr kumimoji="1" lang="ja-JP" altLang="en-US" sz="2000" dirty="0" smtClean="0"/>
              <a:t>）</a:t>
            </a:r>
            <a:r>
              <a:rPr lang="ja-JP" altLang="en-US" sz="2000" dirty="0" smtClean="0"/>
              <a:t>：シングルエージェント</a:t>
            </a:r>
            <a:endParaRPr kumimoji="1" lang="ja-JP" altLang="en-US" sz="2000" dirty="0"/>
          </a:p>
        </p:txBody>
      </p:sp>
      <p:sp>
        <p:nvSpPr>
          <p:cNvPr id="8" name="テキスト ボックス 7"/>
          <p:cNvSpPr txBox="1"/>
          <p:nvPr/>
        </p:nvSpPr>
        <p:spPr>
          <a:xfrm>
            <a:off x="6043339" y="5457200"/>
            <a:ext cx="1729961" cy="400110"/>
          </a:xfrm>
          <a:prstGeom prst="rect">
            <a:avLst/>
          </a:prstGeom>
          <a:noFill/>
        </p:spPr>
        <p:txBody>
          <a:bodyPr wrap="none" rtlCol="0">
            <a:spAutoFit/>
          </a:bodyPr>
          <a:lstStyle/>
          <a:p>
            <a:r>
              <a:rPr kumimoji="1" lang="ja-JP" altLang="en-US" sz="2000" dirty="0" smtClean="0"/>
              <a:t>（</a:t>
            </a:r>
            <a:r>
              <a:rPr lang="en-US" altLang="ja-JP" sz="2000" dirty="0"/>
              <a:t>b</a:t>
            </a:r>
            <a:r>
              <a:rPr kumimoji="1" lang="ja-JP" altLang="en-US" sz="2000" dirty="0" smtClean="0"/>
              <a:t>）</a:t>
            </a:r>
            <a:r>
              <a:rPr lang="ja-JP" altLang="en-US" sz="2000" dirty="0" smtClean="0"/>
              <a:t>：提案手法</a:t>
            </a:r>
            <a:endParaRPr kumimoji="1" lang="ja-JP" altLang="en-US" sz="2000" dirty="0"/>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246" y="2156281"/>
            <a:ext cx="4465548" cy="3206845"/>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479" y="2145437"/>
            <a:ext cx="633505" cy="2821979"/>
          </a:xfrm>
          <a:prstGeom prst="rect">
            <a:avLst/>
          </a:prstGeom>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1794" y="2189831"/>
            <a:ext cx="623539" cy="2777585"/>
          </a:xfrm>
          <a:prstGeom prst="rect">
            <a:avLst/>
          </a:prstGeom>
        </p:spPr>
      </p:pic>
    </p:spTree>
    <p:extLst>
      <p:ext uri="{BB962C8B-B14F-4D97-AF65-F5344CB8AC3E}">
        <p14:creationId xmlns:p14="http://schemas.microsoft.com/office/powerpoint/2010/main" val="1666554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697555"/>
          </a:xfrm>
        </p:spPr>
        <p:txBody>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1186249"/>
            <a:ext cx="7886700" cy="531340"/>
          </a:xfrm>
        </p:spPr>
        <p:txBody>
          <a:bodyPr/>
          <a:lstStyle/>
          <a:p>
            <a:r>
              <a:rPr kumimoji="1" lang="ja-JP" altLang="en-US" dirty="0" smtClean="0"/>
              <a:t>各手法の各試行での行動数の推移</a:t>
            </a:r>
            <a:endParaRPr kumimoji="1" lang="ja-JP" altLang="en-US"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0498" y="2189831"/>
            <a:ext cx="4395645" cy="3139746"/>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50" y="2165117"/>
            <a:ext cx="4434423" cy="3139746"/>
          </a:xfrm>
          <a:prstGeom prst="rect">
            <a:avLst/>
          </a:prstGeom>
        </p:spPr>
      </p:pic>
      <p:sp>
        <p:nvSpPr>
          <p:cNvPr id="7" name="テキスト ボックス 6"/>
          <p:cNvSpPr txBox="1"/>
          <p:nvPr/>
        </p:nvSpPr>
        <p:spPr>
          <a:xfrm>
            <a:off x="628650" y="5457200"/>
            <a:ext cx="3640740" cy="400110"/>
          </a:xfrm>
          <a:prstGeom prst="rect">
            <a:avLst/>
          </a:prstGeom>
          <a:noFill/>
        </p:spPr>
        <p:txBody>
          <a:bodyPr wrap="none" rtlCol="0">
            <a:spAutoFit/>
          </a:bodyPr>
          <a:lstStyle/>
          <a:p>
            <a:r>
              <a:rPr kumimoji="1" lang="ja-JP" altLang="en-US" sz="2000" dirty="0" smtClean="0"/>
              <a:t>（</a:t>
            </a:r>
            <a:r>
              <a:rPr kumimoji="1" lang="en-US" altLang="ja-JP" sz="2000" dirty="0" smtClean="0"/>
              <a:t>a</a:t>
            </a:r>
            <a:r>
              <a:rPr kumimoji="1" lang="ja-JP" altLang="en-US" sz="2000" dirty="0" smtClean="0"/>
              <a:t>）</a:t>
            </a:r>
            <a:r>
              <a:rPr lang="ja-JP" altLang="en-US" sz="2000" dirty="0" smtClean="0"/>
              <a:t>：協調なしマルチエージェント</a:t>
            </a:r>
            <a:endParaRPr kumimoji="1" lang="ja-JP" altLang="en-US" sz="2000" dirty="0"/>
          </a:p>
        </p:txBody>
      </p:sp>
      <p:sp>
        <p:nvSpPr>
          <p:cNvPr id="8" name="テキスト ボックス 7"/>
          <p:cNvSpPr txBox="1"/>
          <p:nvPr/>
        </p:nvSpPr>
        <p:spPr>
          <a:xfrm>
            <a:off x="6043339" y="5457200"/>
            <a:ext cx="1729961" cy="400110"/>
          </a:xfrm>
          <a:prstGeom prst="rect">
            <a:avLst/>
          </a:prstGeom>
          <a:noFill/>
        </p:spPr>
        <p:txBody>
          <a:bodyPr wrap="none" rtlCol="0">
            <a:spAutoFit/>
          </a:bodyPr>
          <a:lstStyle/>
          <a:p>
            <a:r>
              <a:rPr kumimoji="1" lang="ja-JP" altLang="en-US" sz="2000" dirty="0" smtClean="0"/>
              <a:t>（</a:t>
            </a:r>
            <a:r>
              <a:rPr lang="en-US" altLang="ja-JP" sz="2000" dirty="0"/>
              <a:t>b</a:t>
            </a:r>
            <a:r>
              <a:rPr kumimoji="1" lang="ja-JP" altLang="en-US" sz="2000" dirty="0" smtClean="0"/>
              <a:t>）</a:t>
            </a:r>
            <a:r>
              <a:rPr lang="ja-JP" altLang="en-US" sz="2000" dirty="0" smtClean="0"/>
              <a:t>：提案手法</a:t>
            </a:r>
            <a:endParaRPr kumimoji="1" lang="ja-JP" altLang="en-US" sz="2000" dirty="0"/>
          </a:p>
        </p:txBody>
      </p:sp>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864" y="2165117"/>
            <a:ext cx="623539" cy="2777585"/>
          </a:xfrm>
          <a:prstGeom prst="rect">
            <a:avLst/>
          </a:prstGeom>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4240" y="2165116"/>
            <a:ext cx="623539" cy="2777585"/>
          </a:xfrm>
          <a:prstGeom prst="rect">
            <a:avLst/>
          </a:prstGeom>
        </p:spPr>
      </p:pic>
    </p:spTree>
    <p:extLst>
      <p:ext uri="{BB962C8B-B14F-4D97-AF65-F5344CB8AC3E}">
        <p14:creationId xmlns:p14="http://schemas.microsoft.com/office/powerpoint/2010/main" val="4120382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697555"/>
          </a:xfrm>
        </p:spPr>
        <p:txBody>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1186249"/>
            <a:ext cx="8379426" cy="902044"/>
          </a:xfrm>
        </p:spPr>
        <p:txBody>
          <a:bodyPr>
            <a:normAutofit/>
          </a:bodyPr>
          <a:lstStyle/>
          <a:p>
            <a:r>
              <a:rPr kumimoji="1" lang="ja-JP" altLang="en-US" dirty="0" smtClean="0"/>
              <a:t>各手法の各試行での行動数の推移（</a:t>
            </a:r>
            <a:r>
              <a:rPr kumimoji="1" lang="en-US" altLang="ja-JP" dirty="0" smtClean="0"/>
              <a:t>1</a:t>
            </a:r>
            <a:r>
              <a:rPr kumimoji="1" lang="ja-JP" altLang="en-US" dirty="0" smtClean="0"/>
              <a:t>試行目から</a:t>
            </a:r>
            <a:r>
              <a:rPr kumimoji="1" lang="en-US" altLang="ja-JP" dirty="0" smtClean="0"/>
              <a:t>1000</a:t>
            </a:r>
            <a:r>
              <a:rPr kumimoji="1" lang="ja-JP" altLang="en-US" dirty="0" smtClean="0"/>
              <a:t>試行）</a:t>
            </a:r>
            <a:endParaRPr kumimoji="1" lang="ja-JP" altLang="en-US" dirty="0"/>
          </a:p>
        </p:txBody>
      </p:sp>
      <p:sp>
        <p:nvSpPr>
          <p:cNvPr id="7" name="テキスト ボックス 6"/>
          <p:cNvSpPr txBox="1"/>
          <p:nvPr/>
        </p:nvSpPr>
        <p:spPr>
          <a:xfrm>
            <a:off x="1122925" y="5457200"/>
            <a:ext cx="2954655" cy="400110"/>
          </a:xfrm>
          <a:prstGeom prst="rect">
            <a:avLst/>
          </a:prstGeom>
          <a:noFill/>
        </p:spPr>
        <p:txBody>
          <a:bodyPr wrap="none" rtlCol="0">
            <a:spAutoFit/>
          </a:bodyPr>
          <a:lstStyle/>
          <a:p>
            <a:r>
              <a:rPr kumimoji="1" lang="ja-JP" altLang="en-US" sz="2000" dirty="0" smtClean="0"/>
              <a:t>（</a:t>
            </a:r>
            <a:r>
              <a:rPr kumimoji="1" lang="en-US" altLang="ja-JP" sz="2000" dirty="0" smtClean="0"/>
              <a:t>a</a:t>
            </a:r>
            <a:r>
              <a:rPr kumimoji="1" lang="ja-JP" altLang="en-US" sz="2000" dirty="0" smtClean="0"/>
              <a:t>）</a:t>
            </a:r>
            <a:r>
              <a:rPr lang="ja-JP" altLang="en-US" sz="2000" dirty="0" smtClean="0"/>
              <a:t>：シングルエージェント</a:t>
            </a:r>
            <a:endParaRPr kumimoji="1" lang="ja-JP" altLang="en-US" sz="2000" dirty="0"/>
          </a:p>
        </p:txBody>
      </p:sp>
      <p:sp>
        <p:nvSpPr>
          <p:cNvPr id="8" name="テキスト ボックス 7"/>
          <p:cNvSpPr txBox="1"/>
          <p:nvPr/>
        </p:nvSpPr>
        <p:spPr>
          <a:xfrm>
            <a:off x="6043339" y="5457200"/>
            <a:ext cx="1729961" cy="400110"/>
          </a:xfrm>
          <a:prstGeom prst="rect">
            <a:avLst/>
          </a:prstGeom>
          <a:noFill/>
        </p:spPr>
        <p:txBody>
          <a:bodyPr wrap="none" rtlCol="0">
            <a:spAutoFit/>
          </a:bodyPr>
          <a:lstStyle/>
          <a:p>
            <a:r>
              <a:rPr kumimoji="1" lang="ja-JP" altLang="en-US" sz="2000" dirty="0" smtClean="0"/>
              <a:t>（</a:t>
            </a:r>
            <a:r>
              <a:rPr lang="en-US" altLang="ja-JP" sz="2000" dirty="0"/>
              <a:t>b</a:t>
            </a:r>
            <a:r>
              <a:rPr kumimoji="1" lang="ja-JP" altLang="en-US" sz="2000" dirty="0" smtClean="0"/>
              <a:t>）</a:t>
            </a:r>
            <a:r>
              <a:rPr lang="ja-JP" altLang="en-US" sz="2000" dirty="0" smtClean="0"/>
              <a:t>：提案手法</a:t>
            </a:r>
            <a:endParaRPr kumimoji="1" lang="ja-JP" altLang="en-US" sz="2000" dirty="0"/>
          </a:p>
        </p:txBody>
      </p:sp>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8323" y="2088294"/>
            <a:ext cx="4523007" cy="3368906"/>
          </a:xfrm>
          <a:prstGeom prst="rect">
            <a:avLst/>
          </a:prstGeom>
        </p:spPr>
      </p:pic>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66925"/>
            <a:ext cx="4610234" cy="3390275"/>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85" y="2066925"/>
            <a:ext cx="659452" cy="2937561"/>
          </a:xfrm>
          <a:prstGeom prst="rect">
            <a:avLst/>
          </a:prstGeom>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2239" y="2088293"/>
            <a:ext cx="659452" cy="2937561"/>
          </a:xfrm>
          <a:prstGeom prst="rect">
            <a:avLst/>
          </a:prstGeom>
        </p:spPr>
      </p:pic>
    </p:spTree>
    <p:extLst>
      <p:ext uri="{BB962C8B-B14F-4D97-AF65-F5344CB8AC3E}">
        <p14:creationId xmlns:p14="http://schemas.microsoft.com/office/powerpoint/2010/main" val="4103670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697555"/>
          </a:xfrm>
        </p:spPr>
        <p:txBody>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1186249"/>
            <a:ext cx="8379426" cy="902044"/>
          </a:xfrm>
        </p:spPr>
        <p:txBody>
          <a:bodyPr>
            <a:normAutofit/>
          </a:bodyPr>
          <a:lstStyle/>
          <a:p>
            <a:r>
              <a:rPr kumimoji="1" lang="ja-JP" altLang="en-US" dirty="0" smtClean="0"/>
              <a:t>各手法の各試行での行動数の推移（</a:t>
            </a:r>
            <a:r>
              <a:rPr kumimoji="1" lang="en-US" altLang="ja-JP" dirty="0" smtClean="0"/>
              <a:t>1</a:t>
            </a:r>
            <a:r>
              <a:rPr kumimoji="1" lang="ja-JP" altLang="en-US" dirty="0" smtClean="0"/>
              <a:t>試行目から</a:t>
            </a:r>
            <a:r>
              <a:rPr kumimoji="1" lang="en-US" altLang="ja-JP" dirty="0" smtClean="0"/>
              <a:t>1000</a:t>
            </a:r>
            <a:r>
              <a:rPr kumimoji="1" lang="ja-JP" altLang="en-US" dirty="0" smtClean="0"/>
              <a:t>試行）</a:t>
            </a:r>
            <a:endParaRPr kumimoji="1" lang="ja-JP" altLang="en-US" dirty="0"/>
          </a:p>
        </p:txBody>
      </p:sp>
      <p:sp>
        <p:nvSpPr>
          <p:cNvPr id="7" name="テキスト ボックス 6"/>
          <p:cNvSpPr txBox="1"/>
          <p:nvPr/>
        </p:nvSpPr>
        <p:spPr>
          <a:xfrm>
            <a:off x="628650" y="5457200"/>
            <a:ext cx="3640740" cy="400110"/>
          </a:xfrm>
          <a:prstGeom prst="rect">
            <a:avLst/>
          </a:prstGeom>
          <a:noFill/>
        </p:spPr>
        <p:txBody>
          <a:bodyPr wrap="none" rtlCol="0">
            <a:spAutoFit/>
          </a:bodyPr>
          <a:lstStyle/>
          <a:p>
            <a:r>
              <a:rPr kumimoji="1" lang="ja-JP" altLang="en-US" sz="2000" dirty="0" smtClean="0"/>
              <a:t>（</a:t>
            </a:r>
            <a:r>
              <a:rPr kumimoji="1" lang="en-US" altLang="ja-JP" sz="2000" dirty="0" smtClean="0"/>
              <a:t>a</a:t>
            </a:r>
            <a:r>
              <a:rPr kumimoji="1" lang="ja-JP" altLang="en-US" sz="2000" dirty="0" smtClean="0"/>
              <a:t>）</a:t>
            </a:r>
            <a:r>
              <a:rPr lang="ja-JP" altLang="en-US" sz="2000" dirty="0" smtClean="0"/>
              <a:t>：協調なしマルチエージェント</a:t>
            </a:r>
            <a:endParaRPr kumimoji="1" lang="ja-JP" altLang="en-US" sz="2000" dirty="0"/>
          </a:p>
        </p:txBody>
      </p:sp>
      <p:sp>
        <p:nvSpPr>
          <p:cNvPr id="8" name="テキスト ボックス 7"/>
          <p:cNvSpPr txBox="1"/>
          <p:nvPr/>
        </p:nvSpPr>
        <p:spPr>
          <a:xfrm>
            <a:off x="6043339" y="5457200"/>
            <a:ext cx="1729961" cy="400110"/>
          </a:xfrm>
          <a:prstGeom prst="rect">
            <a:avLst/>
          </a:prstGeom>
          <a:noFill/>
        </p:spPr>
        <p:txBody>
          <a:bodyPr wrap="none" rtlCol="0">
            <a:spAutoFit/>
          </a:bodyPr>
          <a:lstStyle/>
          <a:p>
            <a:r>
              <a:rPr kumimoji="1" lang="ja-JP" altLang="en-US" sz="2000" dirty="0" smtClean="0"/>
              <a:t>（</a:t>
            </a:r>
            <a:r>
              <a:rPr lang="en-US" altLang="ja-JP" sz="2000" dirty="0"/>
              <a:t>b</a:t>
            </a:r>
            <a:r>
              <a:rPr kumimoji="1" lang="ja-JP" altLang="en-US" sz="2000" dirty="0" smtClean="0"/>
              <a:t>）</a:t>
            </a:r>
            <a:r>
              <a:rPr lang="ja-JP" altLang="en-US" sz="2000" dirty="0" smtClean="0"/>
              <a:t>：提案手法</a:t>
            </a:r>
            <a:endParaRPr kumimoji="1" lang="ja-JP" altLang="en-US" sz="20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40" y="2088293"/>
            <a:ext cx="4514202" cy="3368907"/>
          </a:xfrm>
          <a:prstGeom prst="rect">
            <a:avLst/>
          </a:prstGeom>
        </p:spPr>
      </p:pic>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8323" y="2088294"/>
            <a:ext cx="4523007" cy="3368906"/>
          </a:xfrm>
          <a:prstGeom prst="rect">
            <a:avLst/>
          </a:prstGeom>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235" y="2068617"/>
            <a:ext cx="659452" cy="2937561"/>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7449" y="2088292"/>
            <a:ext cx="659452" cy="2937561"/>
          </a:xfrm>
          <a:prstGeom prst="rect">
            <a:avLst/>
          </a:prstGeom>
        </p:spPr>
      </p:pic>
    </p:spTree>
    <p:extLst>
      <p:ext uri="{BB962C8B-B14F-4D97-AF65-F5344CB8AC3E}">
        <p14:creationId xmlns:p14="http://schemas.microsoft.com/office/powerpoint/2010/main" val="4187767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697555"/>
          </a:xfrm>
        </p:spPr>
        <p:txBody>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1186249"/>
            <a:ext cx="8379426" cy="902044"/>
          </a:xfrm>
        </p:spPr>
        <p:txBody>
          <a:bodyPr>
            <a:normAutofit/>
          </a:bodyPr>
          <a:lstStyle/>
          <a:p>
            <a:r>
              <a:rPr kumimoji="1" lang="ja-JP" altLang="en-US" dirty="0" smtClean="0"/>
              <a:t>各手法の各試行での行動数の推移（</a:t>
            </a:r>
            <a:r>
              <a:rPr lang="en-US" altLang="ja-JP" dirty="0" smtClean="0"/>
              <a:t>999900</a:t>
            </a:r>
            <a:r>
              <a:rPr kumimoji="1" lang="ja-JP" altLang="en-US" dirty="0" smtClean="0"/>
              <a:t>試行目から</a:t>
            </a:r>
            <a:r>
              <a:rPr lang="en-US" altLang="ja-JP" dirty="0"/>
              <a:t>1000000</a:t>
            </a:r>
            <a:r>
              <a:rPr kumimoji="1" lang="ja-JP" altLang="en-US" dirty="0" smtClean="0"/>
              <a:t>試行）</a:t>
            </a:r>
            <a:endParaRPr kumimoji="1" lang="ja-JP" altLang="en-US" dirty="0"/>
          </a:p>
        </p:txBody>
      </p:sp>
      <p:sp>
        <p:nvSpPr>
          <p:cNvPr id="7" name="テキスト ボックス 6"/>
          <p:cNvSpPr txBox="1"/>
          <p:nvPr/>
        </p:nvSpPr>
        <p:spPr>
          <a:xfrm>
            <a:off x="974643" y="5457200"/>
            <a:ext cx="2954655" cy="400110"/>
          </a:xfrm>
          <a:prstGeom prst="rect">
            <a:avLst/>
          </a:prstGeom>
          <a:noFill/>
        </p:spPr>
        <p:txBody>
          <a:bodyPr wrap="none" rtlCol="0">
            <a:spAutoFit/>
          </a:bodyPr>
          <a:lstStyle/>
          <a:p>
            <a:r>
              <a:rPr kumimoji="1" lang="ja-JP" altLang="en-US" sz="2000" dirty="0" smtClean="0"/>
              <a:t>（</a:t>
            </a:r>
            <a:r>
              <a:rPr kumimoji="1" lang="en-US" altLang="ja-JP" sz="2000" dirty="0" smtClean="0"/>
              <a:t>a</a:t>
            </a:r>
            <a:r>
              <a:rPr kumimoji="1" lang="ja-JP" altLang="en-US" sz="2000" dirty="0" smtClean="0"/>
              <a:t>）</a:t>
            </a:r>
            <a:r>
              <a:rPr lang="ja-JP" altLang="en-US" sz="2000" dirty="0" smtClean="0"/>
              <a:t>：シングルエージェント</a:t>
            </a:r>
            <a:endParaRPr kumimoji="1" lang="ja-JP" altLang="en-US" sz="2000" dirty="0"/>
          </a:p>
        </p:txBody>
      </p:sp>
      <p:sp>
        <p:nvSpPr>
          <p:cNvPr id="8" name="テキスト ボックス 7"/>
          <p:cNvSpPr txBox="1"/>
          <p:nvPr/>
        </p:nvSpPr>
        <p:spPr>
          <a:xfrm>
            <a:off x="6092767" y="5457200"/>
            <a:ext cx="1729961" cy="400110"/>
          </a:xfrm>
          <a:prstGeom prst="rect">
            <a:avLst/>
          </a:prstGeom>
          <a:noFill/>
        </p:spPr>
        <p:txBody>
          <a:bodyPr wrap="none" rtlCol="0">
            <a:spAutoFit/>
          </a:bodyPr>
          <a:lstStyle/>
          <a:p>
            <a:r>
              <a:rPr kumimoji="1" lang="ja-JP" altLang="en-US" sz="2000" dirty="0" smtClean="0"/>
              <a:t>（</a:t>
            </a:r>
            <a:r>
              <a:rPr lang="en-US" altLang="ja-JP" sz="2000" dirty="0"/>
              <a:t>b</a:t>
            </a:r>
            <a:r>
              <a:rPr kumimoji="1" lang="ja-JP" altLang="en-US" sz="2000" dirty="0" smtClean="0"/>
              <a:t>）</a:t>
            </a:r>
            <a:r>
              <a:rPr lang="ja-JP" altLang="en-US" sz="2000" dirty="0" smtClean="0"/>
              <a:t>：提案手法</a:t>
            </a:r>
            <a:endParaRPr kumimoji="1" lang="ja-JP" altLang="en-US" sz="2000"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0854" y="2271348"/>
            <a:ext cx="4436076" cy="3185852"/>
          </a:xfrm>
          <a:prstGeom prst="rect">
            <a:avLst/>
          </a:prstGeom>
        </p:spPr>
      </p:pic>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28" y="2271348"/>
            <a:ext cx="4572000" cy="3234481"/>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75" y="2258991"/>
            <a:ext cx="691063" cy="2757852"/>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211861"/>
            <a:ext cx="691063" cy="2757852"/>
          </a:xfrm>
          <a:prstGeom prst="rect">
            <a:avLst/>
          </a:prstGeom>
        </p:spPr>
      </p:pic>
    </p:spTree>
    <p:extLst>
      <p:ext uri="{BB962C8B-B14F-4D97-AF65-F5344CB8AC3E}">
        <p14:creationId xmlns:p14="http://schemas.microsoft.com/office/powerpoint/2010/main" val="4081529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697555"/>
          </a:xfrm>
        </p:spPr>
        <p:txBody>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1186249"/>
            <a:ext cx="8379426" cy="902044"/>
          </a:xfrm>
        </p:spPr>
        <p:txBody>
          <a:bodyPr>
            <a:normAutofit/>
          </a:bodyPr>
          <a:lstStyle/>
          <a:p>
            <a:r>
              <a:rPr kumimoji="1" lang="ja-JP" altLang="en-US" dirty="0" smtClean="0"/>
              <a:t>各手法の各試行での行動数の推移（</a:t>
            </a:r>
            <a:r>
              <a:rPr lang="en-US" altLang="ja-JP" dirty="0" smtClean="0"/>
              <a:t>999900</a:t>
            </a:r>
            <a:r>
              <a:rPr kumimoji="1" lang="ja-JP" altLang="en-US" dirty="0" smtClean="0"/>
              <a:t>試行目から</a:t>
            </a:r>
            <a:r>
              <a:rPr lang="en-US" altLang="ja-JP" dirty="0"/>
              <a:t>1000000</a:t>
            </a:r>
            <a:r>
              <a:rPr kumimoji="1" lang="ja-JP" altLang="en-US" dirty="0" smtClean="0"/>
              <a:t>試行）</a:t>
            </a:r>
            <a:endParaRPr kumimoji="1" lang="ja-JP" altLang="en-US" dirty="0"/>
          </a:p>
        </p:txBody>
      </p:sp>
      <p:sp>
        <p:nvSpPr>
          <p:cNvPr id="7" name="テキスト ボックス 6"/>
          <p:cNvSpPr txBox="1"/>
          <p:nvPr/>
        </p:nvSpPr>
        <p:spPr>
          <a:xfrm>
            <a:off x="628650" y="5457200"/>
            <a:ext cx="3640740" cy="400110"/>
          </a:xfrm>
          <a:prstGeom prst="rect">
            <a:avLst/>
          </a:prstGeom>
          <a:noFill/>
        </p:spPr>
        <p:txBody>
          <a:bodyPr wrap="none" rtlCol="0">
            <a:spAutoFit/>
          </a:bodyPr>
          <a:lstStyle/>
          <a:p>
            <a:r>
              <a:rPr kumimoji="1" lang="ja-JP" altLang="en-US" sz="2000" dirty="0" smtClean="0"/>
              <a:t>（</a:t>
            </a:r>
            <a:r>
              <a:rPr kumimoji="1" lang="en-US" altLang="ja-JP" sz="2000" dirty="0" smtClean="0"/>
              <a:t>a</a:t>
            </a:r>
            <a:r>
              <a:rPr kumimoji="1" lang="ja-JP" altLang="en-US" sz="2000" dirty="0" smtClean="0"/>
              <a:t>）</a:t>
            </a:r>
            <a:r>
              <a:rPr lang="ja-JP" altLang="en-US" sz="2000" dirty="0" smtClean="0"/>
              <a:t>：協調なしマルチエージェント</a:t>
            </a:r>
            <a:endParaRPr kumimoji="1" lang="ja-JP" altLang="en-US" sz="2000" dirty="0"/>
          </a:p>
        </p:txBody>
      </p:sp>
      <p:sp>
        <p:nvSpPr>
          <p:cNvPr id="8" name="テキスト ボックス 7"/>
          <p:cNvSpPr txBox="1"/>
          <p:nvPr/>
        </p:nvSpPr>
        <p:spPr>
          <a:xfrm>
            <a:off x="6043339" y="5457200"/>
            <a:ext cx="1729961" cy="400110"/>
          </a:xfrm>
          <a:prstGeom prst="rect">
            <a:avLst/>
          </a:prstGeom>
          <a:noFill/>
        </p:spPr>
        <p:txBody>
          <a:bodyPr wrap="none" rtlCol="0">
            <a:spAutoFit/>
          </a:bodyPr>
          <a:lstStyle/>
          <a:p>
            <a:r>
              <a:rPr kumimoji="1" lang="ja-JP" altLang="en-US" sz="2000" dirty="0" smtClean="0"/>
              <a:t>（</a:t>
            </a:r>
            <a:r>
              <a:rPr lang="en-US" altLang="ja-JP" sz="2000" dirty="0"/>
              <a:t>b</a:t>
            </a:r>
            <a:r>
              <a:rPr kumimoji="1" lang="ja-JP" altLang="en-US" sz="2000" dirty="0" smtClean="0"/>
              <a:t>）</a:t>
            </a:r>
            <a:r>
              <a:rPr lang="ja-JP" altLang="en-US" sz="2000" dirty="0" smtClean="0"/>
              <a:t>：提案手法</a:t>
            </a:r>
            <a:endParaRPr kumimoji="1" lang="ja-JP" altLang="en-US" sz="2000"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32" y="2259231"/>
            <a:ext cx="4455668" cy="3197969"/>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271348"/>
            <a:ext cx="4436076" cy="3185852"/>
          </a:xfrm>
          <a:prstGeom prst="rect">
            <a:avLst/>
          </a:prstGeom>
        </p:spPr>
      </p:pic>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32" y="2197206"/>
            <a:ext cx="691063" cy="2757852"/>
          </a:xfrm>
          <a:prstGeom prst="rect">
            <a:avLst/>
          </a:prstGeom>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3000" y="2211861"/>
            <a:ext cx="691063" cy="2757852"/>
          </a:xfrm>
          <a:prstGeom prst="rect">
            <a:avLst/>
          </a:prstGeom>
        </p:spPr>
      </p:pic>
    </p:spTree>
    <p:extLst>
      <p:ext uri="{BB962C8B-B14F-4D97-AF65-F5344CB8AC3E}">
        <p14:creationId xmlns:p14="http://schemas.microsoft.com/office/powerpoint/2010/main" val="1314821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672842"/>
          </a:xfrm>
        </p:spPr>
        <p:txBody>
          <a:bodyPr>
            <a:normAutofit fontScale="90000"/>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1037969"/>
            <a:ext cx="7886700" cy="5138994"/>
          </a:xfrm>
        </p:spPr>
        <p:txBody>
          <a:bodyPr/>
          <a:lstStyle/>
          <a:p>
            <a:r>
              <a:rPr kumimoji="1" lang="ja-JP" altLang="en-US" dirty="0" smtClean="0"/>
              <a:t>各手法の各試行時点での累計行動数</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014" y="1559416"/>
            <a:ext cx="6115375" cy="4174119"/>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4271" y="1670627"/>
            <a:ext cx="3178865" cy="581608"/>
          </a:xfrm>
          <a:prstGeom prst="rect">
            <a:avLst/>
          </a:prstGeom>
        </p:spPr>
      </p:pic>
      <p:sp>
        <p:nvSpPr>
          <p:cNvPr id="6" name="角丸四角形吹き出し 5"/>
          <p:cNvSpPr/>
          <p:nvPr/>
        </p:nvSpPr>
        <p:spPr>
          <a:xfrm>
            <a:off x="6400800" y="3237470"/>
            <a:ext cx="2298357" cy="630195"/>
          </a:xfrm>
          <a:prstGeom prst="wedgeRoundRectCallout">
            <a:avLst>
              <a:gd name="adj1" fmla="val -78428"/>
              <a:gd name="adj2" fmla="val -22733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約</a:t>
            </a:r>
            <a:r>
              <a:rPr lang="en-US" altLang="ja-JP" sz="2400" dirty="0" smtClean="0">
                <a:solidFill>
                  <a:schemeClr val="tx1"/>
                </a:solidFill>
              </a:rPr>
              <a:t>11%</a:t>
            </a:r>
            <a:r>
              <a:rPr lang="ja-JP" altLang="en-US" sz="2400" dirty="0" smtClean="0">
                <a:solidFill>
                  <a:schemeClr val="tx1"/>
                </a:solidFill>
              </a:rPr>
              <a:t>の改善</a:t>
            </a:r>
            <a:endParaRPr kumimoji="1" lang="ja-JP" altLang="en-US" sz="2400" dirty="0">
              <a:solidFill>
                <a:schemeClr val="tx1"/>
              </a:solidFill>
            </a:endParaRPr>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64" y="1485642"/>
            <a:ext cx="1594458" cy="3740512"/>
          </a:xfrm>
          <a:prstGeom prst="rect">
            <a:avLst/>
          </a:prstGeom>
        </p:spPr>
      </p:pic>
    </p:spTree>
    <p:extLst>
      <p:ext uri="{BB962C8B-B14F-4D97-AF65-F5344CB8AC3E}">
        <p14:creationId xmlns:p14="http://schemas.microsoft.com/office/powerpoint/2010/main" val="2576604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672842"/>
          </a:xfrm>
        </p:spPr>
        <p:txBody>
          <a:bodyPr>
            <a:normAutofit fontScale="90000"/>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1037969"/>
            <a:ext cx="7886700" cy="5138994"/>
          </a:xfrm>
        </p:spPr>
        <p:txBody>
          <a:bodyPr/>
          <a:lstStyle/>
          <a:p>
            <a:r>
              <a:rPr kumimoji="1" lang="ja-JP" altLang="en-US" dirty="0" smtClean="0"/>
              <a:t>各手法の各試行時点での累計行動数</a:t>
            </a:r>
            <a:endParaRPr kumimoji="1" lang="ja-JP" altLang="en-US"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15" y="2044445"/>
            <a:ext cx="6173102" cy="4247785"/>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6976" y="1859092"/>
            <a:ext cx="3360570" cy="896465"/>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284" y="2044446"/>
            <a:ext cx="1440922" cy="3713804"/>
          </a:xfrm>
          <a:prstGeom prst="rect">
            <a:avLst/>
          </a:prstGeom>
        </p:spPr>
      </p:pic>
    </p:spTree>
    <p:extLst>
      <p:ext uri="{BB962C8B-B14F-4D97-AF65-F5344CB8AC3E}">
        <p14:creationId xmlns:p14="http://schemas.microsoft.com/office/powerpoint/2010/main" val="3953973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672842"/>
          </a:xfrm>
        </p:spPr>
        <p:txBody>
          <a:bodyPr>
            <a:normAutofit fontScale="90000"/>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1037969"/>
            <a:ext cx="7886700" cy="5138994"/>
          </a:xfrm>
        </p:spPr>
        <p:txBody>
          <a:bodyPr/>
          <a:lstStyle/>
          <a:p>
            <a:r>
              <a:rPr kumimoji="1" lang="ja-JP" altLang="en-US" dirty="0" smtClean="0"/>
              <a:t>各手法の各試行時点での経験済み状態行動対の割合</a:t>
            </a:r>
            <a:endParaRPr kumimoji="1" lang="ja-JP" altLang="en-US"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5962" y="2201968"/>
            <a:ext cx="3178865" cy="581608"/>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73" y="2042540"/>
            <a:ext cx="5675098" cy="4457114"/>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816" y="2027924"/>
            <a:ext cx="839324" cy="3866249"/>
          </a:xfrm>
          <a:prstGeom prst="rect">
            <a:avLst/>
          </a:prstGeom>
        </p:spPr>
      </p:pic>
    </p:spTree>
    <p:extLst>
      <p:ext uri="{BB962C8B-B14F-4D97-AF65-F5344CB8AC3E}">
        <p14:creationId xmlns:p14="http://schemas.microsoft.com/office/powerpoint/2010/main" val="1852540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759339"/>
          </a:xfrm>
        </p:spPr>
        <p:txBody>
          <a:bodyPr/>
          <a:lstStyle/>
          <a:p>
            <a:r>
              <a:rPr kumimoji="1" lang="ja-JP" altLang="en-US" dirty="0" smtClean="0"/>
              <a:t>本研究の目的</a:t>
            </a:r>
            <a:endParaRPr kumimoji="1" lang="ja-JP" altLang="en-US" dirty="0"/>
          </a:p>
        </p:txBody>
      </p:sp>
      <p:sp>
        <p:nvSpPr>
          <p:cNvPr id="3" name="コンテンツ プレースホルダー 2"/>
          <p:cNvSpPr>
            <a:spLocks noGrp="1"/>
          </p:cNvSpPr>
          <p:nvPr>
            <p:ph idx="1"/>
          </p:nvPr>
        </p:nvSpPr>
        <p:spPr>
          <a:xfrm>
            <a:off x="628650" y="1210962"/>
            <a:ext cx="7886700" cy="4966001"/>
          </a:xfrm>
        </p:spPr>
        <p:txBody>
          <a:bodyPr/>
          <a:lstStyle/>
          <a:p>
            <a:r>
              <a:rPr kumimoji="1" lang="ja-JP" altLang="en-US" dirty="0" smtClean="0"/>
              <a:t>単体のロボットにマルチエージェントシステムを適用し，各エージェントが他のエージェントと協調した行動学習の手法を提案する．</a:t>
            </a:r>
            <a:endParaRPr kumimoji="1" lang="ja-JP" altLang="en-US" dirty="0"/>
          </a:p>
        </p:txBody>
      </p:sp>
    </p:spTree>
    <p:extLst>
      <p:ext uri="{BB962C8B-B14F-4D97-AF65-F5344CB8AC3E}">
        <p14:creationId xmlns:p14="http://schemas.microsoft.com/office/powerpoint/2010/main" val="74738578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672842"/>
          </a:xfrm>
        </p:spPr>
        <p:txBody>
          <a:bodyPr>
            <a:normAutofit fontScale="90000"/>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1037969"/>
            <a:ext cx="7886700" cy="5138994"/>
          </a:xfrm>
        </p:spPr>
        <p:txBody>
          <a:bodyPr/>
          <a:lstStyle/>
          <a:p>
            <a:r>
              <a:rPr kumimoji="1" lang="ja-JP" altLang="en-US" dirty="0" smtClean="0"/>
              <a:t>各手法の各試行時点での経験済み状態行動対の割合</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1115" y="2043592"/>
            <a:ext cx="3512708" cy="937049"/>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177" y="2142447"/>
            <a:ext cx="5390938" cy="4233940"/>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177" y="2142447"/>
            <a:ext cx="794223" cy="3658493"/>
          </a:xfrm>
          <a:prstGeom prst="rect">
            <a:avLst/>
          </a:prstGeom>
        </p:spPr>
      </p:pic>
    </p:spTree>
    <p:extLst>
      <p:ext uri="{BB962C8B-B14F-4D97-AF65-F5344CB8AC3E}">
        <p14:creationId xmlns:p14="http://schemas.microsoft.com/office/powerpoint/2010/main" val="343285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 name="図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8718" y="2291072"/>
            <a:ext cx="4078429" cy="3058822"/>
          </a:xfrm>
          <a:prstGeom prst="rect">
            <a:avLst/>
          </a:prstGeom>
        </p:spPr>
      </p:pic>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684" y="2259817"/>
            <a:ext cx="4102798" cy="3077099"/>
          </a:xfrm>
          <a:prstGeom prst="rect">
            <a:avLst/>
          </a:prstGeom>
        </p:spPr>
      </p:pic>
      <p:sp>
        <p:nvSpPr>
          <p:cNvPr id="2" name="タイトル 1"/>
          <p:cNvSpPr>
            <a:spLocks noGrp="1"/>
          </p:cNvSpPr>
          <p:nvPr>
            <p:ph type="title"/>
          </p:nvPr>
        </p:nvSpPr>
        <p:spPr>
          <a:xfrm>
            <a:off x="628650" y="365127"/>
            <a:ext cx="7886700" cy="808766"/>
          </a:xfrm>
        </p:spPr>
        <p:txBody>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1272746"/>
            <a:ext cx="7886700" cy="4904217"/>
          </a:xfrm>
        </p:spPr>
        <p:txBody>
          <a:bodyPr>
            <a:normAutofit/>
          </a:bodyPr>
          <a:lstStyle/>
          <a:p>
            <a:r>
              <a:rPr lang="en-US" altLang="ja-JP" sz="2000" dirty="0" smtClean="0"/>
              <a:t>5</a:t>
            </a:r>
            <a:r>
              <a:rPr kumimoji="1" lang="ja-JP" altLang="en-US" sz="2000" dirty="0" smtClean="0"/>
              <a:t>関節時ロボットアームにおける各手法の各試行での行動数の推移</a:t>
            </a:r>
            <a:endParaRPr kumimoji="1" lang="ja-JP" altLang="en-US" sz="2000" dirty="0"/>
          </a:p>
        </p:txBody>
      </p:sp>
      <p:sp>
        <p:nvSpPr>
          <p:cNvPr id="5" name="テキスト ボックス 4"/>
          <p:cNvSpPr txBox="1"/>
          <p:nvPr/>
        </p:nvSpPr>
        <p:spPr>
          <a:xfrm>
            <a:off x="1271204" y="5602194"/>
            <a:ext cx="2929007" cy="400110"/>
          </a:xfrm>
          <a:prstGeom prst="rect">
            <a:avLst/>
          </a:prstGeom>
          <a:noFill/>
        </p:spPr>
        <p:txBody>
          <a:bodyPr wrap="none" rtlCol="0">
            <a:spAutoFit/>
          </a:bodyPr>
          <a:lstStyle/>
          <a:p>
            <a:r>
              <a:rPr kumimoji="1" lang="ja-JP" altLang="en-US" sz="2000" dirty="0" smtClean="0"/>
              <a:t>（</a:t>
            </a:r>
            <a:r>
              <a:rPr kumimoji="1" lang="en-US" altLang="ja-JP" sz="2000" dirty="0" smtClean="0"/>
              <a:t>a</a:t>
            </a:r>
            <a:r>
              <a:rPr kumimoji="1" lang="ja-JP" altLang="en-US" sz="2000" dirty="0" smtClean="0"/>
              <a:t>）</a:t>
            </a:r>
            <a:r>
              <a:rPr lang="ja-JP" altLang="en-US" sz="2000" dirty="0" smtClean="0"/>
              <a:t>：</a:t>
            </a:r>
            <a:r>
              <a:rPr lang="ja-JP" altLang="en-US" sz="2000" dirty="0"/>
              <a:t>シングル</a:t>
            </a:r>
            <a:r>
              <a:rPr lang="ja-JP" altLang="en-US" sz="2000" dirty="0" smtClean="0"/>
              <a:t>エージェント</a:t>
            </a:r>
            <a:endParaRPr kumimoji="1" lang="ja-JP" altLang="en-US" sz="2000" dirty="0"/>
          </a:p>
        </p:txBody>
      </p:sp>
      <p:sp>
        <p:nvSpPr>
          <p:cNvPr id="6" name="テキスト ボックス 5"/>
          <p:cNvSpPr txBox="1"/>
          <p:nvPr/>
        </p:nvSpPr>
        <p:spPr>
          <a:xfrm>
            <a:off x="5941209" y="5602194"/>
            <a:ext cx="1729961" cy="400110"/>
          </a:xfrm>
          <a:prstGeom prst="rect">
            <a:avLst/>
          </a:prstGeom>
          <a:noFill/>
        </p:spPr>
        <p:txBody>
          <a:bodyPr wrap="none" rtlCol="0">
            <a:spAutoFit/>
          </a:bodyPr>
          <a:lstStyle/>
          <a:p>
            <a:r>
              <a:rPr kumimoji="1" lang="ja-JP" altLang="en-US" sz="2000" dirty="0" smtClean="0"/>
              <a:t>（</a:t>
            </a:r>
            <a:r>
              <a:rPr lang="en-US" altLang="ja-JP" sz="2000" dirty="0"/>
              <a:t>b</a:t>
            </a:r>
            <a:r>
              <a:rPr kumimoji="1" lang="ja-JP" altLang="en-US" sz="2000" dirty="0" smtClean="0"/>
              <a:t>）</a:t>
            </a:r>
            <a:r>
              <a:rPr lang="ja-JP" altLang="en-US" sz="2000" dirty="0" smtClean="0"/>
              <a:t>：提案手法</a:t>
            </a:r>
            <a:endParaRPr kumimoji="1" lang="ja-JP" altLang="en-US" sz="2000" dirty="0"/>
          </a:p>
        </p:txBody>
      </p:sp>
      <p:sp>
        <p:nvSpPr>
          <p:cNvPr id="11" name="正方形/長方形 10"/>
          <p:cNvSpPr/>
          <p:nvPr/>
        </p:nvSpPr>
        <p:spPr>
          <a:xfrm>
            <a:off x="439532" y="5015607"/>
            <a:ext cx="8465927" cy="4475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216" y="5083955"/>
            <a:ext cx="3672887" cy="524698"/>
          </a:xfrm>
          <a:prstGeom prst="rect">
            <a:avLst/>
          </a:prstGeom>
        </p:spPr>
      </p:pic>
      <p:pic>
        <p:nvPicPr>
          <p:cNvPr id="15" name="図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1353" y="5046355"/>
            <a:ext cx="3672887" cy="524698"/>
          </a:xfrm>
          <a:prstGeom prst="rect">
            <a:avLst/>
          </a:prstGeom>
        </p:spPr>
      </p:pic>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588" y="2274596"/>
            <a:ext cx="642720" cy="2741011"/>
          </a:xfrm>
          <a:prstGeom prst="rect">
            <a:avLst/>
          </a:prstGeom>
        </p:spPr>
      </p:pic>
      <p:pic>
        <p:nvPicPr>
          <p:cNvPr id="17" name="図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2794" y="2328140"/>
            <a:ext cx="642720" cy="2741011"/>
          </a:xfrm>
          <a:prstGeom prst="rect">
            <a:avLst/>
          </a:prstGeom>
        </p:spPr>
      </p:pic>
      <p:pic>
        <p:nvPicPr>
          <p:cNvPr id="4" name="図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8631" y="2269259"/>
            <a:ext cx="645223" cy="2751686"/>
          </a:xfrm>
          <a:prstGeom prst="rect">
            <a:avLst/>
          </a:prstGeom>
        </p:spPr>
      </p:pic>
      <p:pic>
        <p:nvPicPr>
          <p:cNvPr id="16" name="図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6130" y="2348213"/>
            <a:ext cx="645223" cy="2751686"/>
          </a:xfrm>
          <a:prstGeom prst="rect">
            <a:avLst/>
          </a:prstGeom>
        </p:spPr>
      </p:pic>
    </p:spTree>
    <p:extLst>
      <p:ext uri="{BB962C8B-B14F-4D97-AF65-F5344CB8AC3E}">
        <p14:creationId xmlns:p14="http://schemas.microsoft.com/office/powerpoint/2010/main" val="3792976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676" y="2220235"/>
            <a:ext cx="4182172" cy="3136629"/>
          </a:xfrm>
          <a:prstGeom prst="rect">
            <a:avLst/>
          </a:prstGeom>
        </p:spPr>
      </p:pic>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718" y="2291072"/>
            <a:ext cx="4078429" cy="3058822"/>
          </a:xfrm>
          <a:prstGeom prst="rect">
            <a:avLst/>
          </a:prstGeom>
        </p:spPr>
      </p:pic>
      <p:sp>
        <p:nvSpPr>
          <p:cNvPr id="2" name="タイトル 1"/>
          <p:cNvSpPr>
            <a:spLocks noGrp="1"/>
          </p:cNvSpPr>
          <p:nvPr>
            <p:ph type="title"/>
          </p:nvPr>
        </p:nvSpPr>
        <p:spPr>
          <a:xfrm>
            <a:off x="628650" y="365127"/>
            <a:ext cx="7886700" cy="808766"/>
          </a:xfrm>
        </p:spPr>
        <p:txBody>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1272746"/>
            <a:ext cx="7886700" cy="4904217"/>
          </a:xfrm>
        </p:spPr>
        <p:txBody>
          <a:bodyPr>
            <a:normAutofit/>
          </a:bodyPr>
          <a:lstStyle/>
          <a:p>
            <a:r>
              <a:rPr lang="en-US" altLang="ja-JP" sz="2000" dirty="0" smtClean="0"/>
              <a:t>5</a:t>
            </a:r>
            <a:r>
              <a:rPr kumimoji="1" lang="ja-JP" altLang="en-US" sz="2000" dirty="0" smtClean="0"/>
              <a:t>関節時ロボットアームにおける各手法の各試行での行動数の推移</a:t>
            </a:r>
            <a:endParaRPr kumimoji="1" lang="ja-JP" altLang="en-US" sz="2000" dirty="0"/>
          </a:p>
        </p:txBody>
      </p:sp>
      <p:sp>
        <p:nvSpPr>
          <p:cNvPr id="5" name="テキスト ボックス 4"/>
          <p:cNvSpPr txBox="1"/>
          <p:nvPr/>
        </p:nvSpPr>
        <p:spPr>
          <a:xfrm>
            <a:off x="620414" y="5610432"/>
            <a:ext cx="3666388" cy="400110"/>
          </a:xfrm>
          <a:prstGeom prst="rect">
            <a:avLst/>
          </a:prstGeom>
          <a:noFill/>
        </p:spPr>
        <p:txBody>
          <a:bodyPr wrap="none" rtlCol="0">
            <a:spAutoFit/>
          </a:bodyPr>
          <a:lstStyle/>
          <a:p>
            <a:r>
              <a:rPr kumimoji="1" lang="ja-JP" altLang="en-US" sz="2000" dirty="0" smtClean="0"/>
              <a:t>（</a:t>
            </a:r>
            <a:r>
              <a:rPr kumimoji="1" lang="en-US" altLang="ja-JP" sz="2000" dirty="0" smtClean="0"/>
              <a:t>a</a:t>
            </a:r>
            <a:r>
              <a:rPr kumimoji="1" lang="ja-JP" altLang="en-US" sz="2000" dirty="0" smtClean="0"/>
              <a:t>）</a:t>
            </a:r>
            <a:r>
              <a:rPr lang="ja-JP" altLang="en-US" sz="2000" dirty="0" smtClean="0"/>
              <a:t>：</a:t>
            </a:r>
            <a:r>
              <a:rPr lang="ja-JP" altLang="en-US" sz="2000" dirty="0"/>
              <a:t>協調</a:t>
            </a:r>
            <a:r>
              <a:rPr lang="ja-JP" altLang="en-US" sz="2000" dirty="0" smtClean="0"/>
              <a:t>なしマルチ</a:t>
            </a:r>
            <a:r>
              <a:rPr lang="ja-JP" altLang="en-US" sz="2000" dirty="0"/>
              <a:t>エージェント</a:t>
            </a:r>
            <a:endParaRPr kumimoji="1" lang="ja-JP" altLang="en-US" sz="2000" dirty="0"/>
          </a:p>
        </p:txBody>
      </p:sp>
      <p:sp>
        <p:nvSpPr>
          <p:cNvPr id="6" name="テキスト ボックス 5"/>
          <p:cNvSpPr txBox="1"/>
          <p:nvPr/>
        </p:nvSpPr>
        <p:spPr>
          <a:xfrm>
            <a:off x="5941209" y="5602194"/>
            <a:ext cx="1729961" cy="400110"/>
          </a:xfrm>
          <a:prstGeom prst="rect">
            <a:avLst/>
          </a:prstGeom>
          <a:noFill/>
        </p:spPr>
        <p:txBody>
          <a:bodyPr wrap="none" rtlCol="0">
            <a:spAutoFit/>
          </a:bodyPr>
          <a:lstStyle/>
          <a:p>
            <a:r>
              <a:rPr kumimoji="1" lang="ja-JP" altLang="en-US" sz="2000" dirty="0" smtClean="0"/>
              <a:t>（</a:t>
            </a:r>
            <a:r>
              <a:rPr lang="en-US" altLang="ja-JP" sz="2000" dirty="0"/>
              <a:t>b</a:t>
            </a:r>
            <a:r>
              <a:rPr kumimoji="1" lang="ja-JP" altLang="en-US" sz="2000" dirty="0" smtClean="0"/>
              <a:t>）</a:t>
            </a:r>
            <a:r>
              <a:rPr lang="ja-JP" altLang="en-US" sz="2000" dirty="0" smtClean="0"/>
              <a:t>：提案手法</a:t>
            </a:r>
            <a:endParaRPr kumimoji="1" lang="ja-JP" altLang="en-US" sz="2000" dirty="0"/>
          </a:p>
        </p:txBody>
      </p:sp>
      <p:sp>
        <p:nvSpPr>
          <p:cNvPr id="11" name="正方形/長方形 10"/>
          <p:cNvSpPr/>
          <p:nvPr/>
        </p:nvSpPr>
        <p:spPr>
          <a:xfrm>
            <a:off x="439532" y="5015607"/>
            <a:ext cx="8465927" cy="4475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216" y="5083955"/>
            <a:ext cx="3672887" cy="524698"/>
          </a:xfrm>
          <a:prstGeom prst="rect">
            <a:avLst/>
          </a:prstGeom>
        </p:spPr>
      </p:pic>
      <p:pic>
        <p:nvPicPr>
          <p:cNvPr id="15" name="図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1353" y="5046355"/>
            <a:ext cx="3672887" cy="524698"/>
          </a:xfrm>
          <a:prstGeom prst="rect">
            <a:avLst/>
          </a:prstGeom>
        </p:spPr>
      </p:pic>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588" y="2274596"/>
            <a:ext cx="642720" cy="2741011"/>
          </a:xfrm>
          <a:prstGeom prst="rect">
            <a:avLst/>
          </a:prstGeom>
        </p:spPr>
      </p:pic>
      <p:pic>
        <p:nvPicPr>
          <p:cNvPr id="17" name="図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2794" y="2328140"/>
            <a:ext cx="642720" cy="2741011"/>
          </a:xfrm>
          <a:prstGeom prst="rect">
            <a:avLst/>
          </a:prstGeom>
        </p:spPr>
      </p:pic>
      <p:pic>
        <p:nvPicPr>
          <p:cNvPr id="13" name="図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917" y="2269259"/>
            <a:ext cx="645223" cy="2751686"/>
          </a:xfrm>
          <a:prstGeom prst="rect">
            <a:avLst/>
          </a:prstGeom>
        </p:spPr>
      </p:pic>
      <p:pic>
        <p:nvPicPr>
          <p:cNvPr id="16" name="図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8837" y="2333036"/>
            <a:ext cx="645223" cy="2751686"/>
          </a:xfrm>
          <a:prstGeom prst="rect">
            <a:avLst/>
          </a:prstGeom>
        </p:spPr>
      </p:pic>
    </p:spTree>
    <p:extLst>
      <p:ext uri="{BB962C8B-B14F-4D97-AF65-F5344CB8AC3E}">
        <p14:creationId xmlns:p14="http://schemas.microsoft.com/office/powerpoint/2010/main" val="3284607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図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878" y="2304603"/>
            <a:ext cx="4065177" cy="3048883"/>
          </a:xfrm>
          <a:prstGeom prst="rect">
            <a:avLst/>
          </a:prstGeom>
        </p:spPr>
      </p:pic>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324" y="2349637"/>
            <a:ext cx="4027100" cy="3020325"/>
          </a:xfrm>
          <a:prstGeom prst="rect">
            <a:avLst/>
          </a:prstGeom>
        </p:spPr>
      </p:pic>
      <p:sp>
        <p:nvSpPr>
          <p:cNvPr id="2" name="タイトル 1"/>
          <p:cNvSpPr>
            <a:spLocks noGrp="1"/>
          </p:cNvSpPr>
          <p:nvPr>
            <p:ph type="title"/>
          </p:nvPr>
        </p:nvSpPr>
        <p:spPr>
          <a:xfrm>
            <a:off x="628650" y="365127"/>
            <a:ext cx="7886700" cy="808766"/>
          </a:xfrm>
        </p:spPr>
        <p:txBody>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1272746"/>
            <a:ext cx="7886700" cy="4904217"/>
          </a:xfrm>
        </p:spPr>
        <p:txBody>
          <a:bodyPr>
            <a:normAutofit/>
          </a:bodyPr>
          <a:lstStyle/>
          <a:p>
            <a:r>
              <a:rPr lang="en-US" altLang="ja-JP" sz="2000" dirty="0" smtClean="0"/>
              <a:t>5</a:t>
            </a:r>
            <a:r>
              <a:rPr kumimoji="1" lang="ja-JP" altLang="en-US" sz="2000" dirty="0" smtClean="0"/>
              <a:t>関節時ロボットアームにおける各手法の各試行での行動数の推移（</a:t>
            </a:r>
            <a:r>
              <a:rPr kumimoji="1" lang="en-US" altLang="ja-JP" sz="2000" dirty="0" smtClean="0"/>
              <a:t>1</a:t>
            </a:r>
            <a:r>
              <a:rPr kumimoji="1" lang="ja-JP" altLang="en-US" sz="2000" dirty="0" smtClean="0"/>
              <a:t>試行から</a:t>
            </a:r>
            <a:r>
              <a:rPr kumimoji="1" lang="en-US" altLang="ja-JP" sz="2000" dirty="0" smtClean="0"/>
              <a:t>1000</a:t>
            </a:r>
            <a:r>
              <a:rPr kumimoji="1" lang="ja-JP" altLang="en-US" sz="2000" dirty="0" smtClean="0"/>
              <a:t>試行）</a:t>
            </a:r>
            <a:endParaRPr kumimoji="1" lang="ja-JP" altLang="en-US" sz="2000" dirty="0"/>
          </a:p>
        </p:txBody>
      </p:sp>
      <p:sp>
        <p:nvSpPr>
          <p:cNvPr id="5" name="テキスト ボックス 4"/>
          <p:cNvSpPr txBox="1"/>
          <p:nvPr/>
        </p:nvSpPr>
        <p:spPr>
          <a:xfrm>
            <a:off x="991119" y="5610432"/>
            <a:ext cx="2929007" cy="400110"/>
          </a:xfrm>
          <a:prstGeom prst="rect">
            <a:avLst/>
          </a:prstGeom>
          <a:noFill/>
        </p:spPr>
        <p:txBody>
          <a:bodyPr wrap="none" rtlCol="0">
            <a:spAutoFit/>
          </a:bodyPr>
          <a:lstStyle/>
          <a:p>
            <a:r>
              <a:rPr kumimoji="1" lang="ja-JP" altLang="en-US" sz="2000" dirty="0" smtClean="0"/>
              <a:t>（</a:t>
            </a:r>
            <a:r>
              <a:rPr kumimoji="1" lang="en-US" altLang="ja-JP" sz="2000" dirty="0" smtClean="0"/>
              <a:t>a</a:t>
            </a:r>
            <a:r>
              <a:rPr kumimoji="1" lang="ja-JP" altLang="en-US" sz="2000" dirty="0" smtClean="0"/>
              <a:t>）</a:t>
            </a:r>
            <a:r>
              <a:rPr lang="ja-JP" altLang="en-US" sz="2000" dirty="0" smtClean="0"/>
              <a:t>：</a:t>
            </a:r>
            <a:r>
              <a:rPr lang="ja-JP" altLang="en-US" sz="2000" dirty="0"/>
              <a:t>シングル</a:t>
            </a:r>
            <a:r>
              <a:rPr lang="ja-JP" altLang="en-US" sz="2000" dirty="0" smtClean="0"/>
              <a:t>エージェント</a:t>
            </a:r>
            <a:endParaRPr kumimoji="1" lang="ja-JP" altLang="en-US" sz="2000" dirty="0"/>
          </a:p>
        </p:txBody>
      </p:sp>
      <p:sp>
        <p:nvSpPr>
          <p:cNvPr id="6" name="テキスト ボックス 5"/>
          <p:cNvSpPr txBox="1"/>
          <p:nvPr/>
        </p:nvSpPr>
        <p:spPr>
          <a:xfrm>
            <a:off x="5941209" y="5602194"/>
            <a:ext cx="1729961" cy="400110"/>
          </a:xfrm>
          <a:prstGeom prst="rect">
            <a:avLst/>
          </a:prstGeom>
          <a:noFill/>
        </p:spPr>
        <p:txBody>
          <a:bodyPr wrap="none" rtlCol="0">
            <a:spAutoFit/>
          </a:bodyPr>
          <a:lstStyle/>
          <a:p>
            <a:r>
              <a:rPr kumimoji="1" lang="ja-JP" altLang="en-US" sz="2000" dirty="0" smtClean="0"/>
              <a:t>（</a:t>
            </a:r>
            <a:r>
              <a:rPr lang="en-US" altLang="ja-JP" sz="2000" dirty="0"/>
              <a:t>b</a:t>
            </a:r>
            <a:r>
              <a:rPr kumimoji="1" lang="ja-JP" altLang="en-US" sz="2000" dirty="0" smtClean="0"/>
              <a:t>）</a:t>
            </a:r>
            <a:r>
              <a:rPr lang="ja-JP" altLang="en-US" sz="2000" dirty="0" smtClean="0"/>
              <a:t>：提案手法</a:t>
            </a:r>
            <a:endParaRPr kumimoji="1" lang="ja-JP" altLang="en-US" sz="2000" dirty="0"/>
          </a:p>
        </p:txBody>
      </p:sp>
      <p:sp>
        <p:nvSpPr>
          <p:cNvPr id="11" name="正方形/長方形 10"/>
          <p:cNvSpPr/>
          <p:nvPr/>
        </p:nvSpPr>
        <p:spPr>
          <a:xfrm>
            <a:off x="439532" y="5015607"/>
            <a:ext cx="8465927" cy="4475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094" y="2345793"/>
            <a:ext cx="641478" cy="2735716"/>
          </a:xfrm>
          <a:prstGeom prst="rect">
            <a:avLst/>
          </a:prstGeom>
        </p:spPr>
      </p:pic>
      <p:pic>
        <p:nvPicPr>
          <p:cNvPr id="18" name="図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9948" y="2345793"/>
            <a:ext cx="641478" cy="2735716"/>
          </a:xfrm>
          <a:prstGeom prst="rect">
            <a:avLst/>
          </a:prstGeom>
        </p:spPr>
      </p:pic>
      <p:pic>
        <p:nvPicPr>
          <p:cNvPr id="19" name="図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799" y="5020801"/>
            <a:ext cx="3504639" cy="468888"/>
          </a:xfrm>
          <a:prstGeom prst="rect">
            <a:avLst/>
          </a:prstGeom>
        </p:spPr>
      </p:pic>
      <p:pic>
        <p:nvPicPr>
          <p:cNvPr id="20" name="図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1426" y="5017102"/>
            <a:ext cx="3504639" cy="468888"/>
          </a:xfrm>
          <a:prstGeom prst="rect">
            <a:avLst/>
          </a:prstGeom>
        </p:spPr>
      </p:pic>
      <p:pic>
        <p:nvPicPr>
          <p:cNvPr id="4" name="図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113" y="2304603"/>
            <a:ext cx="666865" cy="2843985"/>
          </a:xfrm>
          <a:prstGeom prst="rect">
            <a:avLst/>
          </a:prstGeom>
        </p:spPr>
      </p:pic>
      <p:pic>
        <p:nvPicPr>
          <p:cNvPr id="14" name="図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5919" y="2323129"/>
            <a:ext cx="666865" cy="2843985"/>
          </a:xfrm>
          <a:prstGeom prst="rect">
            <a:avLst/>
          </a:prstGeom>
        </p:spPr>
      </p:pic>
    </p:spTree>
    <p:extLst>
      <p:ext uri="{BB962C8B-B14F-4D97-AF65-F5344CB8AC3E}">
        <p14:creationId xmlns:p14="http://schemas.microsoft.com/office/powerpoint/2010/main" val="4148071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324" y="2349637"/>
            <a:ext cx="4027100" cy="3020325"/>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516" y="2291071"/>
            <a:ext cx="4094204" cy="3070653"/>
          </a:xfrm>
          <a:prstGeom prst="rect">
            <a:avLst/>
          </a:prstGeom>
        </p:spPr>
      </p:pic>
      <p:sp>
        <p:nvSpPr>
          <p:cNvPr id="2" name="タイトル 1"/>
          <p:cNvSpPr>
            <a:spLocks noGrp="1"/>
          </p:cNvSpPr>
          <p:nvPr>
            <p:ph type="title"/>
          </p:nvPr>
        </p:nvSpPr>
        <p:spPr>
          <a:xfrm>
            <a:off x="628650" y="365127"/>
            <a:ext cx="7886700" cy="808766"/>
          </a:xfrm>
        </p:spPr>
        <p:txBody>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1272746"/>
            <a:ext cx="7886700" cy="4904217"/>
          </a:xfrm>
        </p:spPr>
        <p:txBody>
          <a:bodyPr>
            <a:normAutofit/>
          </a:bodyPr>
          <a:lstStyle/>
          <a:p>
            <a:r>
              <a:rPr lang="en-US" altLang="ja-JP" sz="2000" dirty="0" smtClean="0"/>
              <a:t>5</a:t>
            </a:r>
            <a:r>
              <a:rPr kumimoji="1" lang="ja-JP" altLang="en-US" sz="2000" dirty="0" smtClean="0"/>
              <a:t>関節時ロボットアームにおける各手法の各試行での行動数の推移（</a:t>
            </a:r>
            <a:r>
              <a:rPr kumimoji="1" lang="en-US" altLang="ja-JP" sz="2000" dirty="0" smtClean="0"/>
              <a:t>1</a:t>
            </a:r>
            <a:r>
              <a:rPr kumimoji="1" lang="ja-JP" altLang="en-US" sz="2000" dirty="0" smtClean="0"/>
              <a:t>試行から</a:t>
            </a:r>
            <a:r>
              <a:rPr kumimoji="1" lang="en-US" altLang="ja-JP" sz="2000" dirty="0" smtClean="0"/>
              <a:t>1000</a:t>
            </a:r>
            <a:r>
              <a:rPr kumimoji="1" lang="ja-JP" altLang="en-US" sz="2000" dirty="0" smtClean="0"/>
              <a:t>試行）</a:t>
            </a:r>
            <a:endParaRPr kumimoji="1" lang="ja-JP" altLang="en-US" sz="2000" dirty="0"/>
          </a:p>
        </p:txBody>
      </p:sp>
      <p:sp>
        <p:nvSpPr>
          <p:cNvPr id="5" name="テキスト ボックス 4"/>
          <p:cNvSpPr txBox="1"/>
          <p:nvPr/>
        </p:nvSpPr>
        <p:spPr>
          <a:xfrm>
            <a:off x="620414" y="5610432"/>
            <a:ext cx="3666388" cy="400110"/>
          </a:xfrm>
          <a:prstGeom prst="rect">
            <a:avLst/>
          </a:prstGeom>
          <a:noFill/>
        </p:spPr>
        <p:txBody>
          <a:bodyPr wrap="none" rtlCol="0">
            <a:spAutoFit/>
          </a:bodyPr>
          <a:lstStyle/>
          <a:p>
            <a:r>
              <a:rPr kumimoji="1" lang="ja-JP" altLang="en-US" sz="2000" dirty="0" smtClean="0"/>
              <a:t>（</a:t>
            </a:r>
            <a:r>
              <a:rPr kumimoji="1" lang="en-US" altLang="ja-JP" sz="2000" dirty="0" smtClean="0"/>
              <a:t>a</a:t>
            </a:r>
            <a:r>
              <a:rPr kumimoji="1" lang="ja-JP" altLang="en-US" sz="2000" dirty="0" smtClean="0"/>
              <a:t>）</a:t>
            </a:r>
            <a:r>
              <a:rPr lang="ja-JP" altLang="en-US" sz="2000" dirty="0" smtClean="0"/>
              <a:t>：</a:t>
            </a:r>
            <a:r>
              <a:rPr lang="ja-JP" altLang="en-US" sz="2000" dirty="0"/>
              <a:t>協調</a:t>
            </a:r>
            <a:r>
              <a:rPr lang="ja-JP" altLang="en-US" sz="2000" dirty="0" smtClean="0"/>
              <a:t>なしマルチ</a:t>
            </a:r>
            <a:r>
              <a:rPr lang="ja-JP" altLang="en-US" sz="2000" dirty="0"/>
              <a:t>エージェント</a:t>
            </a:r>
            <a:endParaRPr kumimoji="1" lang="ja-JP" altLang="en-US" sz="2000" dirty="0"/>
          </a:p>
        </p:txBody>
      </p:sp>
      <p:sp>
        <p:nvSpPr>
          <p:cNvPr id="6" name="テキスト ボックス 5"/>
          <p:cNvSpPr txBox="1"/>
          <p:nvPr/>
        </p:nvSpPr>
        <p:spPr>
          <a:xfrm>
            <a:off x="5941209" y="5602194"/>
            <a:ext cx="1729961" cy="400110"/>
          </a:xfrm>
          <a:prstGeom prst="rect">
            <a:avLst/>
          </a:prstGeom>
          <a:noFill/>
        </p:spPr>
        <p:txBody>
          <a:bodyPr wrap="none" rtlCol="0">
            <a:spAutoFit/>
          </a:bodyPr>
          <a:lstStyle/>
          <a:p>
            <a:r>
              <a:rPr kumimoji="1" lang="ja-JP" altLang="en-US" sz="2000" dirty="0" smtClean="0"/>
              <a:t>（</a:t>
            </a:r>
            <a:r>
              <a:rPr lang="en-US" altLang="ja-JP" sz="2000" dirty="0"/>
              <a:t>b</a:t>
            </a:r>
            <a:r>
              <a:rPr kumimoji="1" lang="ja-JP" altLang="en-US" sz="2000" dirty="0" smtClean="0"/>
              <a:t>）</a:t>
            </a:r>
            <a:r>
              <a:rPr lang="ja-JP" altLang="en-US" sz="2000" dirty="0" smtClean="0"/>
              <a:t>：提案手法</a:t>
            </a:r>
            <a:endParaRPr kumimoji="1" lang="ja-JP" altLang="en-US" sz="2000" dirty="0"/>
          </a:p>
        </p:txBody>
      </p:sp>
      <p:sp>
        <p:nvSpPr>
          <p:cNvPr id="11" name="正方形/長方形 10"/>
          <p:cNvSpPr/>
          <p:nvPr/>
        </p:nvSpPr>
        <p:spPr>
          <a:xfrm>
            <a:off x="439532" y="5015607"/>
            <a:ext cx="8465927" cy="4475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094" y="2345793"/>
            <a:ext cx="641478" cy="2735716"/>
          </a:xfrm>
          <a:prstGeom prst="rect">
            <a:avLst/>
          </a:prstGeom>
        </p:spPr>
      </p:pic>
      <p:pic>
        <p:nvPicPr>
          <p:cNvPr id="18" name="図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9948" y="2345793"/>
            <a:ext cx="641478" cy="2735716"/>
          </a:xfrm>
          <a:prstGeom prst="rect">
            <a:avLst/>
          </a:prstGeom>
        </p:spPr>
      </p:pic>
      <p:pic>
        <p:nvPicPr>
          <p:cNvPr id="16" name="図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799" y="5020801"/>
            <a:ext cx="3504639" cy="468888"/>
          </a:xfrm>
          <a:prstGeom prst="rect">
            <a:avLst/>
          </a:prstGeom>
        </p:spPr>
      </p:pic>
      <p:pic>
        <p:nvPicPr>
          <p:cNvPr id="17" name="図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3154" y="5063692"/>
            <a:ext cx="3504639" cy="468888"/>
          </a:xfrm>
          <a:prstGeom prst="rect">
            <a:avLst/>
          </a:prstGeom>
        </p:spPr>
      </p:pic>
      <p:pic>
        <p:nvPicPr>
          <p:cNvPr id="14" name="図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113" y="2304603"/>
            <a:ext cx="666865" cy="2843985"/>
          </a:xfrm>
          <a:prstGeom prst="rect">
            <a:avLst/>
          </a:prstGeom>
        </p:spPr>
      </p:pic>
      <p:pic>
        <p:nvPicPr>
          <p:cNvPr id="15" name="図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4376" y="2291658"/>
            <a:ext cx="666865" cy="2843985"/>
          </a:xfrm>
          <a:prstGeom prst="rect">
            <a:avLst/>
          </a:prstGeom>
        </p:spPr>
      </p:pic>
    </p:spTree>
    <p:extLst>
      <p:ext uri="{BB962C8B-B14F-4D97-AF65-F5344CB8AC3E}">
        <p14:creationId xmlns:p14="http://schemas.microsoft.com/office/powerpoint/2010/main" val="2568538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482" y="2341040"/>
            <a:ext cx="4012289" cy="3009217"/>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5174" y="2335639"/>
            <a:ext cx="3968751" cy="2976563"/>
          </a:xfrm>
          <a:prstGeom prst="rect">
            <a:avLst/>
          </a:prstGeom>
        </p:spPr>
      </p:pic>
      <p:sp>
        <p:nvSpPr>
          <p:cNvPr id="2" name="タイトル 1"/>
          <p:cNvSpPr>
            <a:spLocks noGrp="1"/>
          </p:cNvSpPr>
          <p:nvPr>
            <p:ph type="title"/>
          </p:nvPr>
        </p:nvSpPr>
        <p:spPr>
          <a:xfrm>
            <a:off x="628650" y="365127"/>
            <a:ext cx="7886700" cy="808766"/>
          </a:xfrm>
        </p:spPr>
        <p:txBody>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1272746"/>
            <a:ext cx="7886700" cy="4904217"/>
          </a:xfrm>
        </p:spPr>
        <p:txBody>
          <a:bodyPr>
            <a:normAutofit/>
          </a:bodyPr>
          <a:lstStyle/>
          <a:p>
            <a:r>
              <a:rPr lang="en-US" altLang="ja-JP" sz="2000" dirty="0" smtClean="0"/>
              <a:t>5</a:t>
            </a:r>
            <a:r>
              <a:rPr kumimoji="1" lang="ja-JP" altLang="en-US" sz="2000" dirty="0" smtClean="0"/>
              <a:t>関節時ロボットアームにおける各手法の各試行での行動数の推移（</a:t>
            </a:r>
            <a:r>
              <a:rPr kumimoji="1" lang="en-US" altLang="ja-JP" sz="2000" dirty="0" smtClean="0"/>
              <a:t>199000</a:t>
            </a:r>
            <a:r>
              <a:rPr kumimoji="1" lang="ja-JP" altLang="en-US" sz="2000" dirty="0" smtClean="0"/>
              <a:t>試行から</a:t>
            </a:r>
            <a:r>
              <a:rPr lang="en-US" altLang="ja-JP" sz="2000" dirty="0"/>
              <a:t>200</a:t>
            </a:r>
            <a:r>
              <a:rPr kumimoji="1" lang="en-US" altLang="ja-JP" sz="2000" dirty="0" smtClean="0"/>
              <a:t>000</a:t>
            </a:r>
            <a:r>
              <a:rPr kumimoji="1" lang="ja-JP" altLang="en-US" sz="2000" dirty="0" smtClean="0"/>
              <a:t>試行）</a:t>
            </a:r>
            <a:endParaRPr kumimoji="1" lang="ja-JP" altLang="en-US" sz="2000" dirty="0"/>
          </a:p>
        </p:txBody>
      </p:sp>
      <p:sp>
        <p:nvSpPr>
          <p:cNvPr id="5" name="テキスト ボックス 4"/>
          <p:cNvSpPr txBox="1"/>
          <p:nvPr/>
        </p:nvSpPr>
        <p:spPr>
          <a:xfrm>
            <a:off x="1205301" y="5602194"/>
            <a:ext cx="2954655" cy="400110"/>
          </a:xfrm>
          <a:prstGeom prst="rect">
            <a:avLst/>
          </a:prstGeom>
          <a:noFill/>
        </p:spPr>
        <p:txBody>
          <a:bodyPr wrap="none" rtlCol="0">
            <a:spAutoFit/>
          </a:bodyPr>
          <a:lstStyle/>
          <a:p>
            <a:r>
              <a:rPr kumimoji="1" lang="ja-JP" altLang="en-US" sz="2000" dirty="0" smtClean="0"/>
              <a:t>（</a:t>
            </a:r>
            <a:r>
              <a:rPr kumimoji="1" lang="en-US" altLang="ja-JP" sz="2000" dirty="0" smtClean="0"/>
              <a:t>a</a:t>
            </a:r>
            <a:r>
              <a:rPr kumimoji="1" lang="ja-JP" altLang="en-US" sz="2000" dirty="0" smtClean="0"/>
              <a:t>）</a:t>
            </a:r>
            <a:r>
              <a:rPr lang="ja-JP" altLang="en-US" sz="2000" dirty="0" smtClean="0"/>
              <a:t>：シングルエージェント</a:t>
            </a:r>
            <a:endParaRPr kumimoji="1" lang="ja-JP" altLang="en-US" sz="2000" dirty="0"/>
          </a:p>
        </p:txBody>
      </p:sp>
      <p:sp>
        <p:nvSpPr>
          <p:cNvPr id="6" name="テキスト ボックス 5"/>
          <p:cNvSpPr txBox="1"/>
          <p:nvPr/>
        </p:nvSpPr>
        <p:spPr>
          <a:xfrm>
            <a:off x="5941209" y="5602194"/>
            <a:ext cx="1729961" cy="400110"/>
          </a:xfrm>
          <a:prstGeom prst="rect">
            <a:avLst/>
          </a:prstGeom>
          <a:noFill/>
        </p:spPr>
        <p:txBody>
          <a:bodyPr wrap="none" rtlCol="0">
            <a:spAutoFit/>
          </a:bodyPr>
          <a:lstStyle/>
          <a:p>
            <a:r>
              <a:rPr kumimoji="1" lang="ja-JP" altLang="en-US" sz="2000" dirty="0" smtClean="0"/>
              <a:t>（</a:t>
            </a:r>
            <a:r>
              <a:rPr lang="en-US" altLang="ja-JP" sz="2000" dirty="0"/>
              <a:t>b</a:t>
            </a:r>
            <a:r>
              <a:rPr kumimoji="1" lang="ja-JP" altLang="en-US" sz="2000" dirty="0" smtClean="0"/>
              <a:t>）</a:t>
            </a:r>
            <a:r>
              <a:rPr lang="ja-JP" altLang="en-US" sz="2000" dirty="0" smtClean="0"/>
              <a:t>：提案手法</a:t>
            </a:r>
            <a:endParaRPr kumimoji="1" lang="ja-JP" altLang="en-US" sz="2000" dirty="0"/>
          </a:p>
        </p:txBody>
      </p:sp>
      <p:sp>
        <p:nvSpPr>
          <p:cNvPr id="11" name="正方形/長方形 10"/>
          <p:cNvSpPr/>
          <p:nvPr/>
        </p:nvSpPr>
        <p:spPr>
          <a:xfrm>
            <a:off x="439532" y="5015607"/>
            <a:ext cx="8465927" cy="4475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004" y="5055347"/>
            <a:ext cx="3641574" cy="421022"/>
          </a:xfrm>
          <a:prstGeom prst="rect">
            <a:avLst/>
          </a:prstGeom>
        </p:spPr>
      </p:pic>
      <p:pic>
        <p:nvPicPr>
          <p:cNvPr id="18" name="図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5875" y="5015607"/>
            <a:ext cx="3641574" cy="421022"/>
          </a:xfrm>
          <a:prstGeom prst="rect">
            <a:avLst/>
          </a:prstGeom>
        </p:spPr>
      </p:pic>
      <p:pic>
        <p:nvPicPr>
          <p:cNvPr id="14" name="図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6649" y="2341143"/>
            <a:ext cx="628858" cy="2649752"/>
          </a:xfrm>
          <a:prstGeom prst="rect">
            <a:avLst/>
          </a:prstGeom>
        </p:spPr>
      </p:pic>
      <p:pic>
        <p:nvPicPr>
          <p:cNvPr id="16" name="図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678" y="2365755"/>
            <a:ext cx="628858" cy="2649752"/>
          </a:xfrm>
          <a:prstGeom prst="rect">
            <a:avLst/>
          </a:prstGeom>
        </p:spPr>
      </p:pic>
      <p:pic>
        <p:nvPicPr>
          <p:cNvPr id="8"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538" y="2335639"/>
            <a:ext cx="645461" cy="2719708"/>
          </a:xfrm>
          <a:prstGeom prst="rect">
            <a:avLst/>
          </a:prstGeom>
        </p:spPr>
      </p:pic>
      <p:pic>
        <p:nvPicPr>
          <p:cNvPr id="15" name="図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56362" y="2340694"/>
            <a:ext cx="645461" cy="2719708"/>
          </a:xfrm>
          <a:prstGeom prst="rect">
            <a:avLst/>
          </a:prstGeom>
        </p:spPr>
      </p:pic>
    </p:spTree>
    <p:extLst>
      <p:ext uri="{BB962C8B-B14F-4D97-AF65-F5344CB8AC3E}">
        <p14:creationId xmlns:p14="http://schemas.microsoft.com/office/powerpoint/2010/main" val="1392373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964" y="2331898"/>
            <a:ext cx="4017675" cy="3013256"/>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5174" y="2335639"/>
            <a:ext cx="3968751" cy="2976563"/>
          </a:xfrm>
          <a:prstGeom prst="rect">
            <a:avLst/>
          </a:prstGeom>
        </p:spPr>
      </p:pic>
      <p:sp>
        <p:nvSpPr>
          <p:cNvPr id="2" name="タイトル 1"/>
          <p:cNvSpPr>
            <a:spLocks noGrp="1"/>
          </p:cNvSpPr>
          <p:nvPr>
            <p:ph type="title"/>
          </p:nvPr>
        </p:nvSpPr>
        <p:spPr>
          <a:xfrm>
            <a:off x="628650" y="365127"/>
            <a:ext cx="7886700" cy="808766"/>
          </a:xfrm>
        </p:spPr>
        <p:txBody>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1272746"/>
            <a:ext cx="7886700" cy="4904217"/>
          </a:xfrm>
        </p:spPr>
        <p:txBody>
          <a:bodyPr>
            <a:normAutofit/>
          </a:bodyPr>
          <a:lstStyle/>
          <a:p>
            <a:r>
              <a:rPr lang="en-US" altLang="ja-JP" sz="2000" dirty="0" smtClean="0"/>
              <a:t>5</a:t>
            </a:r>
            <a:r>
              <a:rPr kumimoji="1" lang="ja-JP" altLang="en-US" sz="2000" dirty="0" smtClean="0"/>
              <a:t>関節時ロボットアームにおける各手法の各試行での行動数の推移（</a:t>
            </a:r>
            <a:r>
              <a:rPr kumimoji="1" lang="en-US" altLang="ja-JP" sz="2000" dirty="0" smtClean="0"/>
              <a:t>199000</a:t>
            </a:r>
            <a:r>
              <a:rPr kumimoji="1" lang="ja-JP" altLang="en-US" sz="2000" dirty="0" smtClean="0"/>
              <a:t>試行から</a:t>
            </a:r>
            <a:r>
              <a:rPr lang="en-US" altLang="ja-JP" sz="2000" dirty="0"/>
              <a:t>200</a:t>
            </a:r>
            <a:r>
              <a:rPr kumimoji="1" lang="en-US" altLang="ja-JP" sz="2000" dirty="0" smtClean="0"/>
              <a:t>000</a:t>
            </a:r>
            <a:r>
              <a:rPr kumimoji="1" lang="ja-JP" altLang="en-US" sz="2000" dirty="0" smtClean="0"/>
              <a:t>試行）</a:t>
            </a:r>
            <a:endParaRPr kumimoji="1" lang="ja-JP" altLang="en-US" sz="2000" dirty="0"/>
          </a:p>
        </p:txBody>
      </p:sp>
      <p:sp>
        <p:nvSpPr>
          <p:cNvPr id="5" name="テキスト ボックス 4"/>
          <p:cNvSpPr txBox="1"/>
          <p:nvPr/>
        </p:nvSpPr>
        <p:spPr>
          <a:xfrm>
            <a:off x="678078" y="5602194"/>
            <a:ext cx="3640740" cy="400110"/>
          </a:xfrm>
          <a:prstGeom prst="rect">
            <a:avLst/>
          </a:prstGeom>
          <a:noFill/>
        </p:spPr>
        <p:txBody>
          <a:bodyPr wrap="none" rtlCol="0">
            <a:spAutoFit/>
          </a:bodyPr>
          <a:lstStyle/>
          <a:p>
            <a:r>
              <a:rPr kumimoji="1" lang="ja-JP" altLang="en-US" sz="2000" dirty="0" smtClean="0"/>
              <a:t>（</a:t>
            </a:r>
            <a:r>
              <a:rPr kumimoji="1" lang="en-US" altLang="ja-JP" sz="2000" dirty="0" smtClean="0"/>
              <a:t>a</a:t>
            </a:r>
            <a:r>
              <a:rPr kumimoji="1" lang="ja-JP" altLang="en-US" sz="2000" dirty="0" smtClean="0"/>
              <a:t>）</a:t>
            </a:r>
            <a:r>
              <a:rPr lang="ja-JP" altLang="en-US" sz="2000" dirty="0" smtClean="0"/>
              <a:t>：</a:t>
            </a:r>
            <a:r>
              <a:rPr lang="ja-JP" altLang="en-US" sz="2000" dirty="0"/>
              <a:t>協調</a:t>
            </a:r>
            <a:r>
              <a:rPr lang="ja-JP" altLang="en-US" sz="2000" dirty="0" smtClean="0"/>
              <a:t>なし</a:t>
            </a:r>
            <a:r>
              <a:rPr lang="ja-JP" altLang="en-US" sz="2000" dirty="0"/>
              <a:t>マルチ</a:t>
            </a:r>
            <a:r>
              <a:rPr lang="ja-JP" altLang="en-US" sz="2000" dirty="0" smtClean="0"/>
              <a:t>エージェント</a:t>
            </a:r>
            <a:endParaRPr kumimoji="1" lang="ja-JP" altLang="en-US" sz="2000" dirty="0"/>
          </a:p>
        </p:txBody>
      </p:sp>
      <p:sp>
        <p:nvSpPr>
          <p:cNvPr id="6" name="テキスト ボックス 5"/>
          <p:cNvSpPr txBox="1"/>
          <p:nvPr/>
        </p:nvSpPr>
        <p:spPr>
          <a:xfrm>
            <a:off x="5941209" y="5602194"/>
            <a:ext cx="1729961" cy="400110"/>
          </a:xfrm>
          <a:prstGeom prst="rect">
            <a:avLst/>
          </a:prstGeom>
          <a:noFill/>
        </p:spPr>
        <p:txBody>
          <a:bodyPr wrap="none" rtlCol="0">
            <a:spAutoFit/>
          </a:bodyPr>
          <a:lstStyle/>
          <a:p>
            <a:r>
              <a:rPr kumimoji="1" lang="ja-JP" altLang="en-US" sz="2000" dirty="0" smtClean="0"/>
              <a:t>（</a:t>
            </a:r>
            <a:r>
              <a:rPr lang="en-US" altLang="ja-JP" sz="2000" dirty="0"/>
              <a:t>b</a:t>
            </a:r>
            <a:r>
              <a:rPr kumimoji="1" lang="ja-JP" altLang="en-US" sz="2000" dirty="0" smtClean="0"/>
              <a:t>）</a:t>
            </a:r>
            <a:r>
              <a:rPr lang="ja-JP" altLang="en-US" sz="2000" dirty="0" smtClean="0"/>
              <a:t>：提案手法</a:t>
            </a:r>
            <a:endParaRPr kumimoji="1" lang="ja-JP" altLang="en-US" sz="2000" dirty="0"/>
          </a:p>
        </p:txBody>
      </p:sp>
      <p:sp>
        <p:nvSpPr>
          <p:cNvPr id="11" name="正方形/長方形 10"/>
          <p:cNvSpPr/>
          <p:nvPr/>
        </p:nvSpPr>
        <p:spPr>
          <a:xfrm>
            <a:off x="439532" y="5015607"/>
            <a:ext cx="8465927" cy="4475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004" y="5055347"/>
            <a:ext cx="3641574" cy="421022"/>
          </a:xfrm>
          <a:prstGeom prst="rect">
            <a:avLst/>
          </a:prstGeom>
        </p:spPr>
      </p:pic>
      <p:pic>
        <p:nvPicPr>
          <p:cNvPr id="18" name="図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5875" y="5015607"/>
            <a:ext cx="3641574" cy="421022"/>
          </a:xfrm>
          <a:prstGeom prst="rect">
            <a:avLst/>
          </a:prstGeom>
        </p:spPr>
      </p:pic>
      <p:pic>
        <p:nvPicPr>
          <p:cNvPr id="14" name="図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6649" y="2341143"/>
            <a:ext cx="628858" cy="2649752"/>
          </a:xfrm>
          <a:prstGeom prst="rect">
            <a:avLst/>
          </a:prstGeom>
        </p:spPr>
      </p:pic>
      <p:pic>
        <p:nvPicPr>
          <p:cNvPr id="16" name="図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678" y="2365755"/>
            <a:ext cx="628858" cy="2649752"/>
          </a:xfrm>
          <a:prstGeom prst="rect">
            <a:avLst/>
          </a:prstGeom>
        </p:spPr>
      </p:pic>
      <p:pic>
        <p:nvPicPr>
          <p:cNvPr id="15" name="図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538" y="2335639"/>
            <a:ext cx="645461" cy="2719708"/>
          </a:xfrm>
          <a:prstGeom prst="rect">
            <a:avLst/>
          </a:prstGeom>
        </p:spPr>
      </p:pic>
      <p:pic>
        <p:nvPicPr>
          <p:cNvPr id="17" name="図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2370040"/>
            <a:ext cx="645461" cy="2719708"/>
          </a:xfrm>
          <a:prstGeom prst="rect">
            <a:avLst/>
          </a:prstGeom>
        </p:spPr>
      </p:pic>
    </p:spTree>
    <p:extLst>
      <p:ext uri="{BB962C8B-B14F-4D97-AF65-F5344CB8AC3E}">
        <p14:creationId xmlns:p14="http://schemas.microsoft.com/office/powerpoint/2010/main" val="3800780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262" y="1579610"/>
            <a:ext cx="6096000" cy="4572000"/>
          </a:xfrm>
          <a:prstGeom prst="rect">
            <a:avLst/>
          </a:prstGeom>
        </p:spPr>
      </p:pic>
      <p:sp>
        <p:nvSpPr>
          <p:cNvPr id="2" name="タイトル 1"/>
          <p:cNvSpPr>
            <a:spLocks noGrp="1"/>
          </p:cNvSpPr>
          <p:nvPr>
            <p:ph type="title"/>
          </p:nvPr>
        </p:nvSpPr>
        <p:spPr>
          <a:xfrm>
            <a:off x="628650" y="365127"/>
            <a:ext cx="7886700" cy="672842"/>
          </a:xfrm>
        </p:spPr>
        <p:txBody>
          <a:bodyPr>
            <a:normAutofit fontScale="90000"/>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1037969"/>
            <a:ext cx="7886700" cy="5138994"/>
          </a:xfrm>
        </p:spPr>
        <p:txBody>
          <a:bodyPr/>
          <a:lstStyle/>
          <a:p>
            <a:r>
              <a:rPr lang="en-US" altLang="ja-JP" sz="2000" dirty="0"/>
              <a:t>5</a:t>
            </a:r>
            <a:r>
              <a:rPr lang="ja-JP" altLang="en-US" sz="2000" dirty="0" smtClean="0"/>
              <a:t>関節</a:t>
            </a:r>
            <a:r>
              <a:rPr lang="ja-JP" altLang="en-US" sz="2000" dirty="0"/>
              <a:t>時ロボットアームにおける各手法</a:t>
            </a:r>
            <a:r>
              <a:rPr kumimoji="1" lang="ja-JP" altLang="en-US" sz="2000" dirty="0" smtClean="0"/>
              <a:t>の各試行時点での累計行動数</a:t>
            </a:r>
            <a:endParaRPr kumimoji="1" lang="ja-JP" altLang="en-US" sz="2000" dirty="0"/>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1745" y="5648583"/>
            <a:ext cx="5103856" cy="729122"/>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3251" y="1710811"/>
            <a:ext cx="2580749" cy="688440"/>
          </a:xfrm>
          <a:prstGeom prst="rect">
            <a:avLst/>
          </a:prstGeom>
        </p:spPr>
      </p:pic>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01" y="1543307"/>
            <a:ext cx="1619250" cy="4133850"/>
          </a:xfrm>
          <a:prstGeom prst="rect">
            <a:avLst/>
          </a:prstGeom>
        </p:spPr>
      </p:pic>
      <p:pic>
        <p:nvPicPr>
          <p:cNvPr id="4" name="図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425" y="1567253"/>
            <a:ext cx="1619250" cy="4133850"/>
          </a:xfrm>
          <a:prstGeom prst="rect">
            <a:avLst/>
          </a:prstGeom>
        </p:spPr>
      </p:pic>
    </p:spTree>
    <p:extLst>
      <p:ext uri="{BB962C8B-B14F-4D97-AF65-F5344CB8AC3E}">
        <p14:creationId xmlns:p14="http://schemas.microsoft.com/office/powerpoint/2010/main" val="2796696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745" y="1859695"/>
            <a:ext cx="6096000" cy="4572000"/>
          </a:xfrm>
          <a:prstGeom prst="rect">
            <a:avLst/>
          </a:prstGeom>
        </p:spPr>
      </p:pic>
      <p:sp>
        <p:nvSpPr>
          <p:cNvPr id="2" name="タイトル 1"/>
          <p:cNvSpPr>
            <a:spLocks noGrp="1"/>
          </p:cNvSpPr>
          <p:nvPr>
            <p:ph type="title"/>
          </p:nvPr>
        </p:nvSpPr>
        <p:spPr>
          <a:xfrm>
            <a:off x="628650" y="365127"/>
            <a:ext cx="7886700" cy="672842"/>
          </a:xfrm>
        </p:spPr>
        <p:txBody>
          <a:bodyPr>
            <a:normAutofit fontScale="90000"/>
          </a:bodyPr>
          <a:lstStyle/>
          <a:p>
            <a:r>
              <a:rPr kumimoji="1" lang="ja-JP" altLang="en-US" dirty="0" smtClean="0"/>
              <a:t>実験結果</a:t>
            </a:r>
            <a:endParaRPr kumimoji="1" lang="ja-JP" altLang="en-US" dirty="0"/>
          </a:p>
        </p:txBody>
      </p:sp>
      <p:sp>
        <p:nvSpPr>
          <p:cNvPr id="3" name="コンテンツ プレースホルダー 2"/>
          <p:cNvSpPr>
            <a:spLocks noGrp="1"/>
          </p:cNvSpPr>
          <p:nvPr>
            <p:ph idx="1"/>
          </p:nvPr>
        </p:nvSpPr>
        <p:spPr>
          <a:xfrm>
            <a:off x="628650" y="1037969"/>
            <a:ext cx="7886700" cy="5138994"/>
          </a:xfrm>
        </p:spPr>
        <p:txBody>
          <a:bodyPr>
            <a:normAutofit/>
          </a:bodyPr>
          <a:lstStyle/>
          <a:p>
            <a:r>
              <a:rPr lang="en-US" altLang="ja-JP" sz="2000" dirty="0"/>
              <a:t>5</a:t>
            </a:r>
            <a:r>
              <a:rPr lang="ja-JP" altLang="en-US" sz="2000" dirty="0" smtClean="0"/>
              <a:t>関節</a:t>
            </a:r>
            <a:r>
              <a:rPr lang="ja-JP" altLang="en-US" sz="2000" dirty="0"/>
              <a:t>時ロボットアームにおける各手法</a:t>
            </a:r>
            <a:r>
              <a:rPr kumimoji="1" lang="ja-JP" altLang="en-US" sz="2000" dirty="0" smtClean="0"/>
              <a:t>の各試行時点での経験済み状態行動対の割合</a:t>
            </a:r>
            <a:endParaRPr kumimoji="1" lang="ja-JP" altLang="en-US" sz="2000" dirty="0"/>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975" y="1811681"/>
            <a:ext cx="895350" cy="4124325"/>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973" y="5974104"/>
            <a:ext cx="5600700" cy="800100"/>
          </a:xfrm>
          <a:prstGeom prst="rect">
            <a:avLst/>
          </a:prstGeom>
        </p:spPr>
      </p:pic>
      <p:pic>
        <p:nvPicPr>
          <p:cNvPr id="9" name="図 8"/>
          <p:cNvPicPr>
            <a:picLocks noChangeAspect="1"/>
          </p:cNvPicPr>
          <p:nvPr/>
        </p:nvPicPr>
        <p:blipFill>
          <a:blip r:embed="rId5"/>
          <a:stretch>
            <a:fillRect/>
          </a:stretch>
        </p:blipFill>
        <p:spPr>
          <a:xfrm>
            <a:off x="6231729" y="2046578"/>
            <a:ext cx="2946917" cy="787238"/>
          </a:xfrm>
          <a:prstGeom prst="rect">
            <a:avLst/>
          </a:prstGeom>
        </p:spPr>
      </p:pic>
      <p:pic>
        <p:nvPicPr>
          <p:cNvPr id="5" name="図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817" y="1849779"/>
            <a:ext cx="895350" cy="4124325"/>
          </a:xfrm>
          <a:prstGeom prst="rect">
            <a:avLst/>
          </a:prstGeom>
        </p:spPr>
      </p:pic>
    </p:spTree>
    <p:extLst>
      <p:ext uri="{BB962C8B-B14F-4D97-AF65-F5344CB8AC3E}">
        <p14:creationId xmlns:p14="http://schemas.microsoft.com/office/powerpoint/2010/main" val="1618280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実験タスク：角度変化値指定行動型リーチング動作</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ロボットアームを用いたリーチングタスク</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465" y="2672063"/>
            <a:ext cx="6612488" cy="3924043"/>
          </a:xfrm>
          <a:prstGeom prst="rect">
            <a:avLst/>
          </a:prstGeom>
        </p:spPr>
      </p:pic>
    </p:spTree>
    <p:extLst>
      <p:ext uri="{BB962C8B-B14F-4D97-AF65-F5344CB8AC3E}">
        <p14:creationId xmlns:p14="http://schemas.microsoft.com/office/powerpoint/2010/main" val="3211637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2873</TotalTime>
  <Words>3573</Words>
  <Application>Microsoft Office PowerPoint</Application>
  <PresentationFormat>画面に合わせる (4:3)</PresentationFormat>
  <Paragraphs>492</Paragraphs>
  <Slides>106</Slides>
  <Notes>0</Notes>
  <HiddenSlides>71</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106</vt:i4>
      </vt:variant>
    </vt:vector>
  </HeadingPairs>
  <TitlesOfParts>
    <vt:vector size="112" baseType="lpstr">
      <vt:lpstr>ＭＳ Ｐゴシック</vt:lpstr>
      <vt:lpstr>Arial</vt:lpstr>
      <vt:lpstr>Calibri</vt:lpstr>
      <vt:lpstr>Calibri Light</vt:lpstr>
      <vt:lpstr>Office テーマ</vt:lpstr>
      <vt:lpstr>数式</vt:lpstr>
      <vt:lpstr>マルチエージェントシステムを用いた 単体ロボットの行動学習 -反復合議に基づく協調アルゴリズムの提案-</vt:lpstr>
      <vt:lpstr>ロボットと強化学習</vt:lpstr>
      <vt:lpstr>マルチエージェント強化学習</vt:lpstr>
      <vt:lpstr>単体ロボットに対するマルチエージェントシステム</vt:lpstr>
      <vt:lpstr>先行研究 マルチエージェントシステムによるシングルロボットの行動学習</vt:lpstr>
      <vt:lpstr>先行研究の問題点</vt:lpstr>
      <vt:lpstr>先行研究の問題点</vt:lpstr>
      <vt:lpstr>先行研究の問題点</vt:lpstr>
      <vt:lpstr>本研究の目的</vt:lpstr>
      <vt:lpstr>問題解決のアプローチ</vt:lpstr>
      <vt:lpstr>問題解決のアプローチ</vt:lpstr>
      <vt:lpstr>提案手法 反復合議に基づく協調アルゴリズム</vt:lpstr>
      <vt:lpstr>反復合議に基づく強調アルゴリズム</vt:lpstr>
      <vt:lpstr>行動遷移確率</vt:lpstr>
      <vt:lpstr>協調的行動評価値</vt:lpstr>
      <vt:lpstr>反復合議に基づく協調アルゴリズム</vt:lpstr>
      <vt:lpstr>提案手法を用いた処理の流れ</vt:lpstr>
      <vt:lpstr>探査的行動選択</vt:lpstr>
      <vt:lpstr>行動遷移確率の定義</vt:lpstr>
      <vt:lpstr>行動遷移確率の算出方法</vt:lpstr>
      <vt:lpstr>協調的行動評価値の定義</vt:lpstr>
      <vt:lpstr>行動遷移確率の更新</vt:lpstr>
      <vt:lpstr>ロボット1回の出力行動決定の流れ</vt:lpstr>
      <vt:lpstr>実験</vt:lpstr>
      <vt:lpstr>対象とするロボット</vt:lpstr>
      <vt:lpstr>実験タスク：リーチング動作</vt:lpstr>
      <vt:lpstr>実験タスク：関節数と行動設定</vt:lpstr>
      <vt:lpstr>実験設定：ロボットアームの行動</vt:lpstr>
      <vt:lpstr>実験環境</vt:lpstr>
      <vt:lpstr>1試行の流れ</vt:lpstr>
      <vt:lpstr>各種設定</vt:lpstr>
      <vt:lpstr>適用した手法の設定</vt:lpstr>
      <vt:lpstr>適用した手法の設定</vt:lpstr>
      <vt:lpstr>適用した手法の設定</vt:lpstr>
      <vt:lpstr>行動学習手法，選択手法</vt:lpstr>
      <vt:lpstr>実験パラメータ</vt:lpstr>
      <vt:lpstr>実験結果</vt:lpstr>
      <vt:lpstr>実験結果</vt:lpstr>
      <vt:lpstr>実験結果</vt:lpstr>
      <vt:lpstr>実験結果</vt:lpstr>
      <vt:lpstr>実験結果</vt:lpstr>
      <vt:lpstr>実験結果</vt:lpstr>
      <vt:lpstr>実験結果</vt:lpstr>
      <vt:lpstr>実験結果</vt:lpstr>
      <vt:lpstr>実験結果</vt:lpstr>
      <vt:lpstr>実験結果</vt:lpstr>
      <vt:lpstr>実験結果</vt:lpstr>
      <vt:lpstr>実験結果</vt:lpstr>
      <vt:lpstr>実験結果</vt:lpstr>
      <vt:lpstr>実験結果</vt:lpstr>
      <vt:lpstr>実験結果</vt:lpstr>
      <vt:lpstr>実験結果</vt:lpstr>
      <vt:lpstr>実験結果</vt:lpstr>
      <vt:lpstr>実験結果</vt:lpstr>
      <vt:lpstr>実験結果</vt:lpstr>
      <vt:lpstr>実験結果</vt:lpstr>
      <vt:lpstr>実験結果</vt:lpstr>
      <vt:lpstr>実験結果</vt:lpstr>
      <vt:lpstr>考察</vt:lpstr>
      <vt:lpstr>まとめ</vt:lpstr>
      <vt:lpstr>今後の課題</vt:lpstr>
      <vt:lpstr>PowerPoint プレゼンテーション</vt:lpstr>
      <vt:lpstr>行動学習手法，選択手法</vt:lpstr>
      <vt:lpstr>実験パラメータ</vt:lpstr>
      <vt:lpstr>実験結果</vt:lpstr>
      <vt:lpstr>実験結果</vt:lpstr>
      <vt:lpstr>実験結果</vt:lpstr>
      <vt:lpstr>実験結果</vt:lpstr>
      <vt:lpstr>実験結果</vt:lpstr>
      <vt:lpstr>実験結果</vt:lpstr>
      <vt:lpstr>実験結果</vt:lpstr>
      <vt:lpstr>実験結果</vt:lpstr>
      <vt:lpstr>実験結果</vt:lpstr>
      <vt:lpstr>実験結果</vt:lpstr>
      <vt:lpstr>実験結果</vt:lpstr>
      <vt:lpstr>実験結果</vt:lpstr>
      <vt:lpstr>実験結果</vt:lpstr>
      <vt:lpstr>実験結果</vt:lpstr>
      <vt:lpstr>実験結果</vt:lpstr>
      <vt:lpstr>実験結果</vt:lpstr>
      <vt:lpstr>実験結果</vt:lpstr>
      <vt:lpstr>実験結果</vt:lpstr>
      <vt:lpstr>実験結果</vt:lpstr>
      <vt:lpstr>実験結果</vt:lpstr>
      <vt:lpstr>実験結果</vt:lpstr>
      <vt:lpstr>実験結果</vt:lpstr>
      <vt:lpstr>実験結果</vt:lpstr>
      <vt:lpstr>実験結果</vt:lpstr>
      <vt:lpstr>実験結果</vt:lpstr>
      <vt:lpstr>実験結果</vt:lpstr>
      <vt:lpstr>実験結果</vt:lpstr>
      <vt:lpstr>実験結果</vt:lpstr>
      <vt:lpstr>実験結果</vt:lpstr>
      <vt:lpstr>実験結果</vt:lpstr>
      <vt:lpstr>実験結果</vt:lpstr>
      <vt:lpstr>実験結果</vt:lpstr>
      <vt:lpstr>実験結果</vt:lpstr>
      <vt:lpstr>実験結果</vt:lpstr>
      <vt:lpstr>実験タスク：角度変化値指定行動型リーチング動作</vt:lpstr>
      <vt:lpstr>実験設定：各関節の行動</vt:lpstr>
      <vt:lpstr>実験設定：目標地点設定</vt:lpstr>
      <vt:lpstr>実験設定：エージェントの設定</vt:lpstr>
      <vt:lpstr>実験の流れ</vt:lpstr>
      <vt:lpstr>実験パラメータ</vt:lpstr>
      <vt:lpstr>実験結果</vt:lpstr>
      <vt:lpstr>実験結果</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マルチエージェントシステムを用いた 単体ロボットの行動学習 -反復合議に基づく協調アルゴリズムの提案-</dc:title>
  <dc:creator>takaizumi</dc:creator>
  <cp:lastModifiedBy>takaizumi</cp:lastModifiedBy>
  <cp:revision>131</cp:revision>
  <cp:lastPrinted>2014-02-10T10:53:33Z</cp:lastPrinted>
  <dcterms:created xsi:type="dcterms:W3CDTF">2014-01-24T06:14:49Z</dcterms:created>
  <dcterms:modified xsi:type="dcterms:W3CDTF">2014-02-11T07:53:58Z</dcterms:modified>
</cp:coreProperties>
</file>